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221.xml" ContentType="application/vnd.openxmlformats-officedocument.presentationml.slide+xml"/>
  <Override PartName="/ppt/slides/slide319.xml" ContentType="application/vnd.openxmlformats-officedocument.presentationml.slide+xml"/>
  <Override PartName="/ppt/slides/slide366.xml" ContentType="application/vnd.openxmlformats-officedocument.presentationml.slide+xml"/>
  <Override PartName="/ppt/notesSlides/notesSlide41.xml" ContentType="application/vnd.openxmlformats-officedocument.presentationml.notesSlide+xml"/>
  <Override PartName="/ppt/slides/slide158.xml" ContentType="application/vnd.openxmlformats-officedocument.presentationml.slide+xml"/>
  <Override PartName="/ppt/slides/slide344.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Default Extension="emf" ContentType="image/x-emf"/>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slides/slide240.xml" ContentType="application/vnd.openxmlformats-officedocument.presentationml.slide+xml"/>
  <Override PartName="/ppt/slides/slide338.xml" ContentType="application/vnd.openxmlformats-officedocument.presentationml.slide+xml"/>
  <Override PartName="/ppt/slides/slide385.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77.xml" ContentType="application/vnd.openxmlformats-officedocument.presentationml.slide+xml"/>
  <Override PartName="/ppt/slides/slide316.xml" ContentType="application/vnd.openxmlformats-officedocument.presentationml.slide+xml"/>
  <Override PartName="/ppt/slides/slide363.xml" ContentType="application/vnd.openxmlformats-officedocument.presentationml.slide+xml"/>
  <Override PartName="/ppt/slides/slide108.xml" ContentType="application/vnd.openxmlformats-officedocument.presentationml.slide+xml"/>
  <Override PartName="/ppt/slides/slide155.xml" ContentType="application/vnd.openxmlformats-officedocument.presentationml.slide+xml"/>
  <Override PartName="/ppt/slides/slide278.xml" ContentType="application/vnd.openxmlformats-officedocument.presentationml.slide+xml"/>
  <Override PartName="/ppt/slides/slide34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s/slide379.xml" ContentType="application/vnd.openxmlformats-officedocument.presentationml.slide+xml"/>
  <Override PartName="/ppt/notesSlides/notesSlide110.xml" ContentType="application/vnd.openxmlformats-officedocument.presentationml.notesSlide+xml"/>
  <Override PartName="/ppt/slides/slide41.xml" ContentType="application/vnd.openxmlformats-officedocument.presentationml.slide+xml"/>
  <Override PartName="/ppt/slides/slide357.xml" ContentType="application/vnd.openxmlformats-officedocument.presentationml.slide+xml"/>
  <Override PartName="/ppt/notesSlides/notesSlide54.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slides/slide335.xml" ContentType="application/vnd.openxmlformats-officedocument.presentationml.slide+xml"/>
  <Override PartName="/ppt/slides/slide382.xml" ContentType="application/vnd.openxmlformats-officedocument.presentationml.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297.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Default Extension="sldx" ContentType="application/vnd.openxmlformats-officedocument.presentationml.slide"/>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s/slide376.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slides/slide365.xml" ContentType="application/vnd.openxmlformats-officedocument.presentationml.slide+xml"/>
  <Override PartName="/ppt/notesSlides/notesSlide5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Override PartName="/ppt/slides/slide354.xml" ContentType="application/vnd.openxmlformats-officedocument.presentationml.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34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321.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348.xml" ContentType="application/vnd.openxmlformats-officedocument.presentationml.slide+xml"/>
  <Override PartName="/ppt/slides/slide359.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ppt/slides/slide384.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slides/slide373.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351.xml" ContentType="application/vnd.openxmlformats-officedocument.presentationml.slide+xml"/>
  <Override PartName="/ppt/slides/slide362.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s/slide378.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367.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370.xml" ContentType="application/vnd.openxmlformats-officedocument.presentationml.slide+xml"/>
  <Override PartName="/ppt/slides/slide381.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slides/slide386.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s/slide375.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slides/slide364.xml" ContentType="application/vnd.openxmlformats-officedocument.presentationml.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Override PartName="/ppt/slides/slide369.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slides/slide372.xml" ContentType="application/vnd.openxmlformats-officedocument.presentationml.slide+xml"/>
  <Override PartName="/ppt/slides/slide383.xml" ContentType="application/vnd.openxmlformats-officedocument.presentationml.slide+xml"/>
  <Override PartName="/ppt/notesSlides/notesSlide1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notesSlides/notesSlide116.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377.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333.xml" ContentType="application/vnd.openxmlformats-officedocument.presentationml.slide+xml"/>
  <Override PartName="/ppt/slides/slide380.xml" ContentType="application/vnd.openxmlformats-officedocument.presentationml.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slides/slide374.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slides/slide305.xml" ContentType="application/vnd.openxmlformats-officedocument.presentationml.slide+xml"/>
  <Override PartName="/ppt/slides/slide352.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65.xml" ContentType="application/vnd.openxmlformats-officedocument.presentationml.notesSlide+xml"/>
  <Override PartName="/ppt/slides/slide223.xml" ContentType="application/vnd.openxmlformats-officedocument.presentationml.slide+xml"/>
  <Override PartName="/ppt/slides/slide270.xml" ContentType="application/vnd.openxmlformats-officedocument.presentationml.slide+xml"/>
  <Override PartName="/ppt/slides/slide368.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346.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324.xml" ContentType="application/vnd.openxmlformats-officedocument.presentationml.slide+xml"/>
  <Override PartName="/ppt/slides/slide371.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302.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8"/>
  </p:notesMasterIdLst>
  <p:sldIdLst>
    <p:sldId id="4248" r:id="rId2"/>
    <p:sldId id="4275" r:id="rId3"/>
    <p:sldId id="5142" r:id="rId4"/>
    <p:sldId id="5045" r:id="rId5"/>
    <p:sldId id="4751" r:id="rId6"/>
    <p:sldId id="4747" r:id="rId7"/>
    <p:sldId id="4829" r:id="rId8"/>
    <p:sldId id="4830" r:id="rId9"/>
    <p:sldId id="4864" r:id="rId10"/>
    <p:sldId id="4696" r:id="rId11"/>
    <p:sldId id="4698" r:id="rId12"/>
    <p:sldId id="4964" r:id="rId13"/>
    <p:sldId id="4125" r:id="rId14"/>
    <p:sldId id="4717" r:id="rId15"/>
    <p:sldId id="3257" r:id="rId16"/>
    <p:sldId id="4875" r:id="rId17"/>
    <p:sldId id="5081" r:id="rId18"/>
    <p:sldId id="4923" r:id="rId19"/>
    <p:sldId id="5088" r:id="rId20"/>
    <p:sldId id="4997" r:id="rId21"/>
    <p:sldId id="5131" r:id="rId22"/>
    <p:sldId id="5102" r:id="rId23"/>
    <p:sldId id="4342" r:id="rId24"/>
    <p:sldId id="5133" r:id="rId25"/>
    <p:sldId id="5132" r:id="rId26"/>
    <p:sldId id="5086" r:id="rId27"/>
    <p:sldId id="4680" r:id="rId28"/>
    <p:sldId id="4681" r:id="rId29"/>
    <p:sldId id="4542" r:id="rId30"/>
    <p:sldId id="5107" r:id="rId31"/>
    <p:sldId id="5117" r:id="rId32"/>
    <p:sldId id="5118" r:id="rId33"/>
    <p:sldId id="5115" r:id="rId34"/>
    <p:sldId id="5111" r:id="rId35"/>
    <p:sldId id="5116" r:id="rId36"/>
    <p:sldId id="5121" r:id="rId37"/>
    <p:sldId id="5109" r:id="rId38"/>
    <p:sldId id="4935" r:id="rId39"/>
    <p:sldId id="5149" r:id="rId40"/>
    <p:sldId id="5148" r:id="rId41"/>
    <p:sldId id="4861" r:id="rId42"/>
    <p:sldId id="4934" r:id="rId43"/>
    <p:sldId id="4464" r:id="rId44"/>
    <p:sldId id="5041" r:id="rId45"/>
    <p:sldId id="5054" r:id="rId46"/>
    <p:sldId id="5030" r:id="rId47"/>
    <p:sldId id="5029" r:id="rId48"/>
    <p:sldId id="5147" r:id="rId49"/>
    <p:sldId id="5032" r:id="rId50"/>
    <p:sldId id="5031" r:id="rId51"/>
    <p:sldId id="5033" r:id="rId52"/>
    <p:sldId id="5034" r:id="rId53"/>
    <p:sldId id="5038" r:id="rId54"/>
    <p:sldId id="5058" r:id="rId55"/>
    <p:sldId id="5048" r:id="rId56"/>
    <p:sldId id="5036" r:id="rId57"/>
    <p:sldId id="5037" r:id="rId58"/>
    <p:sldId id="5039" r:id="rId59"/>
    <p:sldId id="5049" r:id="rId60"/>
    <p:sldId id="3438" r:id="rId61"/>
    <p:sldId id="4521" r:id="rId62"/>
    <p:sldId id="4932" r:id="rId63"/>
    <p:sldId id="4654" r:id="rId64"/>
    <p:sldId id="4655" r:id="rId65"/>
    <p:sldId id="4656" r:id="rId66"/>
    <p:sldId id="4929" r:id="rId67"/>
    <p:sldId id="4927" r:id="rId68"/>
    <p:sldId id="4572" r:id="rId69"/>
    <p:sldId id="4573" r:id="rId70"/>
    <p:sldId id="3808" r:id="rId71"/>
    <p:sldId id="5097" r:id="rId72"/>
    <p:sldId id="5098" r:id="rId73"/>
    <p:sldId id="5099" r:id="rId74"/>
    <p:sldId id="5143" r:id="rId75"/>
    <p:sldId id="4574" r:id="rId76"/>
    <p:sldId id="4513" r:id="rId77"/>
    <p:sldId id="5155" r:id="rId78"/>
    <p:sldId id="5164" r:id="rId79"/>
    <p:sldId id="5094" r:id="rId80"/>
    <p:sldId id="5095" r:id="rId81"/>
    <p:sldId id="5196" r:id="rId82"/>
    <p:sldId id="5096" r:id="rId83"/>
    <p:sldId id="5158" r:id="rId84"/>
    <p:sldId id="5191" r:id="rId85"/>
    <p:sldId id="5195" r:id="rId86"/>
    <p:sldId id="5165" r:id="rId87"/>
    <p:sldId id="5173" r:id="rId88"/>
    <p:sldId id="4936" r:id="rId89"/>
    <p:sldId id="4813" r:id="rId90"/>
    <p:sldId id="4815" r:id="rId91"/>
    <p:sldId id="4857" r:id="rId92"/>
    <p:sldId id="5171" r:id="rId93"/>
    <p:sldId id="5062" r:id="rId94"/>
    <p:sldId id="5170" r:id="rId95"/>
    <p:sldId id="5176" r:id="rId96"/>
    <p:sldId id="4839" r:id="rId97"/>
    <p:sldId id="5175" r:id="rId98"/>
    <p:sldId id="4854" r:id="rId99"/>
    <p:sldId id="4313" r:id="rId100"/>
    <p:sldId id="5172" r:id="rId101"/>
    <p:sldId id="5145" r:id="rId102"/>
    <p:sldId id="4701" r:id="rId103"/>
    <p:sldId id="4892" r:id="rId104"/>
    <p:sldId id="3834" r:id="rId105"/>
    <p:sldId id="4086" r:id="rId106"/>
    <p:sldId id="4576" r:id="rId107"/>
    <p:sldId id="4860" r:id="rId108"/>
    <p:sldId id="3456" r:id="rId109"/>
    <p:sldId id="4971" r:id="rId110"/>
    <p:sldId id="5179" r:id="rId111"/>
    <p:sldId id="5060" r:id="rId112"/>
    <p:sldId id="4963" r:id="rId113"/>
    <p:sldId id="4866" r:id="rId114"/>
    <p:sldId id="4867" r:id="rId115"/>
    <p:sldId id="4578" r:id="rId116"/>
    <p:sldId id="4579" r:id="rId117"/>
    <p:sldId id="4583" r:id="rId118"/>
    <p:sldId id="4584" r:id="rId119"/>
    <p:sldId id="4828" r:id="rId120"/>
    <p:sldId id="4908" r:id="rId121"/>
    <p:sldId id="4718" r:id="rId122"/>
    <p:sldId id="4126" r:id="rId123"/>
    <p:sldId id="3279" r:id="rId124"/>
    <p:sldId id="3495" r:id="rId125"/>
    <p:sldId id="4636" r:id="rId126"/>
    <p:sldId id="5192" r:id="rId127"/>
    <p:sldId id="5193" r:id="rId128"/>
    <p:sldId id="4872" r:id="rId129"/>
    <p:sldId id="3492" r:id="rId130"/>
    <p:sldId id="4588" r:id="rId131"/>
    <p:sldId id="4589" r:id="rId132"/>
    <p:sldId id="3260" r:id="rId133"/>
    <p:sldId id="4736" r:id="rId134"/>
    <p:sldId id="4947" r:id="rId135"/>
    <p:sldId id="5100" r:id="rId136"/>
    <p:sldId id="4982" r:id="rId137"/>
    <p:sldId id="4520" r:id="rId138"/>
    <p:sldId id="5074" r:id="rId139"/>
    <p:sldId id="5073" r:id="rId140"/>
    <p:sldId id="4810" r:id="rId141"/>
    <p:sldId id="5187" r:id="rId142"/>
    <p:sldId id="3280" r:id="rId143"/>
    <p:sldId id="3455" r:id="rId144"/>
    <p:sldId id="4972" r:id="rId145"/>
    <p:sldId id="5063" r:id="rId146"/>
    <p:sldId id="4759" r:id="rId147"/>
    <p:sldId id="4801" r:id="rId148"/>
    <p:sldId id="4719" r:id="rId149"/>
    <p:sldId id="4127" r:id="rId150"/>
    <p:sldId id="4345" r:id="rId151"/>
    <p:sldId id="5146" r:id="rId152"/>
    <p:sldId id="4705" r:id="rId153"/>
    <p:sldId id="4984" r:id="rId154"/>
    <p:sldId id="4991" r:id="rId155"/>
    <p:sldId id="4944" r:id="rId156"/>
    <p:sldId id="4946" r:id="rId157"/>
    <p:sldId id="4740" r:id="rId158"/>
    <p:sldId id="4742" r:id="rId159"/>
    <p:sldId id="4763" r:id="rId160"/>
    <p:sldId id="4731" r:id="rId161"/>
    <p:sldId id="4730" r:id="rId162"/>
    <p:sldId id="4761" r:id="rId163"/>
    <p:sldId id="5003" r:id="rId164"/>
    <p:sldId id="5188" r:id="rId165"/>
    <p:sldId id="5190" r:id="rId166"/>
    <p:sldId id="4596" r:id="rId167"/>
    <p:sldId id="4733" r:id="rId168"/>
    <p:sldId id="3454" r:id="rId169"/>
    <p:sldId id="4973" r:id="rId170"/>
    <p:sldId id="4962" r:id="rId171"/>
    <p:sldId id="3098" r:id="rId172"/>
    <p:sldId id="5180" r:id="rId173"/>
    <p:sldId id="4821" r:id="rId174"/>
    <p:sldId id="3236" r:id="rId175"/>
    <p:sldId id="4720" r:id="rId176"/>
    <p:sldId id="4556" r:id="rId177"/>
    <p:sldId id="4480" r:id="rId178"/>
    <p:sldId id="4481" r:id="rId179"/>
    <p:sldId id="5019" r:id="rId180"/>
    <p:sldId id="5134" r:id="rId181"/>
    <p:sldId id="5075" r:id="rId182"/>
    <p:sldId id="5022" r:id="rId183"/>
    <p:sldId id="5023" r:id="rId184"/>
    <p:sldId id="4772" r:id="rId185"/>
    <p:sldId id="5024" r:id="rId186"/>
    <p:sldId id="5025" r:id="rId187"/>
    <p:sldId id="4716" r:id="rId188"/>
    <p:sldId id="4675" r:id="rId189"/>
    <p:sldId id="4603" r:id="rId190"/>
    <p:sldId id="4764" r:id="rId191"/>
    <p:sldId id="4679" r:id="rId192"/>
    <p:sldId id="4604" r:id="rId193"/>
    <p:sldId id="4768" r:id="rId194"/>
    <p:sldId id="4773" r:id="rId195"/>
    <p:sldId id="5078" r:id="rId196"/>
    <p:sldId id="5079" r:id="rId197"/>
    <p:sldId id="4774" r:id="rId198"/>
    <p:sldId id="4775" r:id="rId199"/>
    <p:sldId id="4776" r:id="rId200"/>
    <p:sldId id="4777" r:id="rId201"/>
    <p:sldId id="4601" r:id="rId202"/>
    <p:sldId id="4770" r:id="rId203"/>
    <p:sldId id="4496" r:id="rId204"/>
    <p:sldId id="4524" r:id="rId205"/>
    <p:sldId id="5153" r:id="rId206"/>
    <p:sldId id="5154" r:id="rId207"/>
    <p:sldId id="4771" r:id="rId208"/>
    <p:sldId id="5080" r:id="rId209"/>
    <p:sldId id="4893" r:id="rId210"/>
    <p:sldId id="4752" r:id="rId211"/>
    <p:sldId id="4753" r:id="rId212"/>
    <p:sldId id="4778" r:id="rId213"/>
    <p:sldId id="4653" r:id="rId214"/>
    <p:sldId id="4503" r:id="rId215"/>
    <p:sldId id="4505" r:id="rId216"/>
    <p:sldId id="4974" r:id="rId217"/>
    <p:sldId id="5181" r:id="rId218"/>
    <p:sldId id="4961" r:id="rId219"/>
    <p:sldId id="4868" r:id="rId220"/>
    <p:sldId id="4869" r:id="rId221"/>
    <p:sldId id="4822" r:id="rId222"/>
    <p:sldId id="4721" r:id="rId223"/>
    <p:sldId id="4129" r:id="rId224"/>
    <p:sldId id="4704" r:id="rId225"/>
    <p:sldId id="3112" r:id="rId226"/>
    <p:sldId id="5144" r:id="rId227"/>
    <p:sldId id="4607" r:id="rId228"/>
    <p:sldId id="3265" r:id="rId229"/>
    <p:sldId id="4619" r:id="rId230"/>
    <p:sldId id="4611" r:id="rId231"/>
    <p:sldId id="4612" r:id="rId232"/>
    <p:sldId id="5135" r:id="rId233"/>
    <p:sldId id="4862" r:id="rId234"/>
    <p:sldId id="4707" r:id="rId235"/>
    <p:sldId id="4895" r:id="rId236"/>
    <p:sldId id="5150" r:id="rId237"/>
    <p:sldId id="4545" r:id="rId238"/>
    <p:sldId id="4610" r:id="rId239"/>
    <p:sldId id="5105" r:id="rId240"/>
    <p:sldId id="5101" r:id="rId241"/>
    <p:sldId id="4613" r:id="rId242"/>
    <p:sldId id="4687" r:id="rId243"/>
    <p:sldId id="4834" r:id="rId244"/>
    <p:sldId id="4835" r:id="rId245"/>
    <p:sldId id="4615" r:id="rId246"/>
    <p:sldId id="5000" r:id="rId247"/>
    <p:sldId id="4618" r:id="rId248"/>
    <p:sldId id="4620" r:id="rId249"/>
    <p:sldId id="4538" r:id="rId250"/>
    <p:sldId id="4537" r:id="rId251"/>
    <p:sldId id="4539" r:id="rId252"/>
    <p:sldId id="3624" r:id="rId253"/>
    <p:sldId id="3144" r:id="rId254"/>
    <p:sldId id="5076" r:id="rId255"/>
    <p:sldId id="5077" r:id="rId256"/>
    <p:sldId id="3145" r:id="rId257"/>
    <p:sldId id="4281" r:id="rId258"/>
    <p:sldId id="4621" r:id="rId259"/>
    <p:sldId id="4622" r:id="rId260"/>
    <p:sldId id="4623" r:id="rId261"/>
    <p:sldId id="3856" r:id="rId262"/>
    <p:sldId id="5141" r:id="rId263"/>
    <p:sldId id="4988" r:id="rId264"/>
    <p:sldId id="4876" r:id="rId265"/>
    <p:sldId id="4956" r:id="rId266"/>
    <p:sldId id="4957" r:id="rId267"/>
    <p:sldId id="4881" r:id="rId268"/>
    <p:sldId id="4882" r:id="rId269"/>
    <p:sldId id="5050" r:id="rId270"/>
    <p:sldId id="4820" r:id="rId271"/>
    <p:sldId id="4628" r:id="rId272"/>
    <p:sldId id="3855" r:id="rId273"/>
    <p:sldId id="3214" r:id="rId274"/>
    <p:sldId id="4703" r:id="rId275"/>
    <p:sldId id="4629" r:id="rId276"/>
    <p:sldId id="4686" r:id="rId277"/>
    <p:sldId id="3452" r:id="rId278"/>
    <p:sldId id="4975" r:id="rId279"/>
    <p:sldId id="4960" r:id="rId280"/>
    <p:sldId id="5182" r:id="rId281"/>
    <p:sldId id="4823" r:id="rId282"/>
    <p:sldId id="4722" r:id="rId283"/>
    <p:sldId id="4130" r:id="rId284"/>
    <p:sldId id="3118" r:id="rId285"/>
    <p:sldId id="4816" r:id="rId286"/>
    <p:sldId id="4994" r:id="rId287"/>
    <p:sldId id="4729" r:id="rId288"/>
    <p:sldId id="4727" r:id="rId289"/>
    <p:sldId id="5002" r:id="rId290"/>
    <p:sldId id="4634" r:id="rId291"/>
    <p:sldId id="4966" r:id="rId292"/>
    <p:sldId id="4246" r:id="rId293"/>
    <p:sldId id="3451" r:id="rId294"/>
    <p:sldId id="4913" r:id="rId295"/>
    <p:sldId id="5183" r:id="rId296"/>
    <p:sldId id="4824" r:id="rId297"/>
    <p:sldId id="4635" r:id="rId298"/>
    <p:sldId id="4723" r:id="rId299"/>
    <p:sldId id="4131" r:id="rId300"/>
    <p:sldId id="3982" r:id="rId301"/>
    <p:sldId id="4637" r:id="rId302"/>
    <p:sldId id="3860" r:id="rId303"/>
    <p:sldId id="3861" r:id="rId304"/>
    <p:sldId id="3411" r:id="rId305"/>
    <p:sldId id="3870" r:id="rId306"/>
    <p:sldId id="4638" r:id="rId307"/>
    <p:sldId id="4560" r:id="rId308"/>
    <p:sldId id="4840" r:id="rId309"/>
    <p:sldId id="4938" r:id="rId310"/>
    <p:sldId id="3226" r:id="rId311"/>
    <p:sldId id="4996" r:id="rId312"/>
    <p:sldId id="4995" r:id="rId313"/>
    <p:sldId id="3983" r:id="rId314"/>
    <p:sldId id="4290" r:id="rId315"/>
    <p:sldId id="4641" r:id="rId316"/>
    <p:sldId id="4891" r:id="rId317"/>
    <p:sldId id="4292" r:id="rId318"/>
    <p:sldId id="1757" r:id="rId319"/>
    <p:sldId id="1758" r:id="rId320"/>
    <p:sldId id="3143" r:id="rId321"/>
    <p:sldId id="3981" r:id="rId322"/>
    <p:sldId id="3450" r:id="rId323"/>
    <p:sldId id="4976" r:id="rId324"/>
    <p:sldId id="4952" r:id="rId325"/>
    <p:sldId id="5184" r:id="rId326"/>
    <p:sldId id="4969" r:id="rId327"/>
    <p:sldId id="3220" r:id="rId328"/>
    <p:sldId id="3221" r:id="rId329"/>
    <p:sldId id="4471" r:id="rId330"/>
    <p:sldId id="3149" r:id="rId331"/>
    <p:sldId id="4132" r:id="rId332"/>
    <p:sldId id="3125" r:id="rId333"/>
    <p:sldId id="3126" r:id="rId334"/>
    <p:sldId id="4941" r:id="rId335"/>
    <p:sldId id="4461" r:id="rId336"/>
    <p:sldId id="4807" r:id="rId337"/>
    <p:sldId id="3219" r:id="rId338"/>
    <p:sldId id="4642" r:id="rId339"/>
    <p:sldId id="4940" r:id="rId340"/>
    <p:sldId id="4646" r:id="rId341"/>
    <p:sldId id="4293" r:id="rId342"/>
    <p:sldId id="4645" r:id="rId343"/>
    <p:sldId id="5185" r:id="rId344"/>
    <p:sldId id="4970" r:id="rId345"/>
    <p:sldId id="3323" r:id="rId346"/>
    <p:sldId id="4977" r:id="rId347"/>
    <p:sldId id="4272" r:id="rId348"/>
    <p:sldId id="5089" r:id="rId349"/>
    <p:sldId id="3127" r:id="rId350"/>
    <p:sldId id="5043" r:id="rId351"/>
    <p:sldId id="4647" r:id="rId352"/>
    <p:sldId id="4700" r:id="rId353"/>
    <p:sldId id="4648" r:id="rId354"/>
    <p:sldId id="4959" r:id="rId355"/>
    <p:sldId id="4870" r:id="rId356"/>
    <p:sldId id="4871" r:id="rId357"/>
    <p:sldId id="3240" r:id="rId358"/>
    <p:sldId id="4827" r:id="rId359"/>
    <p:sldId id="3150" r:id="rId360"/>
    <p:sldId id="3198" r:id="rId361"/>
    <p:sldId id="3311" r:id="rId362"/>
    <p:sldId id="3324" r:id="rId363"/>
    <p:sldId id="4371" r:id="rId364"/>
    <p:sldId id="5197" r:id="rId365"/>
    <p:sldId id="5166" r:id="rId366"/>
    <p:sldId id="5174" r:id="rId367"/>
    <p:sldId id="5167" r:id="rId368"/>
    <p:sldId id="4364" r:id="rId369"/>
    <p:sldId id="4365" r:id="rId370"/>
    <p:sldId id="4366" r:id="rId371"/>
    <p:sldId id="4369" r:id="rId372"/>
    <p:sldId id="4978" r:id="rId373"/>
    <p:sldId id="5198" r:id="rId374"/>
    <p:sldId id="5177" r:id="rId375"/>
    <p:sldId id="4056" r:id="rId376"/>
    <p:sldId id="3087" r:id="rId377"/>
    <p:sldId id="3137" r:id="rId378"/>
    <p:sldId id="3139" r:id="rId379"/>
    <p:sldId id="3140" r:id="rId380"/>
    <p:sldId id="4247" r:id="rId381"/>
    <p:sldId id="4273" r:id="rId382"/>
    <p:sldId id="4109" r:id="rId383"/>
    <p:sldId id="3227" r:id="rId384"/>
    <p:sldId id="4057" r:id="rId385"/>
    <p:sldId id="4271" r:id="rId386"/>
    <p:sldId id="3237" r:id="rId38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FF00"/>
    <a:srgbClr val="66FF33"/>
    <a:srgbClr val="66FF66"/>
    <a:srgbClr val="99FF33"/>
    <a:srgbClr val="99FF99"/>
    <a:srgbClr val="99FF66"/>
    <a:srgbClr val="CC9900"/>
    <a:srgbClr val="FFCCCC"/>
    <a:srgbClr val="33CC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95072" autoAdjust="0"/>
  </p:normalViewPr>
  <p:slideViewPr>
    <p:cSldViewPr>
      <p:cViewPr varScale="1">
        <p:scale>
          <a:sx n="85" d="100"/>
          <a:sy n="85" d="100"/>
        </p:scale>
        <p:origin x="-1452" y="-78"/>
      </p:cViewPr>
      <p:guideLst>
        <p:guide orient="horz" pos="2160"/>
        <p:guide pos="2880"/>
      </p:guideLst>
    </p:cSldViewPr>
  </p:slideViewPr>
  <p:outlineViewPr>
    <p:cViewPr>
      <p:scale>
        <a:sx n="33" d="100"/>
        <a:sy n="33" d="100"/>
      </p:scale>
      <p:origin x="0" y="7773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slide" Target="slides/slide355.xml"/><Relationship Id="rId377" Type="http://schemas.openxmlformats.org/officeDocument/2006/relationships/slide" Target="slides/slide376.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slide" Target="slides/slide366.xml"/><Relationship Id="rId388" Type="http://schemas.openxmlformats.org/officeDocument/2006/relationships/notesMaster" Target="notesMasters/notesMaster1.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378" Type="http://schemas.openxmlformats.org/officeDocument/2006/relationships/slide" Target="slides/slide377.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presProps" Target="presProps.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viewProps" Target="viewProps.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theme" Target="theme/theme1.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tableStyles" Target="tableStyles.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image" Target="../media/image9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5/6/2024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 xmlns:p14="http://schemas.microsoft.com/office/powerpoint/2010/main" val="1020117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37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a:t>
            </a:fld>
            <a:endParaRPr lang="en-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a:t>
            </a:fld>
            <a:endParaRPr lang="en-C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16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17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18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19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33</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34</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35</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36</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37</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38</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39</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40</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42</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43</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44</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45</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46</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47</a:t>
            </a:fld>
            <a:endParaRPr lang="en-CA"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49</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50</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51</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52</a:t>
            </a:fld>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54</a:t>
            </a:fld>
            <a:endParaRPr lang="en-CA"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55</a:t>
            </a:fld>
            <a:endParaRPr lang="en-CA"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56</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57</a:t>
            </a:fld>
            <a:endParaRPr lang="en-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58</a:t>
            </a:fld>
            <a:endParaRPr lang="en-CA"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59</a:t>
            </a:fld>
            <a:endParaRPr lang="en-CA"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62</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66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67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69</a:t>
            </a:fld>
            <a:endParaRPr lang="en-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70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71</a:t>
            </a:fld>
            <a:endParaRPr lang="en-C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72</a:t>
            </a:fld>
            <a:endParaRPr lang="en-C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73</a:t>
            </a:fld>
            <a:endParaRPr lang="en-C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74</a:t>
            </a:fld>
            <a:endParaRPr lang="en-C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88</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93</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94</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99</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101</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109</a:t>
            </a:fld>
            <a:endParaRPr lang="en-C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110</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111</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118</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121</a:t>
            </a:fld>
            <a:endParaRPr lang="en-CA"/>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125</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126</a:t>
            </a:fld>
            <a:endParaRPr lang="en-CA"/>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127</a:t>
            </a:fld>
            <a:endParaRPr lang="en-CA"/>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128</a:t>
            </a:fld>
            <a:endParaRPr lang="en-CA"/>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130</a:t>
            </a:fld>
            <a:endParaRPr lang="en-CA"/>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131</a:t>
            </a:fld>
            <a:endParaRPr lang="en-CA"/>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134</a:t>
            </a:fld>
            <a:endParaRPr lang="en-CA"/>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136</a:t>
            </a:fld>
            <a:endParaRPr lang="en-CA"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140</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141</a:t>
            </a:fld>
            <a:endParaRPr lang="en-CA"/>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144</a:t>
            </a:fld>
            <a:endParaRPr lang="en-CA"/>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145</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146</a:t>
            </a:fld>
            <a:endParaRPr lang="en-CA"/>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148</a:t>
            </a:fld>
            <a:endParaRPr lang="en-CA"/>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151</a:t>
            </a:fld>
            <a:endParaRPr lang="en-CA"/>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152</a:t>
            </a:fld>
            <a:endParaRPr lang="en-CA"/>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158</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159</a:t>
            </a:fld>
            <a:endParaRPr lang="en-CA"/>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164</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165</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169</a:t>
            </a:fld>
            <a:endParaRPr lang="en-CA"/>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172</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175</a:t>
            </a:fld>
            <a:endParaRPr lang="en-CA"/>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177</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185</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190</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195</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200</a:t>
            </a:fld>
            <a:endParaRPr lang="en-CA"/>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201</a:t>
            </a:fld>
            <a:endParaRPr lang="en-CA"/>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202</a:t>
            </a:fld>
            <a:endParaRPr lang="en-CA"/>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204</a:t>
            </a:fld>
            <a:endParaRPr lang="en-CA"/>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209</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216</a:t>
            </a:fld>
            <a:endParaRPr lang="en-CA"/>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217</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222</a:t>
            </a:fld>
            <a:endParaRPr lang="en-CA"/>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225</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231</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238</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239</a:t>
            </a:fld>
            <a:endParaRPr lang="en-CA"/>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240</a:t>
            </a:fld>
            <a:endParaRPr lang="en-CA"/>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252</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253</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254</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255</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257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263</a:t>
            </a:fld>
            <a:endParaRPr lang="en-CA"/>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278</a:t>
            </a:fld>
            <a:endParaRPr lang="en-CA"/>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280</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282</a:t>
            </a:fld>
            <a:endParaRPr lang="en-CA"/>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294</a:t>
            </a:fld>
            <a:endParaRPr lang="en-CA"/>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295</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298</a:t>
            </a:fld>
            <a:endParaRPr lang="en-CA"/>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305</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308</a:t>
            </a:fld>
            <a:endParaRPr lang="en-CA"/>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309</a:t>
            </a:fld>
            <a:endParaRPr lang="en-CA"/>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313</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316</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317</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323</a:t>
            </a:fld>
            <a:endParaRPr lang="en-CA"/>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325</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335</a:t>
            </a:fld>
            <a:endParaRPr lang="en-CA"/>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341</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343</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346</a:t>
            </a:fld>
            <a:endParaRPr lang="en-CA"/>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348</a:t>
            </a:fld>
            <a:endParaRPr lang="en-CA"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350</a:t>
            </a:fld>
            <a:endParaRPr lang="en-CA"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367</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372</a:t>
            </a:fld>
            <a:endParaRPr lang="en-CA"/>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375</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384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7.gif"/></Relationships>
</file>

<file path=ppt/slides/_rels/slide1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7.gif"/></Relationships>
</file>

<file path=ppt/slides/_rels/slide1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7.gif"/></Relationships>
</file>

<file path=ppt/slides/_rels/slide1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7.gif"/></Relationships>
</file>

<file path=ppt/slides/_rels/slide2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10.jpeg"/><Relationship Id="rId4" Type="http://schemas.openxmlformats.org/officeDocument/2006/relationships/image" Target="../media/image1.gif"/></Relationships>
</file>

<file path=ppt/slides/_rels/slide3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33.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10.jpeg"/><Relationship Id="rId4" Type="http://schemas.openxmlformats.org/officeDocument/2006/relationships/image" Target="../media/image1.gif"/></Relationships>
</file>

<file path=ppt/slides/_rels/slide34.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10.jpeg"/><Relationship Id="rId4" Type="http://schemas.openxmlformats.org/officeDocument/2006/relationships/image" Target="../media/image1.gif"/></Relationships>
</file>

<file path=ppt/slides/_rels/slide3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36.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2.gi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2.gif"/><Relationship Id="rId4" Type="http://schemas.openxmlformats.org/officeDocument/2006/relationships/image" Target="../media/image1.gif"/></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1.gif"/><Relationship Id="rId4" Type="http://schemas.openxmlformats.org/officeDocument/2006/relationships/image" Target="../media/image3.gif"/></Relationships>
</file>

<file path=ppt/slides/_rels/slide38.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2.gif"/><Relationship Id="rId4" Type="http://schemas.openxmlformats.org/officeDocument/2006/relationships/image" Target="../media/image1.gif"/></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2.gif"/><Relationship Id="rId4" Type="http://schemas.openxmlformats.org/officeDocument/2006/relationships/image" Target="../media/image1.gif"/></Relationships>
</file>

<file path=ppt/slides/_rels/slide4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4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4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4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6.gif"/></Relationships>
</file>

<file path=ppt/slides/_rels/slide5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7.gif"/></Relationships>
</file>

<file path=ppt/slides/_rels/slide5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5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5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5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5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5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6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20.gif"/><Relationship Id="rId5" Type="http://schemas.openxmlformats.org/officeDocument/2006/relationships/image" Target="../media/image7.gif"/><Relationship Id="rId4" Type="http://schemas.openxmlformats.org/officeDocument/2006/relationships/image" Target="../media/image1.gi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20.gif"/><Relationship Id="rId5" Type="http://schemas.openxmlformats.org/officeDocument/2006/relationships/image" Target="../media/image7.gif"/><Relationship Id="rId4" Type="http://schemas.openxmlformats.org/officeDocument/2006/relationships/image" Target="../media/image1.gif"/></Relationships>
</file>

<file path=ppt/slides/_rels/slide67.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2.gif"/><Relationship Id="rId4" Type="http://schemas.openxmlformats.org/officeDocument/2006/relationships/image" Target="../media/image1.gif"/></Relationships>
</file>

<file path=ppt/slides/_rels/slide6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12.gif"/><Relationship Id="rId4" Type="http://schemas.openxmlformats.org/officeDocument/2006/relationships/image" Target="../media/image1.gif"/></Relationships>
</file>

<file path=ppt/slides/_rels/slide7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12.gif"/><Relationship Id="rId4" Type="http://schemas.openxmlformats.org/officeDocument/2006/relationships/image" Target="../media/image1.gif"/></Relationships>
</file>

<file path=ppt/slides/_rels/slide7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7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12.gif"/><Relationship Id="rId4" Type="http://schemas.openxmlformats.org/officeDocument/2006/relationships/image" Target="../media/image1.gif"/></Relationships>
</file>

<file path=ppt/slides/_rels/slide7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7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7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8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7.gif"/><Relationship Id="rId4" Type="http://schemas.openxmlformats.org/officeDocument/2006/relationships/image" Target="../media/image3.gif"/></Relationships>
</file>

<file path=ppt/slides/_rels/slide8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gif"/><Relationship Id="rId3" Type="http://schemas.openxmlformats.org/officeDocument/2006/relationships/image" Target="../media/image18.gi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1.gif"/><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9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8" Type="http://schemas.openxmlformats.org/officeDocument/2006/relationships/image" Target="../media/image43.gif"/><Relationship Id="rId3" Type="http://schemas.openxmlformats.org/officeDocument/2006/relationships/image" Target="../media/image41.png"/><Relationship Id="rId7" Type="http://schemas.openxmlformats.org/officeDocument/2006/relationships/hyperlink" Target="http://www.fg-a.com/" TargetMode="External"/><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42.wmf"/></Relationships>
</file>

<file path=ppt/slides/_rels/slide10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8" Type="http://schemas.openxmlformats.org/officeDocument/2006/relationships/image" Target="../media/image43.gif"/><Relationship Id="rId3" Type="http://schemas.openxmlformats.org/officeDocument/2006/relationships/image" Target="../media/image41.png"/><Relationship Id="rId7" Type="http://schemas.openxmlformats.org/officeDocument/2006/relationships/hyperlink" Target="http://www.fg-a.com/" TargetMode="External"/><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42.wmf"/></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47.png"/><Relationship Id="rId4" Type="http://schemas.openxmlformats.org/officeDocument/2006/relationships/image" Target="../media/image46.jpeg"/></Relationships>
</file>

<file path=ppt/slides/_rels/slide10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0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gif"/><Relationship Id="rId3" Type="http://schemas.openxmlformats.org/officeDocument/2006/relationships/image" Target="../media/image18.gi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1.gif"/><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111.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gif"/><Relationship Id="rId3" Type="http://schemas.openxmlformats.org/officeDocument/2006/relationships/image" Target="../media/image18.gi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1.gif"/><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11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gif"/><Relationship Id="rId3" Type="http://schemas.openxmlformats.org/officeDocument/2006/relationships/image" Target="../media/image18.gi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51.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1.gif"/><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1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7.gif"/><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1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2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3.gif"/><Relationship Id="rId4" Type="http://schemas.openxmlformats.org/officeDocument/2006/relationships/image" Target="../media/image2.gif"/></Relationships>
</file>

<file path=ppt/slides/_rels/slide13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2.gif"/><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2.gif"/><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3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2.gif"/><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2.gif"/></Relationships>
</file>

<file path=ppt/slides/_rels/slide13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3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1.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2.gif"/><Relationship Id="rId4" Type="http://schemas.openxmlformats.org/officeDocument/2006/relationships/image" Target="../media/image55.wmf"/></Relationships>
</file>

<file path=ppt/slides/_rels/slide14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gif"/><Relationship Id="rId3" Type="http://schemas.openxmlformats.org/officeDocument/2006/relationships/image" Target="../media/image18.gi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1.gif"/><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1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12.gif"/><Relationship Id="rId5" Type="http://schemas.openxmlformats.org/officeDocument/2006/relationships/image" Target="../media/image2.gif"/><Relationship Id="rId4" Type="http://schemas.openxmlformats.org/officeDocument/2006/relationships/image" Target="../media/image1.gif"/></Relationships>
</file>

<file path=ppt/slides/_rels/slide15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12.gif"/><Relationship Id="rId5" Type="http://schemas.openxmlformats.org/officeDocument/2006/relationships/image" Target="../media/image2.gif"/><Relationship Id="rId4" Type="http://schemas.openxmlformats.org/officeDocument/2006/relationships/image" Target="../media/image1.gif"/></Relationships>
</file>

<file path=ppt/slides/_rels/slide15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56.wmf"/><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57.wmf"/><Relationship Id="rId4" Type="http://schemas.openxmlformats.org/officeDocument/2006/relationships/image" Target="../media/image42.wmf"/></Relationships>
</file>

<file path=ppt/slides/_rels/slide154.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7.wmf"/><Relationship Id="rId1" Type="http://schemas.openxmlformats.org/officeDocument/2006/relationships/slideLayout" Target="../slideLayouts/slideLayout7.xml"/><Relationship Id="rId6" Type="http://schemas.openxmlformats.org/officeDocument/2006/relationships/image" Target="../media/image42.wmf"/><Relationship Id="rId5" Type="http://schemas.openxmlformats.org/officeDocument/2006/relationships/image" Target="../media/image2.gif"/><Relationship Id="rId4" Type="http://schemas.openxmlformats.org/officeDocument/2006/relationships/image" Target="../media/image12.gif"/></Relationships>
</file>

<file path=ppt/slides/_rels/slide155.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7.wmf"/><Relationship Id="rId1" Type="http://schemas.openxmlformats.org/officeDocument/2006/relationships/slideLayout" Target="../slideLayouts/slideLayout7.xml"/><Relationship Id="rId6" Type="http://schemas.openxmlformats.org/officeDocument/2006/relationships/image" Target="../media/image42.wmf"/><Relationship Id="rId5" Type="http://schemas.openxmlformats.org/officeDocument/2006/relationships/image" Target="../media/image2.gif"/><Relationship Id="rId4" Type="http://schemas.openxmlformats.org/officeDocument/2006/relationships/image" Target="../media/image12.gif"/></Relationships>
</file>

<file path=ppt/slides/_rels/slide156.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7.wmf"/><Relationship Id="rId1" Type="http://schemas.openxmlformats.org/officeDocument/2006/relationships/slideLayout" Target="../slideLayouts/slideLayout7.xml"/><Relationship Id="rId6" Type="http://schemas.openxmlformats.org/officeDocument/2006/relationships/image" Target="../media/image42.wmf"/><Relationship Id="rId5" Type="http://schemas.openxmlformats.org/officeDocument/2006/relationships/image" Target="../media/image2.gif"/><Relationship Id="rId4" Type="http://schemas.openxmlformats.org/officeDocument/2006/relationships/image" Target="../media/image12.gif"/></Relationships>
</file>

<file path=ppt/slides/_rels/slide157.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2.gif"/></Relationships>
</file>

<file path=ppt/slides/_rels/slide15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42.wmf"/></Relationships>
</file>

<file path=ppt/slides/_rels/slide15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60.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8.jpeg"/><Relationship Id="rId1" Type="http://schemas.openxmlformats.org/officeDocument/2006/relationships/slideLayout" Target="../slideLayouts/slideLayout7.xml"/><Relationship Id="rId5" Type="http://schemas.openxmlformats.org/officeDocument/2006/relationships/image" Target="../media/image12.gif"/><Relationship Id="rId4" Type="http://schemas.openxmlformats.org/officeDocument/2006/relationships/image" Target="../media/image59.png"/></Relationships>
</file>

<file path=ppt/slides/_rels/slide161.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8.jpeg"/><Relationship Id="rId1" Type="http://schemas.openxmlformats.org/officeDocument/2006/relationships/slideLayout" Target="../slideLayouts/slideLayout7.xml"/><Relationship Id="rId5" Type="http://schemas.openxmlformats.org/officeDocument/2006/relationships/image" Target="../media/image12.gif"/><Relationship Id="rId4" Type="http://schemas.openxmlformats.org/officeDocument/2006/relationships/image" Target="../media/image59.png"/></Relationships>
</file>

<file path=ppt/slides/_rels/slide1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7.xml"/><Relationship Id="rId4" Type="http://schemas.openxmlformats.org/officeDocument/2006/relationships/image" Target="../media/image56.wmf"/></Relationships>
</file>

<file path=ppt/slides/_rels/slide16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7.xml"/><Relationship Id="rId4" Type="http://schemas.openxmlformats.org/officeDocument/2006/relationships/image" Target="../media/image56.wmf"/></Relationships>
</file>

<file path=ppt/slides/_rels/slide1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1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16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60.wmf"/><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60.wmf"/><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gif"/><Relationship Id="rId3" Type="http://schemas.openxmlformats.org/officeDocument/2006/relationships/image" Target="../media/image18.gi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1.gif"/><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17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6.xml"/><Relationship Id="rId4" Type="http://schemas.openxmlformats.org/officeDocument/2006/relationships/image" Target="../media/image7.gif"/></Relationships>
</file>

<file path=ppt/slides/_rels/slide19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8.xml"/><Relationship Id="rId1" Type="http://schemas.openxmlformats.org/officeDocument/2006/relationships/slideLayout" Target="../slideLayouts/slideLayout6.xml"/><Relationship Id="rId5" Type="http://schemas.openxmlformats.org/officeDocument/2006/relationships/image" Target="../media/image7.gif"/><Relationship Id="rId4" Type="http://schemas.openxmlformats.org/officeDocument/2006/relationships/image" Target="../media/image64.png"/></Relationships>
</file>

<file path=ppt/slides/_rels/slide19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65.jpe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19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12.gif"/><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69.jpeg"/><Relationship Id="rId4" Type="http://schemas.openxmlformats.org/officeDocument/2006/relationships/image" Target="../media/image68.jpeg"/></Relationships>
</file>

<file path=ppt/slides/_rels/slide19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73.jpeg"/><Relationship Id="rId4" Type="http://schemas.openxmlformats.org/officeDocument/2006/relationships/image" Target="../media/image72.png"/></Relationships>
</file>

<file path=ppt/slides/_rels/slide19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4.jpeg"/><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19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4.jpeg"/><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19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4.jpeg"/><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19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4.jpeg"/><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20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17.gif"/><Relationship Id="rId4" Type="http://schemas.openxmlformats.org/officeDocument/2006/relationships/image" Target="../media/image1.gif"/></Relationships>
</file>

<file path=ppt/slides/_rels/slide20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20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20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5.png"/><Relationship Id="rId1" Type="http://schemas.openxmlformats.org/officeDocument/2006/relationships/slideLayout" Target="../slideLayouts/slideLayout7.xml"/><Relationship Id="rId4" Type="http://schemas.openxmlformats.org/officeDocument/2006/relationships/image" Target="../media/image76.wmf"/></Relationships>
</file>

<file path=ppt/slides/_rels/slide20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205.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2.gif"/><Relationship Id="rId2" Type="http://schemas.openxmlformats.org/officeDocument/2006/relationships/image" Target="../media/image78.jpeg"/><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image" Target="../media/image7.gif"/><Relationship Id="rId4" Type="http://schemas.openxmlformats.org/officeDocument/2006/relationships/image" Target="../media/image79.jpeg"/></Relationships>
</file>

<file path=ppt/slides/_rels/slide206.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2.gif"/><Relationship Id="rId2" Type="http://schemas.openxmlformats.org/officeDocument/2006/relationships/image" Target="../media/image78.jpeg"/><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image" Target="../media/image7.gif"/><Relationship Id="rId4" Type="http://schemas.openxmlformats.org/officeDocument/2006/relationships/image" Target="../media/image79.jpeg"/></Relationships>
</file>

<file path=ppt/slides/_rels/slide20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64.png"/><Relationship Id="rId1" Type="http://schemas.openxmlformats.org/officeDocument/2006/relationships/slideLayout" Target="../slideLayouts/slideLayout6.xml"/><Relationship Id="rId4" Type="http://schemas.openxmlformats.org/officeDocument/2006/relationships/image" Target="../media/image7.gif"/></Relationships>
</file>

<file path=ppt/slides/_rels/slide20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gif"/><Relationship Id="rId3" Type="http://schemas.openxmlformats.org/officeDocument/2006/relationships/image" Target="../media/image18.gi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1.gif"/><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21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2.gif"/><Relationship Id="rId2" Type="http://schemas.openxmlformats.org/officeDocument/2006/relationships/image" Target="../media/image78.jpeg"/><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image" Target="../media/image7.gif"/><Relationship Id="rId4" Type="http://schemas.openxmlformats.org/officeDocument/2006/relationships/image" Target="../media/image79.jpeg"/></Relationships>
</file>

<file path=ppt/slides/_rels/slide22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81.jpeg"/><Relationship Id="rId1" Type="http://schemas.openxmlformats.org/officeDocument/2006/relationships/slideLayout" Target="../slideLayouts/slideLayout6.xml"/><Relationship Id="rId5" Type="http://schemas.openxmlformats.org/officeDocument/2006/relationships/image" Target="../media/image75.png"/><Relationship Id="rId4" Type="http://schemas.openxmlformats.org/officeDocument/2006/relationships/image" Target="../media/image3.gif"/></Relationships>
</file>

<file path=ppt/slides/_rels/slide22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81.jpeg"/><Relationship Id="rId1" Type="http://schemas.openxmlformats.org/officeDocument/2006/relationships/slideLayout" Target="../slideLayouts/slideLayout6.xml"/><Relationship Id="rId5" Type="http://schemas.openxmlformats.org/officeDocument/2006/relationships/image" Target="../media/image12.gif"/><Relationship Id="rId4" Type="http://schemas.openxmlformats.org/officeDocument/2006/relationships/image" Target="../media/image75.png"/></Relationships>
</file>

<file path=ppt/slides/_rels/slide2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2.jpeg"/><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230.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83.jpe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12.gif"/><Relationship Id="rId4" Type="http://schemas.openxmlformats.org/officeDocument/2006/relationships/image" Target="../media/image84.png"/></Relationships>
</file>

<file path=ppt/slides/_rels/slide23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84.png"/><Relationship Id="rId4" Type="http://schemas.openxmlformats.org/officeDocument/2006/relationships/image" Target="../media/image42.wmf"/></Relationships>
</file>

<file path=ppt/slides/_rels/slide23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7.gif"/><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3.gif"/></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86.jpeg"/><Relationship Id="rId1" Type="http://schemas.openxmlformats.org/officeDocument/2006/relationships/slideLayout" Target="../slideLayouts/slideLayout7.xml"/><Relationship Id="rId5" Type="http://schemas.openxmlformats.org/officeDocument/2006/relationships/image" Target="../media/image87.jpeg"/><Relationship Id="rId4" Type="http://schemas.openxmlformats.org/officeDocument/2006/relationships/hyperlink" Target="https://i.pinimg.com/originals/0f/9f/13/0f9f13ec39cb5adc246016b7dc6d8743.jpg" TargetMode="External"/></Relationships>
</file>

<file path=ppt/slides/_rels/slide23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24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24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12.gif"/></Relationships>
</file>

<file path=ppt/slides/_rels/slide24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12.gif"/></Relationships>
</file>

<file path=ppt/slides/_rels/slide24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12.gif"/></Relationships>
</file>

<file path=ppt/slides/_rels/slide245.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91.jpeg"/><Relationship Id="rId1" Type="http://schemas.openxmlformats.org/officeDocument/2006/relationships/slideLayout" Target="../slideLayouts/slideLayout6.xml"/><Relationship Id="rId5" Type="http://schemas.openxmlformats.org/officeDocument/2006/relationships/image" Target="../media/image12.gif"/><Relationship Id="rId4" Type="http://schemas.openxmlformats.org/officeDocument/2006/relationships/image" Target="../media/image88.png"/></Relationships>
</file>

<file path=ppt/slides/_rels/slide2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56.wmf"/><Relationship Id="rId1" Type="http://schemas.openxmlformats.org/officeDocument/2006/relationships/slideLayout" Target="../slideLayouts/slideLayout7.xml"/><Relationship Id="rId5" Type="http://schemas.openxmlformats.org/officeDocument/2006/relationships/image" Target="../media/image12.gif"/><Relationship Id="rId4" Type="http://schemas.openxmlformats.org/officeDocument/2006/relationships/image" Target="../media/image25.png"/></Relationships>
</file>

<file path=ppt/slides/_rels/slide2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25.png"/><Relationship Id="rId4" Type="http://schemas.openxmlformats.org/officeDocument/2006/relationships/image" Target="../media/image93.jpeg"/></Relationships>
</file>

<file path=ppt/slides/_rels/slide25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12.gif"/><Relationship Id="rId5" Type="http://schemas.openxmlformats.org/officeDocument/2006/relationships/image" Target="../media/image97.png"/><Relationship Id="rId4" Type="http://schemas.openxmlformats.org/officeDocument/2006/relationships/oleObject" Target="../embeddings/oleObject2.bin"/></Relationships>
</file>

<file path=ppt/slides/_rels/slide25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26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2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2.gif"/><Relationship Id="rId5" Type="http://schemas.openxmlformats.org/officeDocument/2006/relationships/oleObject" Target="../embeddings/oleObject4.bin"/><Relationship Id="rId4" Type="http://schemas.openxmlformats.org/officeDocument/2006/relationships/image" Target="../media/image25.png"/></Relationships>
</file>

<file path=ppt/slides/_rels/slide26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26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26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64.png"/><Relationship Id="rId1" Type="http://schemas.openxmlformats.org/officeDocument/2006/relationships/slideLayout" Target="../slideLayouts/slideLayout6.xml"/><Relationship Id="rId4" Type="http://schemas.openxmlformats.org/officeDocument/2006/relationships/image" Target="../media/image7.gif"/></Relationships>
</file>

<file path=ppt/slides/_rels/slide26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26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27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01.jpeg"/><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27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02.jpeg"/><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272.xml.rels><?xml version="1.0" encoding="UTF-8" standalone="yes"?>
<Relationships xmlns="http://schemas.openxmlformats.org/package/2006/relationships"><Relationship Id="rId8" Type="http://schemas.openxmlformats.org/officeDocument/2006/relationships/image" Target="../media/image109.jpeg"/><Relationship Id="rId13" Type="http://schemas.openxmlformats.org/officeDocument/2006/relationships/image" Target="../media/image12.gif"/><Relationship Id="rId3" Type="http://schemas.openxmlformats.org/officeDocument/2006/relationships/image" Target="../media/image104.jpeg"/><Relationship Id="rId7" Type="http://schemas.openxmlformats.org/officeDocument/2006/relationships/image" Target="../media/image108.jpeg"/><Relationship Id="rId12" Type="http://schemas.openxmlformats.org/officeDocument/2006/relationships/image" Target="../media/image112.png"/><Relationship Id="rId2" Type="http://schemas.openxmlformats.org/officeDocument/2006/relationships/image" Target="../media/image103.jpeg"/><Relationship Id="rId1" Type="http://schemas.openxmlformats.org/officeDocument/2006/relationships/slideLayout" Target="../slideLayouts/slideLayout7.xml"/><Relationship Id="rId6" Type="http://schemas.openxmlformats.org/officeDocument/2006/relationships/image" Target="../media/image107.jpeg"/><Relationship Id="rId11" Type="http://schemas.openxmlformats.org/officeDocument/2006/relationships/image" Target="../media/image76.wmf"/><Relationship Id="rId5" Type="http://schemas.openxmlformats.org/officeDocument/2006/relationships/image" Target="../media/image106.jpeg"/><Relationship Id="rId10" Type="http://schemas.openxmlformats.org/officeDocument/2006/relationships/image" Target="../media/image111.jpeg"/><Relationship Id="rId4" Type="http://schemas.openxmlformats.org/officeDocument/2006/relationships/image" Target="../media/image105.jpeg"/><Relationship Id="rId9" Type="http://schemas.openxmlformats.org/officeDocument/2006/relationships/image" Target="../media/image110.jpeg"/></Relationships>
</file>

<file path=ppt/slides/_rels/slide273.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image" Target="../media/image112.png"/><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27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gif"/><Relationship Id="rId3" Type="http://schemas.openxmlformats.org/officeDocument/2006/relationships/image" Target="../media/image18.gi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100.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1.gif"/><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28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7.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8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7.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8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8" Type="http://schemas.openxmlformats.org/officeDocument/2006/relationships/image" Target="../media/image120.jpeg"/><Relationship Id="rId3" Type="http://schemas.openxmlformats.org/officeDocument/2006/relationships/image" Target="../media/image115.jpeg"/><Relationship Id="rId7" Type="http://schemas.openxmlformats.org/officeDocument/2006/relationships/image" Target="../media/image119.jpeg"/><Relationship Id="rId2" Type="http://schemas.openxmlformats.org/officeDocument/2006/relationships/image" Target="../media/image114.jpeg"/><Relationship Id="rId1" Type="http://schemas.openxmlformats.org/officeDocument/2006/relationships/slideLayout" Target="../slideLayouts/slideLayout6.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6.jpeg"/><Relationship Id="rId9" Type="http://schemas.openxmlformats.org/officeDocument/2006/relationships/image" Target="../media/image12.gif"/></Relationships>
</file>

<file path=ppt/slides/_rels/slide29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7.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295.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gif"/><Relationship Id="rId3" Type="http://schemas.openxmlformats.org/officeDocument/2006/relationships/image" Target="../media/image18.gi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103.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1.gif"/><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29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9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22.jpeg"/><Relationship Id="rId1" Type="http://schemas.openxmlformats.org/officeDocument/2006/relationships/slideLayout" Target="../slideLayouts/slideLayout6.xml"/><Relationship Id="rId4" Type="http://schemas.openxmlformats.org/officeDocument/2006/relationships/image" Target="../media/image17.gif"/></Relationships>
</file>

<file path=ppt/slides/_rels/slide30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77.jpeg"/><Relationship Id="rId1" Type="http://schemas.openxmlformats.org/officeDocument/2006/relationships/slideLayout" Target="../slideLayouts/slideLayout6.xml"/></Relationships>
</file>

<file path=ppt/slides/_rels/slide30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package" Target="../embeddings/Microsoft_Office_PowerPoint_Slide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1.sldx"/></Relationships>
</file>

<file path=ppt/slides/_rels/slide30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126.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0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06.xml"/><Relationship Id="rId1" Type="http://schemas.openxmlformats.org/officeDocument/2006/relationships/slideLayout" Target="../slideLayouts/slideLayout7.xml"/><Relationship Id="rId6" Type="http://schemas.openxmlformats.org/officeDocument/2006/relationships/image" Target="../media/image43.gif"/><Relationship Id="rId5" Type="http://schemas.openxmlformats.org/officeDocument/2006/relationships/image" Target="../media/image2.gif"/><Relationship Id="rId4" Type="http://schemas.openxmlformats.org/officeDocument/2006/relationships/image" Target="../media/image1.gif"/></Relationships>
</file>

<file path=ppt/slides/_rels/slide30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07.xml"/><Relationship Id="rId1" Type="http://schemas.openxmlformats.org/officeDocument/2006/relationships/slideLayout" Target="../slideLayouts/slideLayout7.xml"/><Relationship Id="rId6" Type="http://schemas.openxmlformats.org/officeDocument/2006/relationships/image" Target="../media/image43.gif"/><Relationship Id="rId5" Type="http://schemas.openxmlformats.org/officeDocument/2006/relationships/image" Target="../media/image2.gif"/><Relationship Id="rId4" Type="http://schemas.openxmlformats.org/officeDocument/2006/relationships/image" Target="../media/image1.gif"/></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5" Type="http://schemas.openxmlformats.org/officeDocument/2006/relationships/image" Target="../media/image43.gif"/><Relationship Id="rId4" Type="http://schemas.openxmlformats.org/officeDocument/2006/relationships/image" Target="../media/image127.jpeg"/></Relationships>
</file>

<file path=ppt/slides/_rels/slide3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28.jpeg"/><Relationship Id="rId1" Type="http://schemas.openxmlformats.org/officeDocument/2006/relationships/slideLayout" Target="../slideLayouts/slideLayout7.xml"/><Relationship Id="rId6" Type="http://schemas.openxmlformats.org/officeDocument/2006/relationships/image" Target="../media/image102.jpeg"/><Relationship Id="rId5" Type="http://schemas.openxmlformats.org/officeDocument/2006/relationships/image" Target="../media/image1.gif"/><Relationship Id="rId4" Type="http://schemas.openxmlformats.org/officeDocument/2006/relationships/image" Target="../media/image43.gif"/></Relationships>
</file>

<file path=ppt/slides/_rels/slide313.xml.rels><?xml version="1.0" encoding="UTF-8" standalone="yes"?>
<Relationships xmlns="http://schemas.openxmlformats.org/package/2006/relationships"><Relationship Id="rId3" Type="http://schemas.openxmlformats.org/officeDocument/2006/relationships/image" Target="../media/image129.jpeg"/><Relationship Id="rId7" Type="http://schemas.openxmlformats.org/officeDocument/2006/relationships/image" Target="../media/image132.png"/><Relationship Id="rId2" Type="http://schemas.openxmlformats.org/officeDocument/2006/relationships/notesSlide" Target="../notesSlides/notesSlide108.xml"/><Relationship Id="rId1" Type="http://schemas.openxmlformats.org/officeDocument/2006/relationships/slideLayout" Target="../slideLayouts/slideLayout7.xml"/><Relationship Id="rId6" Type="http://schemas.openxmlformats.org/officeDocument/2006/relationships/image" Target="../media/image43.gif"/><Relationship Id="rId5" Type="http://schemas.openxmlformats.org/officeDocument/2006/relationships/image" Target="../media/image131.jpeg"/><Relationship Id="rId4" Type="http://schemas.openxmlformats.org/officeDocument/2006/relationships/image" Target="../media/image130.jpeg"/></Relationships>
</file>

<file path=ppt/slides/_rels/slide314.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43.gif"/></Relationships>
</file>

<file path=ppt/slides/_rels/slide31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10.xml"/><Relationship Id="rId1" Type="http://schemas.openxmlformats.org/officeDocument/2006/relationships/slideLayout" Target="../slideLayouts/slideLayout7.xml"/><Relationship Id="rId4" Type="http://schemas.openxmlformats.org/officeDocument/2006/relationships/image" Target="../media/image43.gif"/></Relationships>
</file>

<file path=ppt/slides/_rels/slide318.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135.jpeg"/><Relationship Id="rId1" Type="http://schemas.openxmlformats.org/officeDocument/2006/relationships/slideLayout" Target="../slideLayouts/slideLayout6.xml"/></Relationships>
</file>

<file path=ppt/slides/_rels/slide319.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136.jpeg"/><Relationship Id="rId1" Type="http://schemas.openxmlformats.org/officeDocument/2006/relationships/slideLayout" Target="../slideLayouts/slideLayout6.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6.xml"/></Relationships>
</file>

<file path=ppt/slides/_rels/slide32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gif"/><Relationship Id="rId3" Type="http://schemas.openxmlformats.org/officeDocument/2006/relationships/image" Target="../media/image18.gi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112.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1.gif"/><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3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12.gif"/><Relationship Id="rId5" Type="http://schemas.openxmlformats.org/officeDocument/2006/relationships/image" Target="../media/image137.png"/><Relationship Id="rId4" Type="http://schemas.openxmlformats.org/officeDocument/2006/relationships/image" Target="../media/image52.png"/></Relationships>
</file>

<file path=ppt/slides/_rels/slide33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13.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33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12.gif"/><Relationship Id="rId5" Type="http://schemas.openxmlformats.org/officeDocument/2006/relationships/image" Target="../media/image137.png"/><Relationship Id="rId4" Type="http://schemas.openxmlformats.org/officeDocument/2006/relationships/image" Target="../media/image52.png"/></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7.gif"/><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image" Target="../media/image12.gif"/><Relationship Id="rId4" Type="http://schemas.openxmlformats.org/officeDocument/2006/relationships/image" Target="../media/image10.jpeg"/></Relationships>
</file>

<file path=ppt/slides/_rels/slide33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7.gif"/><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image" Target="../media/image12.gif"/><Relationship Id="rId4" Type="http://schemas.openxmlformats.org/officeDocument/2006/relationships/image" Target="../media/image10.jpeg"/></Relationships>
</file>

<file path=ppt/slides/_rels/slide3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41.xml.rels><?xml version="1.0" encoding="UTF-8" standalone="yes"?>
<Relationships xmlns="http://schemas.openxmlformats.org/package/2006/relationships"><Relationship Id="rId3" Type="http://schemas.openxmlformats.org/officeDocument/2006/relationships/notesSlide" Target="../notesSlides/notesSlide114.xml"/><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gif"/><Relationship Id="rId5" Type="http://schemas.openxmlformats.org/officeDocument/2006/relationships/image" Target="../media/image12.gif"/><Relationship Id="rId4" Type="http://schemas.openxmlformats.org/officeDocument/2006/relationships/image" Target="../media/image3.gif"/></Relationships>
</file>

<file path=ppt/slides/_rels/slide3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43.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gif"/><Relationship Id="rId3" Type="http://schemas.openxmlformats.org/officeDocument/2006/relationships/image" Target="../media/image18.gi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115.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1.gif"/><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3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34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17.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18.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35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6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19.xml"/><Relationship Id="rId1" Type="http://schemas.openxmlformats.org/officeDocument/2006/relationships/slideLayout" Target="../slideLayouts/slideLayout7.xml"/><Relationship Id="rId5" Type="http://schemas.openxmlformats.org/officeDocument/2006/relationships/image" Target="../media/image7.gif"/><Relationship Id="rId4" Type="http://schemas.openxmlformats.org/officeDocument/2006/relationships/image" Target="../media/image3.gif"/></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37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7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375.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121.xml"/><Relationship Id="rId1" Type="http://schemas.openxmlformats.org/officeDocument/2006/relationships/slideLayout" Target="../slideLayouts/slideLayout6.xml"/><Relationship Id="rId4" Type="http://schemas.openxmlformats.org/officeDocument/2006/relationships/hyperlink" Target="http://www.engage.today/" TargetMode="Externa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4.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1143000"/>
          </a:xfrm>
        </p:spPr>
        <p:txBody>
          <a:bodyPr/>
          <a:lstStyle/>
          <a:p>
            <a:r>
              <a:rPr lang="en-CA" sz="2800" dirty="0" smtClean="0">
                <a:solidFill>
                  <a:schemeClr val="tx1"/>
                </a:solidFill>
                <a:latin typeface="Calibri" pitchFamily="34" charset="0"/>
                <a:cs typeface="Calibri" pitchFamily="34" charset="0"/>
              </a:rPr>
              <a:t>To get this PPT to play properly so the </a:t>
            </a:r>
            <a:r>
              <a:rPr lang="en-CA" sz="2800" dirty="0" err="1" smtClean="0">
                <a:solidFill>
                  <a:schemeClr val="tx1"/>
                </a:solidFill>
                <a:latin typeface="Calibri" pitchFamily="34" charset="0"/>
                <a:cs typeface="Calibri" pitchFamily="34" charset="0"/>
              </a:rPr>
              <a:t>smileys</a:t>
            </a:r>
            <a:r>
              <a:rPr lang="en-CA" sz="2800" dirty="0" smtClean="0">
                <a:solidFill>
                  <a:schemeClr val="tx1"/>
                </a:solidFill>
                <a:latin typeface="Calibri" pitchFamily="34" charset="0"/>
                <a:cs typeface="Calibri" pitchFamily="34" charset="0"/>
              </a:rPr>
              <a:t> dance on your smart-phone or other device, you must download a free copy of Microsoft Office </a:t>
            </a:r>
            <a:r>
              <a:rPr lang="en-CA" sz="2800" dirty="0" err="1" smtClean="0">
                <a:solidFill>
                  <a:schemeClr val="tx1"/>
                </a:solidFill>
                <a:latin typeface="Calibri" pitchFamily="34" charset="0"/>
                <a:cs typeface="Calibri" pitchFamily="34" charset="0"/>
              </a:rPr>
              <a:t>Powerpoint</a:t>
            </a:r>
            <a:r>
              <a:rPr lang="en-CA" sz="2800" dirty="0" smtClean="0">
                <a:solidFill>
                  <a:schemeClr val="tx1"/>
                </a:solidFill>
                <a:latin typeface="Calibri" pitchFamily="34" charset="0"/>
                <a:cs typeface="Calibri" pitchFamily="34" charset="0"/>
              </a:rPr>
              <a:t> onto your phone, and when you go to this PPT, you must press the “play as a PPT” tab.  Otherwise the </a:t>
            </a:r>
            <a:r>
              <a:rPr lang="en-CA" sz="2800" dirty="0" err="1" smtClean="0">
                <a:solidFill>
                  <a:schemeClr val="tx1"/>
                </a:solidFill>
                <a:latin typeface="Calibri" pitchFamily="34" charset="0"/>
                <a:cs typeface="Calibri" pitchFamily="34" charset="0"/>
              </a:rPr>
              <a:t>smileys</a:t>
            </a:r>
            <a:r>
              <a:rPr lang="en-CA" sz="2800" dirty="0" smtClean="0">
                <a:solidFill>
                  <a:schemeClr val="tx1"/>
                </a:solidFill>
                <a:latin typeface="Calibri" pitchFamily="34" charset="0"/>
                <a:cs typeface="Calibri" pitchFamily="34" charset="0"/>
              </a:rPr>
              <a:t> stand still and the heart doesn’t jump for joy!</a:t>
            </a:r>
            <a:endParaRPr lang="en-CA" sz="2800" dirty="0">
              <a:solidFill>
                <a:schemeClr val="tx1"/>
              </a:solidFill>
              <a:latin typeface="Calibri" pitchFamily="34" charset="0"/>
              <a:cs typeface="Calibri" pitchFamily="34" charset="0"/>
            </a:endParaRPr>
          </a:p>
        </p:txBody>
      </p:sp>
      <p:sp>
        <p:nvSpPr>
          <p:cNvPr id="3" name="Title 1"/>
          <p:cNvSpPr txBox="1">
            <a:spLocks/>
          </p:cNvSpPr>
          <p:nvPr/>
        </p:nvSpPr>
        <p:spPr bwMode="auto">
          <a:xfrm>
            <a:off x="457200" y="4590256"/>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All Scripture quotations are taken from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The Holy Bible, English Standard Version (ESV), copyright </a:t>
            </a:r>
            <a:r>
              <a:rPr kumimoji="0" lang="en-US" sz="2800" b="0" i="1"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2001 by Crossway Bibles,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 publishing ministry of Good News Publishers.  </a:t>
            </a:r>
            <a:endParaRPr kumimoji="0" lang="en-US" sz="2800" b="0" i="0" u="none" strike="noStrike" kern="0" cap="none" spc="0" normalizeH="0" baseline="0" noProof="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smtClean="0">
                <a:ln>
                  <a:noFill/>
                </a:ln>
                <a:solidFill>
                  <a:schemeClr val="tx1"/>
                </a:solidFill>
                <a:effectLst/>
                <a:uLnTx/>
                <a:uFillTx/>
                <a:latin typeface="Calibri" pitchFamily="34" charset="0"/>
                <a:ea typeface="+mj-ea"/>
                <a:cs typeface="Calibri" pitchFamily="34" charset="0"/>
              </a:rPr>
              <a:t>Used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by permission.  All rights reserved</a:t>
            </a:r>
            <a:r>
              <a:rPr kumimoji="0" lang="en-US" sz="44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endParaRPr kumimoji="0" lang="en-CA" sz="44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Rectangle 9"/>
          <p:cNvSpPr/>
          <p:nvPr/>
        </p:nvSpPr>
        <p:spPr>
          <a:xfrm>
            <a:off x="4427984" y="3372976"/>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959344" y="3586728"/>
            <a:ext cx="118872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2848564" y="1777360"/>
            <a:ext cx="3379620" cy="2011680"/>
          </a:xfrm>
          <a:prstGeom prst="rect">
            <a:avLst/>
          </a:prstGeom>
        </p:spPr>
      </p:pic>
      <p:pic>
        <p:nvPicPr>
          <p:cNvPr id="7" name="Picture 6" descr="egyptian.gif"/>
          <p:cNvPicPr>
            <a:picLocks noChangeAspect="1"/>
          </p:cNvPicPr>
          <p:nvPr/>
        </p:nvPicPr>
        <p:blipFill>
          <a:blip r:embed="rId3" cstate="print"/>
          <a:stretch>
            <a:fillRect/>
          </a:stretch>
        </p:blipFill>
        <p:spPr>
          <a:xfrm rot="7200000">
            <a:off x="3794108" y="3470179"/>
            <a:ext cx="3379620" cy="20116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1893462" y="3481157"/>
            <a:ext cx="3379620" cy="2011680"/>
          </a:xfrm>
          <a:prstGeom prst="rect">
            <a:avLst/>
          </a:prstGeom>
        </p:spPr>
      </p:pic>
      <p:sp>
        <p:nvSpPr>
          <p:cNvPr id="9" name="TextBox 8"/>
          <p:cNvSpPr txBox="1">
            <a:spLocks noChangeArrowheads="1"/>
          </p:cNvSpPr>
          <p:nvPr/>
        </p:nvSpPr>
        <p:spPr bwMode="auto">
          <a:xfrm>
            <a:off x="107504" y="188640"/>
            <a:ext cx="8964488" cy="132343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 Grace of God in Christ:</a:t>
            </a:r>
          </a:p>
          <a:p>
            <a:pPr algn="ctr"/>
            <a:r>
              <a:rPr lang="en-US" sz="2600" b="1" dirty="0" smtClean="0">
                <a:solidFill>
                  <a:schemeClr val="bg1"/>
                </a:solidFill>
                <a:latin typeface="Calibri" pitchFamily="34" charset="0"/>
                <a:cs typeface="Calibri" pitchFamily="34" charset="0"/>
              </a:rPr>
              <a:t>100 gifts of wonderful connection with God we receive </a:t>
            </a:r>
          </a:p>
          <a:p>
            <a:pPr algn="ctr"/>
            <a:r>
              <a:rPr lang="en-US" sz="2600" b="1" dirty="0" smtClean="0">
                <a:solidFill>
                  <a:schemeClr val="bg1"/>
                </a:solidFill>
                <a:latin typeface="Calibri" pitchFamily="34" charset="0"/>
                <a:cs typeface="Calibri" pitchFamily="34" charset="0"/>
              </a:rPr>
              <a:t>in God’s gift of Christ our crucified Messiah reigning in power</a:t>
            </a:r>
            <a:r>
              <a:rPr lang="en-CA" sz="2600" b="1" dirty="0" smtClean="0">
                <a:solidFill>
                  <a:schemeClr val="bg1"/>
                </a:solidFill>
                <a:latin typeface="Calibri" pitchFamily="34" charset="0"/>
              </a:rPr>
              <a:t>!</a:t>
            </a:r>
          </a:p>
        </p:txBody>
      </p:sp>
      <p:pic>
        <p:nvPicPr>
          <p:cNvPr id="13" name="Picture 12" descr="www.fg-a.com valentine 2-jumping-heart.gif"/>
          <p:cNvPicPr>
            <a:picLocks noChangeAspect="1"/>
          </p:cNvPicPr>
          <p:nvPr/>
        </p:nvPicPr>
        <p:blipFill>
          <a:blip r:embed="rId4" cstate="print"/>
          <a:stretch>
            <a:fillRect/>
          </a:stretch>
        </p:blipFill>
        <p:spPr>
          <a:xfrm>
            <a:off x="3851920" y="2924944"/>
            <a:ext cx="1368152" cy="1596177"/>
          </a:xfrm>
          <a:prstGeom prst="rect">
            <a:avLst/>
          </a:prstGeom>
        </p:spPr>
      </p:pic>
      <p:sp>
        <p:nvSpPr>
          <p:cNvPr id="15" name="TextBox 14"/>
          <p:cNvSpPr txBox="1"/>
          <p:nvPr/>
        </p:nvSpPr>
        <p:spPr>
          <a:xfrm>
            <a:off x="3491880" y="5837202"/>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268288" y="647412"/>
            <a:ext cx="9717088" cy="6362988"/>
          </a:xfrm>
          <a:prstGeom prst="rect">
            <a:avLst/>
          </a:prstGeom>
        </p:spPr>
      </p:pic>
      <p:sp>
        <p:nvSpPr>
          <p:cNvPr id="11" name="Rectangle 10"/>
          <p:cNvSpPr/>
          <p:nvPr/>
        </p:nvSpPr>
        <p:spPr>
          <a:xfrm>
            <a:off x="4358640" y="3352800"/>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810000"/>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603731" y="1863080"/>
            <a:ext cx="3840477" cy="22860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665644" y="3745888"/>
            <a:ext cx="3840477" cy="22860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515007" y="3728388"/>
            <a:ext cx="3840477" cy="2286000"/>
          </a:xfrm>
          <a:prstGeom prst="rect">
            <a:avLst/>
          </a:prstGeom>
        </p:spPr>
      </p:pic>
      <p:sp>
        <p:nvSpPr>
          <p:cNvPr id="36" name="TextBox 35"/>
          <p:cNvSpPr txBox="1"/>
          <p:nvPr/>
        </p:nvSpPr>
        <p:spPr>
          <a:xfrm>
            <a:off x="6705600" y="6383179"/>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sp>
        <p:nvSpPr>
          <p:cNvPr id="37" name="TextBox 36"/>
          <p:cNvSpPr txBox="1"/>
          <p:nvPr/>
        </p:nvSpPr>
        <p:spPr>
          <a:xfrm>
            <a:off x="6750968" y="653557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21" name="WordArt 2"/>
          <p:cNvSpPr>
            <a:spLocks noChangeArrowheads="1" noChangeShapeType="1" noTextEdit="1"/>
          </p:cNvSpPr>
          <p:nvPr/>
        </p:nvSpPr>
        <p:spPr bwMode="auto">
          <a:xfrm>
            <a:off x="2411760" y="2049016"/>
            <a:ext cx="4297680" cy="393192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THE LORD</a:t>
            </a: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23" name="TextBox 22"/>
          <p:cNvSpPr txBox="1">
            <a:spLocks noChangeArrowheads="1"/>
          </p:cNvSpPr>
          <p:nvPr/>
        </p:nvSpPr>
        <p:spPr bwMode="auto">
          <a:xfrm>
            <a:off x="107504" y="0"/>
            <a:ext cx="8964488" cy="954107"/>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Jesus completely changed our understanding of </a:t>
            </a:r>
          </a:p>
          <a:p>
            <a:pPr algn="ctr"/>
            <a:r>
              <a:rPr lang="en-US" sz="2800" b="1" dirty="0" smtClean="0">
                <a:latin typeface="Calibri" pitchFamily="34" charset="0"/>
                <a:cs typeface="Calibri" pitchFamily="34" charset="0"/>
              </a:rPr>
              <a:t>the one true God, the LORD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268288" y="647412"/>
            <a:ext cx="9717088" cy="6362988"/>
          </a:xfrm>
          <a:prstGeom prst="rect">
            <a:avLst/>
          </a:prstGeom>
        </p:spPr>
      </p:pic>
      <p:sp>
        <p:nvSpPr>
          <p:cNvPr id="11" name="Rectangle 10"/>
          <p:cNvSpPr/>
          <p:nvPr/>
        </p:nvSpPr>
        <p:spPr>
          <a:xfrm>
            <a:off x="4358640" y="3352800"/>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810000"/>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603731" y="1863080"/>
            <a:ext cx="3840477" cy="22860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665644" y="3745888"/>
            <a:ext cx="3840477" cy="22860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515007" y="3728388"/>
            <a:ext cx="3840477" cy="2286000"/>
          </a:xfrm>
          <a:prstGeom prst="rect">
            <a:avLst/>
          </a:prstGeom>
        </p:spPr>
      </p:pic>
      <p:sp>
        <p:nvSpPr>
          <p:cNvPr id="36" name="TextBox 35"/>
          <p:cNvSpPr txBox="1"/>
          <p:nvPr/>
        </p:nvSpPr>
        <p:spPr>
          <a:xfrm>
            <a:off x="6705600" y="6383179"/>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sp>
        <p:nvSpPr>
          <p:cNvPr id="37" name="TextBox 36"/>
          <p:cNvSpPr txBox="1"/>
          <p:nvPr/>
        </p:nvSpPr>
        <p:spPr>
          <a:xfrm>
            <a:off x="6750968" y="653557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21" name="WordArt 2"/>
          <p:cNvSpPr>
            <a:spLocks noChangeArrowheads="1" noChangeShapeType="1" noTextEdit="1"/>
          </p:cNvSpPr>
          <p:nvPr/>
        </p:nvSpPr>
        <p:spPr bwMode="auto">
          <a:xfrm>
            <a:off x="2411760" y="2049016"/>
            <a:ext cx="4297680" cy="393192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THE LORD</a:t>
            </a: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pic>
        <p:nvPicPr>
          <p:cNvPr id="13" name="Picture 12" descr="egyptian.gif"/>
          <p:cNvPicPr>
            <a:picLocks noChangeAspect="1"/>
          </p:cNvPicPr>
          <p:nvPr/>
        </p:nvPicPr>
        <p:blipFill>
          <a:blip r:embed="rId4" cstate="print"/>
          <a:stretch>
            <a:fillRect/>
          </a:stretch>
        </p:blipFill>
        <p:spPr>
          <a:xfrm rot="14400000" flipH="1">
            <a:off x="3067080" y="4050995"/>
            <a:ext cx="921716" cy="548640"/>
          </a:xfrm>
          <a:prstGeom prst="rect">
            <a:avLst/>
          </a:prstGeom>
        </p:spPr>
      </p:pic>
      <p:pic>
        <p:nvPicPr>
          <p:cNvPr id="14" name="Picture 13" descr="egyptian.gif"/>
          <p:cNvPicPr>
            <a:picLocks noChangeAspect="1"/>
          </p:cNvPicPr>
          <p:nvPr/>
        </p:nvPicPr>
        <p:blipFill>
          <a:blip r:embed="rId4" cstate="print"/>
          <a:stretch>
            <a:fillRect/>
          </a:stretch>
        </p:blipFill>
        <p:spPr>
          <a:xfrm rot="14400000" flipH="1">
            <a:off x="3499128" y="4195011"/>
            <a:ext cx="921716" cy="548640"/>
          </a:xfrm>
          <a:prstGeom prst="rect">
            <a:avLst/>
          </a:prstGeom>
        </p:spPr>
      </p:pic>
      <p:pic>
        <p:nvPicPr>
          <p:cNvPr id="15" name="Picture 14" descr="egyptian.gif"/>
          <p:cNvPicPr>
            <a:picLocks noChangeAspect="1"/>
          </p:cNvPicPr>
          <p:nvPr/>
        </p:nvPicPr>
        <p:blipFill>
          <a:blip r:embed="rId4" cstate="print"/>
          <a:stretch>
            <a:fillRect/>
          </a:stretch>
        </p:blipFill>
        <p:spPr>
          <a:xfrm rot="14400000" flipH="1">
            <a:off x="2634924" y="4267019"/>
            <a:ext cx="921716" cy="548640"/>
          </a:xfrm>
          <a:prstGeom prst="rect">
            <a:avLst/>
          </a:prstGeom>
        </p:spPr>
      </p:pic>
      <p:pic>
        <p:nvPicPr>
          <p:cNvPr id="16" name="Picture 15" descr="egyptian.gif"/>
          <p:cNvPicPr>
            <a:picLocks noChangeAspect="1"/>
          </p:cNvPicPr>
          <p:nvPr/>
        </p:nvPicPr>
        <p:blipFill>
          <a:blip r:embed="rId4" cstate="print"/>
          <a:stretch>
            <a:fillRect/>
          </a:stretch>
        </p:blipFill>
        <p:spPr>
          <a:xfrm rot="14400000" flipH="1">
            <a:off x="3499128" y="4627059"/>
            <a:ext cx="921716" cy="548640"/>
          </a:xfrm>
          <a:prstGeom prst="rect">
            <a:avLst/>
          </a:prstGeom>
        </p:spPr>
      </p:pic>
      <p:pic>
        <p:nvPicPr>
          <p:cNvPr id="17" name="Picture 16" descr="egyptian.gif"/>
          <p:cNvPicPr>
            <a:picLocks noChangeAspect="1"/>
          </p:cNvPicPr>
          <p:nvPr/>
        </p:nvPicPr>
        <p:blipFill>
          <a:blip r:embed="rId4" cstate="print"/>
          <a:stretch>
            <a:fillRect/>
          </a:stretch>
        </p:blipFill>
        <p:spPr>
          <a:xfrm rot="14400000" flipH="1">
            <a:off x="3067080" y="4915091"/>
            <a:ext cx="921716" cy="548640"/>
          </a:xfrm>
          <a:prstGeom prst="rect">
            <a:avLst/>
          </a:prstGeom>
        </p:spPr>
      </p:pic>
      <p:pic>
        <p:nvPicPr>
          <p:cNvPr id="18" name="Picture 17" descr="egyptian.gif"/>
          <p:cNvPicPr>
            <a:picLocks noChangeAspect="1"/>
          </p:cNvPicPr>
          <p:nvPr/>
        </p:nvPicPr>
        <p:blipFill>
          <a:blip r:embed="rId4" cstate="print"/>
          <a:stretch>
            <a:fillRect/>
          </a:stretch>
        </p:blipFill>
        <p:spPr>
          <a:xfrm rot="14400000" flipH="1">
            <a:off x="3067080" y="4490613"/>
            <a:ext cx="921716" cy="54864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2635032" y="4699067"/>
            <a:ext cx="921716" cy="548640"/>
          </a:xfrm>
          <a:prstGeom prst="rect">
            <a:avLst/>
          </a:prstGeom>
        </p:spPr>
      </p:pic>
      <p:sp>
        <p:nvSpPr>
          <p:cNvPr id="22" name="TextBox 21"/>
          <p:cNvSpPr txBox="1">
            <a:spLocks noChangeArrowheads="1"/>
          </p:cNvSpPr>
          <p:nvPr/>
        </p:nvSpPr>
        <p:spPr bwMode="auto">
          <a:xfrm>
            <a:off x="107504" y="-27384"/>
            <a:ext cx="8964488" cy="954107"/>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Jesus also completely changed our understanding </a:t>
            </a:r>
          </a:p>
          <a:p>
            <a:pPr algn="ctr"/>
            <a:r>
              <a:rPr lang="en-US" sz="2800" b="1" dirty="0" smtClean="0">
                <a:latin typeface="Calibri" pitchFamily="34" charset="0"/>
                <a:cs typeface="Calibri" pitchFamily="34" charset="0"/>
              </a:rPr>
              <a:t>of relationship with the LORD through faith in Christ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2" name="Title 1"/>
          <p:cNvSpPr>
            <a:spLocks noGrp="1"/>
          </p:cNvSpPr>
          <p:nvPr>
            <p:ph type="title"/>
          </p:nvPr>
        </p:nvSpPr>
        <p:spPr>
          <a:xfrm rot="19958346">
            <a:off x="2112163" y="1522219"/>
            <a:ext cx="4962356" cy="2981928"/>
          </a:xfrm>
          <a:solidFill>
            <a:srgbClr val="6600CC"/>
          </a:solidFill>
          <a:ln>
            <a:solidFill>
              <a:srgbClr val="660066"/>
            </a:solidFill>
          </a:ln>
        </p:spPr>
        <p:txBody>
          <a:bodyPr/>
          <a:lstStyle/>
          <a:p>
            <a:r>
              <a:rPr lang="en-CA" sz="4000" dirty="0" smtClean="0">
                <a:solidFill>
                  <a:schemeClr val="tx1"/>
                </a:solidFill>
                <a:latin typeface="Arial Black" pitchFamily="34" charset="0"/>
              </a:rPr>
              <a:t>When we receive God’s gift of </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his Son</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Jesus Christ</a:t>
            </a:r>
            <a:endParaRPr lang="en-CA" sz="40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2" name="Title 1"/>
          <p:cNvSpPr>
            <a:spLocks noGrp="1"/>
          </p:cNvSpPr>
          <p:nvPr>
            <p:ph type="title"/>
          </p:nvPr>
        </p:nvSpPr>
        <p:spPr>
          <a:xfrm rot="19958346">
            <a:off x="2112163" y="1522219"/>
            <a:ext cx="4962356" cy="2981928"/>
          </a:xfrm>
          <a:solidFill>
            <a:srgbClr val="6600CC"/>
          </a:solidFill>
          <a:ln>
            <a:solidFill>
              <a:srgbClr val="660066"/>
            </a:solidFill>
          </a:ln>
        </p:spPr>
        <p:txBody>
          <a:bodyPr/>
          <a:lstStyle/>
          <a:p>
            <a:pPr lvl="0">
              <a:defRPr/>
            </a:pPr>
            <a:r>
              <a:rPr lang="en-CA" sz="4000" dirty="0" smtClean="0">
                <a:solidFill>
                  <a:schemeClr val="tx1"/>
                </a:solidFill>
                <a:latin typeface="Arial Black" pitchFamily="34" charset="0"/>
              </a:rPr>
              <a:t>we receive all </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Jesus is as our crucified and reigning Savior.</a:t>
            </a:r>
            <a:endParaRPr lang="en-CA" sz="40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18" name="Title 1"/>
          <p:cNvSpPr txBox="1">
            <a:spLocks/>
          </p:cNvSpPr>
          <p:nvPr/>
        </p:nvSpPr>
        <p:spPr bwMode="auto">
          <a:xfrm rot="19958346">
            <a:off x="1112758" y="2061840"/>
            <a:ext cx="6492240" cy="2194560"/>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kern="0" noProof="0" dirty="0" smtClean="0">
                <a:latin typeface="Arial Black" pitchFamily="34" charset="0"/>
                <a:ea typeface="+mj-ea"/>
                <a:cs typeface="+mj-cs"/>
              </a:rPr>
              <a:t>Receiving Jesus is like receiving a large gift  with many gifts inside.</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
        <p:nvSpPr>
          <p:cNvPr id="22" name="TextBox 21"/>
          <p:cNvSpPr txBox="1"/>
          <p:nvPr/>
        </p:nvSpPr>
        <p:spPr>
          <a:xfrm>
            <a:off x="1259632" y="5589240"/>
            <a:ext cx="3135456" cy="923330"/>
          </a:xfrm>
          <a:prstGeom prst="rect">
            <a:avLst/>
          </a:prstGeom>
          <a:noFill/>
        </p:spPr>
        <p:txBody>
          <a:bodyPr wrap="square" rtlCol="0">
            <a:spAutoFit/>
          </a:bodyPr>
          <a:lstStyle/>
          <a:p>
            <a:pPr algn="ctr"/>
            <a:r>
              <a:rPr lang="en-CA" b="1" dirty="0" smtClean="0">
                <a:solidFill>
                  <a:srgbClr val="FF0000"/>
                </a:solidFill>
              </a:rPr>
              <a:t>I am your </a:t>
            </a:r>
          </a:p>
          <a:p>
            <a:pPr algn="ctr"/>
            <a:r>
              <a:rPr lang="en-CA" b="1" dirty="0" smtClean="0">
                <a:solidFill>
                  <a:srgbClr val="FF0000"/>
                </a:solidFill>
              </a:rPr>
              <a:t>spiritual fullness </a:t>
            </a:r>
          </a:p>
          <a:p>
            <a:pPr algn="ctr"/>
            <a:r>
              <a:rPr lang="en-CA" b="1" dirty="0" smtClean="0">
                <a:solidFill>
                  <a:srgbClr val="FF0000"/>
                </a:solidFill>
              </a:rPr>
              <a:t>in God</a:t>
            </a:r>
            <a:endParaRPr lang="en-CA" b="1" dirty="0">
              <a:solidFill>
                <a:srgbClr val="FF0000"/>
              </a:solidFill>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112758" y="2061840"/>
            <a:ext cx="6492240" cy="2194560"/>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3600" dirty="0" smtClean="0">
                <a:latin typeface="Arial Black" pitchFamily="34" charset="0"/>
              </a:rPr>
              <a:t>“From his fullness we have all received, grace upon grace.”  John 1:16</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
        <p:nvSpPr>
          <p:cNvPr id="18" name="TextBox 17"/>
          <p:cNvSpPr txBox="1"/>
          <p:nvPr/>
        </p:nvSpPr>
        <p:spPr>
          <a:xfrm>
            <a:off x="1259632" y="5589240"/>
            <a:ext cx="3135456" cy="923330"/>
          </a:xfrm>
          <a:prstGeom prst="rect">
            <a:avLst/>
          </a:prstGeom>
          <a:noFill/>
        </p:spPr>
        <p:txBody>
          <a:bodyPr wrap="square" rtlCol="0">
            <a:spAutoFit/>
          </a:bodyPr>
          <a:lstStyle/>
          <a:p>
            <a:pPr algn="ctr"/>
            <a:r>
              <a:rPr lang="en-CA" b="1" dirty="0" smtClean="0">
                <a:solidFill>
                  <a:srgbClr val="FF0000"/>
                </a:solidFill>
              </a:rPr>
              <a:t>I am your </a:t>
            </a:r>
          </a:p>
          <a:p>
            <a:pPr algn="ctr"/>
            <a:r>
              <a:rPr lang="en-CA" b="1" dirty="0" smtClean="0">
                <a:solidFill>
                  <a:srgbClr val="FF0000"/>
                </a:solidFill>
              </a:rPr>
              <a:t>spiritual fullness </a:t>
            </a:r>
          </a:p>
          <a:p>
            <a:pPr algn="ctr"/>
            <a:r>
              <a:rPr lang="en-CA" b="1" dirty="0" smtClean="0">
                <a:solidFill>
                  <a:srgbClr val="FF0000"/>
                </a:solidFill>
              </a:rPr>
              <a:t>in God</a:t>
            </a:r>
            <a:endParaRPr lang="en-CA" b="1" dirty="0">
              <a:solidFill>
                <a:srgbClr val="FF0000"/>
              </a:solidFill>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est cropped 0394.JPG"/>
          <p:cNvPicPr>
            <a:picLocks noChangeAspect="1"/>
          </p:cNvPicPr>
          <p:nvPr/>
        </p:nvPicPr>
        <p:blipFill>
          <a:blip r:embed="rId2" cstate="print"/>
          <a:stretch>
            <a:fillRect/>
          </a:stretch>
        </p:blipFill>
        <p:spPr>
          <a:xfrm>
            <a:off x="0" y="0"/>
            <a:ext cx="9143999" cy="6858000"/>
          </a:xfrm>
          <a:prstGeom prst="rect">
            <a:avLst/>
          </a:prstGeom>
        </p:spPr>
      </p:pic>
      <p:sp>
        <p:nvSpPr>
          <p:cNvPr id="6" name="TextBox 5"/>
          <p:cNvSpPr txBox="1"/>
          <p:nvPr/>
        </p:nvSpPr>
        <p:spPr>
          <a:xfrm>
            <a:off x="251520" y="2564904"/>
            <a:ext cx="3733800" cy="2554545"/>
          </a:xfrm>
          <a:prstGeom prst="rect">
            <a:avLst/>
          </a:prstGeom>
          <a:noFill/>
        </p:spPr>
        <p:txBody>
          <a:bodyPr wrap="square" rtlCol="0">
            <a:spAutoFit/>
          </a:bodyPr>
          <a:lstStyle/>
          <a:p>
            <a:pPr lvl="0" algn="ctr" eaLnBrk="0" hangingPunct="0">
              <a:defRPr/>
            </a:pPr>
            <a:r>
              <a:rPr lang="en-CA" sz="3200" kern="0" dirty="0" smtClean="0">
                <a:latin typeface="Arial Black" pitchFamily="34" charset="0"/>
              </a:rPr>
              <a:t>Let’s enjoy all the gifts of “peace by the blood of his cross”</a:t>
            </a:r>
            <a:endParaRPr lang="en-CA" sz="3200" kern="0" dirty="0">
              <a:latin typeface="Arial Black" pitchFamily="34" charset="0"/>
            </a:endParaRPr>
          </a:p>
        </p:txBody>
      </p:sp>
      <p:sp>
        <p:nvSpPr>
          <p:cNvPr id="7" name="TextBox 6"/>
          <p:cNvSpPr txBox="1"/>
          <p:nvPr/>
        </p:nvSpPr>
        <p:spPr>
          <a:xfrm>
            <a:off x="5181600" y="2564904"/>
            <a:ext cx="3810000" cy="2554545"/>
          </a:xfrm>
          <a:prstGeom prst="rect">
            <a:avLst/>
          </a:prstGeom>
          <a:noFill/>
        </p:spPr>
        <p:txBody>
          <a:bodyPr wrap="square" rtlCol="0">
            <a:spAutoFit/>
          </a:bodyPr>
          <a:lstStyle/>
          <a:p>
            <a:pPr lvl="0" algn="ctr" eaLnBrk="0" hangingPunct="0">
              <a:defRPr/>
            </a:pPr>
            <a:r>
              <a:rPr lang="en-CA" sz="3200" dirty="0" smtClean="0">
                <a:latin typeface="Arial Black" pitchFamily="34" charset="0"/>
              </a:rPr>
              <a:t>which we receive in </a:t>
            </a:r>
            <a:br>
              <a:rPr lang="en-CA" sz="3200" dirty="0" smtClean="0">
                <a:latin typeface="Arial Black" pitchFamily="34" charset="0"/>
              </a:rPr>
            </a:br>
            <a:r>
              <a:rPr lang="en-CA" sz="3200" dirty="0" smtClean="0">
                <a:latin typeface="Arial Black" pitchFamily="34" charset="0"/>
              </a:rPr>
              <a:t>Christ our crucified and reigning Lord</a:t>
            </a:r>
            <a:r>
              <a:rPr lang="en-CA" sz="3200" kern="0" dirty="0" smtClean="0">
                <a:latin typeface="Arial Black" pitchFamily="34" charset="0"/>
              </a:rPr>
              <a:t>!</a:t>
            </a:r>
            <a:endParaRPr lang="en-CA" sz="3200" kern="0" dirty="0">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counted</a:t>
            </a:r>
            <a:r>
              <a:rPr kumimoji="0" lang="en-CA" altLang="ko-KR" sz="8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as</a:t>
            </a:r>
            <a:r>
              <a:rPr kumimoji="0" lang="en-CA" altLang="ko-KR" sz="8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righteous</a:t>
            </a: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a:t>
            </a:r>
            <a:r>
              <a:rPr kumimoji="0" lang="en-CA" altLang="ko-KR" sz="8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a:t>
            </a:r>
            <a:r>
              <a:rPr kumimoji="0" lang="en-CA" altLang="ko-KR" sz="8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the</a:t>
            </a:r>
            <a:r>
              <a:rPr kumimoji="0" lang="en-CA" altLang="ko-KR" sz="8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righteousness</a:t>
            </a:r>
            <a:r>
              <a:rPr kumimoji="0" lang="en-CA" altLang="ko-KR" sz="8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a:t>
            </a:r>
            <a:r>
              <a:rPr kumimoji="0" lang="en-CA" altLang="ko-KR" sz="8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2022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bwMode="auto">
          <a:xfrm>
            <a:off x="7236296" y="0"/>
            <a:ext cx="1944216"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Lord, thank you that Jesus died to give us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all your amazing</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 riches of the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of God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in Christ, </a:t>
            </a:r>
          </a:p>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to know  and enjoy you as sons!</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41352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of God’s </a:t>
            </a:r>
            <a:r>
              <a:rPr kumimoji="0" lang="en-CA" altLang="ko-KR" sz="1200" b="1" i="1"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agape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poured out </a:t>
            </a:r>
          </a:p>
          <a:p>
            <a:pPr algn="ctr">
              <a:lnSpc>
                <a:spcPts val="1200"/>
              </a:lnSpc>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rivers of living water of the Spirit             immersed in the Spirit </a:t>
            </a:r>
          </a:p>
          <a:p>
            <a:pPr marL="0" marR="0" lvl="0" indent="0" defTabSz="914400" rtl="0" eaLnBrk="1" fontAlgn="base" latinLnBrk="0" hangingPunct="1">
              <a:lnSpc>
                <a:spcPts val="1200"/>
              </a:lnSpc>
              <a:spcBef>
                <a:spcPct val="0"/>
              </a:spcBef>
              <a:spcAft>
                <a:spcPts val="0"/>
              </a:spcAft>
              <a:buClrTx/>
              <a:buSzTx/>
              <a:buFontTx/>
              <a:buNone/>
              <a:tabLst/>
            </a:pPr>
            <a:endPar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endParaRPr>
          </a:p>
        </p:txBody>
      </p:sp>
      <p:sp>
        <p:nvSpPr>
          <p:cNvPr id="4" name="Text Box 5"/>
          <p:cNvSpPr txBox="1">
            <a:spLocks noChangeArrowheads="1"/>
          </p:cNvSpPr>
          <p:nvPr/>
        </p:nvSpPr>
        <p:spPr bwMode="auto">
          <a:xfrm>
            <a:off x="1752600" y="2780928"/>
            <a:ext cx="3657600" cy="39604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5" name="Title 1"/>
          <p:cNvSpPr txBox="1">
            <a:spLocks/>
          </p:cNvSpPr>
          <p:nvPr/>
        </p:nvSpPr>
        <p:spPr>
          <a:xfrm>
            <a:off x="7086600" y="0"/>
            <a:ext cx="2057400" cy="6858000"/>
          </a:xfrm>
          <a:prstGeom prst="rect">
            <a:avLst/>
          </a:prstGeom>
          <a:solidFill>
            <a:schemeClr val="bg1"/>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700"/>
              </a:lnSpc>
              <a:spcAft>
                <a:spcPts val="0"/>
              </a:spcAft>
              <a:defRPr/>
            </a:pPr>
            <a:r>
              <a:rPr lang="en-CA" sz="2800" b="1" dirty="0" smtClean="0">
                <a:solidFill>
                  <a:srgbClr val="FFFF00"/>
                </a:solidFill>
                <a:latin typeface="Calibri" pitchFamily="34" charset="0"/>
              </a:rPr>
              <a:t>Lord, thank you that all these gifts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p>
          <a:p>
            <a:pPr lvl="0" algn="ctr" fontAlgn="auto">
              <a:lnSpc>
                <a:spcPts val="2700"/>
              </a:lnSpc>
              <a:spcAft>
                <a:spcPts val="0"/>
              </a:spcAft>
              <a:defRPr/>
            </a:pPr>
            <a:r>
              <a:rPr lang="en-CA" sz="2800" b="1" dirty="0" smtClean="0">
                <a:solidFill>
                  <a:srgbClr val="FFFF00"/>
                </a:solidFill>
                <a:latin typeface="Calibri" pitchFamily="34" charset="0"/>
              </a:rPr>
              <a:t>are provided </a:t>
            </a:r>
          </a:p>
          <a:p>
            <a:pPr lvl="0" algn="ctr" fontAlgn="auto">
              <a:lnSpc>
                <a:spcPts val="2700"/>
              </a:lnSpc>
              <a:spcAft>
                <a:spcPts val="0"/>
              </a:spcAft>
              <a:defRPr/>
            </a:pPr>
            <a:r>
              <a:rPr lang="en-CA" sz="2800" b="1" dirty="0" smtClean="0">
                <a:solidFill>
                  <a:srgbClr val="FFFF00"/>
                </a:solidFill>
                <a:latin typeface="Calibri" pitchFamily="34" charset="0"/>
              </a:rPr>
              <a:t>for us by Christ’s death and </a:t>
            </a:r>
            <a:r>
              <a:rPr lang="en-CA" sz="2800" b="1" spc="-30" dirty="0" smtClean="0">
                <a:solidFill>
                  <a:srgbClr val="FFFF00"/>
                </a:solidFill>
                <a:latin typeface="Calibri" pitchFamily="34" charset="0"/>
              </a:rPr>
              <a:t>resurrection!</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It is finished.</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You give all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moment we open our hearts to receive Christ.</a:t>
            </a:r>
            <a:endParaRPr kumimoji="0" lang="en-CA" sz="28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7" name="Text Box 5"/>
          <p:cNvSpPr txBox="1">
            <a:spLocks noChangeArrowheads="1"/>
          </p:cNvSpPr>
          <p:nvPr/>
        </p:nvSpPr>
        <p:spPr bwMode="auto">
          <a:xfrm>
            <a:off x="1907704" y="329655"/>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627784" y="2276872"/>
            <a:ext cx="3960441"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843808" y="1875797"/>
            <a:ext cx="3528392" cy="3281395"/>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3711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counted as righteous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to marry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God’s </a:t>
            </a:r>
            <a:r>
              <a:rPr kumimoji="0" lang="en-CA" altLang="ko-KR" sz="1600" b="0" i="1"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agape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that are a firm foundation 1-14</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rgbClr val="FF0000"/>
                </a:solidFill>
                <a:cs typeface="Arial" pitchFamily="34" charset="0"/>
              </a:rPr>
              <a:t>	Monday – Section 1     </a:t>
            </a:r>
            <a:r>
              <a:rPr lang="en-US" sz="2400" b="1" dirty="0" smtClean="0">
                <a:solidFill>
                  <a:srgbClr val="FF0000"/>
                </a:solidFill>
                <a:latin typeface="Calibri" pitchFamily="34" charset="0"/>
                <a:cs typeface="Calibri" pitchFamily="34" charset="0"/>
              </a:rPr>
              <a:t>Gifts that are a firm foundation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421496"/>
            <a:ext cx="7128792" cy="6247864"/>
          </a:xfrm>
          <a:prstGeom prst="rect">
            <a:avLst/>
          </a:prstGeom>
          <a:noFill/>
          <a:ln w="9525">
            <a:noFill/>
            <a:miter lim="800000"/>
            <a:headEnd/>
            <a:tailEnd/>
          </a:ln>
        </p:spPr>
        <p:txBody>
          <a:bodyPr wrap="square">
            <a:spAutoFit/>
          </a:bodyPr>
          <a:lstStyle/>
          <a:p>
            <a:pPr algn="ctr">
              <a:lnSpc>
                <a:spcPts val="3000"/>
              </a:lnSpc>
              <a:spcBef>
                <a:spcPts val="0"/>
              </a:spcBef>
            </a:pPr>
            <a:r>
              <a:rPr lang="en-US" sz="4800" b="1" dirty="0" smtClean="0">
                <a:solidFill>
                  <a:schemeClr val="bg1"/>
                </a:solidFill>
                <a:latin typeface="Calibri" pitchFamily="34" charset="0"/>
              </a:rPr>
              <a:t>in Christ</a:t>
            </a:r>
          </a:p>
          <a:p>
            <a:pPr algn="ctr">
              <a:lnSpc>
                <a:spcPts val="3000"/>
              </a:lnSpc>
              <a:spcBef>
                <a:spcPts val="0"/>
              </a:spcBef>
            </a:pPr>
            <a:r>
              <a:rPr lang="en-US" sz="2800" b="1" dirty="0" smtClean="0">
                <a:solidFill>
                  <a:schemeClr val="bg1"/>
                </a:solidFill>
                <a:latin typeface="Calibri" pitchFamily="34" charset="0"/>
              </a:rPr>
              <a:t>counted as righteous in Christ </a:t>
            </a:r>
          </a:p>
          <a:p>
            <a:pPr algn="ctr">
              <a:lnSpc>
                <a:spcPts val="3000"/>
              </a:lnSpc>
              <a:spcBef>
                <a:spcPts val="0"/>
              </a:spcBef>
            </a:pPr>
            <a:r>
              <a:rPr lang="en-US" sz="2800" b="1" dirty="0" smtClean="0">
                <a:solidFill>
                  <a:schemeClr val="bg1"/>
                </a:solidFill>
                <a:latin typeface="Calibri" pitchFamily="34" charset="0"/>
              </a:rPr>
              <a:t>the righteousness of God</a:t>
            </a:r>
            <a:endParaRPr lang="en-US" sz="2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ransomed and redeemed</a:t>
            </a:r>
            <a:endParaRPr lang="en-CA" sz="200" b="1" dirty="0" smtClean="0">
              <a:solidFill>
                <a:schemeClr val="bg1"/>
              </a:solidFill>
              <a:latin typeface="Calibri" pitchFamily="34" charset="0"/>
            </a:endParaRPr>
          </a:p>
          <a:p>
            <a:pPr algn="ctr">
              <a:lnSpc>
                <a:spcPts val="3000"/>
              </a:lnSpc>
              <a:spcBef>
                <a:spcPts val="0"/>
              </a:spcBef>
            </a:pPr>
            <a:r>
              <a:rPr lang="en-US" sz="2800" b="1" dirty="0" smtClean="0">
                <a:solidFill>
                  <a:schemeClr val="bg1"/>
                </a:solidFill>
                <a:latin typeface="Calibri" pitchFamily="34" charset="0"/>
              </a:rPr>
              <a:t>Passover Lamb and propitiation, atonement, wrath turned away     </a:t>
            </a:r>
            <a:endParaRPr lang="en-CA" sz="28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forgiven    peace    reconciled    adopted sons                       </a:t>
            </a:r>
          </a:p>
          <a:p>
            <a:pPr algn="ctr">
              <a:lnSpc>
                <a:spcPts val="3000"/>
              </a:lnSpc>
              <a:spcBef>
                <a:spcPts val="0"/>
              </a:spcBef>
            </a:pPr>
            <a:r>
              <a:rPr lang="en-US" sz="2800" b="1" dirty="0" smtClean="0">
                <a:solidFill>
                  <a:schemeClr val="bg1"/>
                </a:solidFill>
                <a:latin typeface="Calibri" pitchFamily="34" charset="0"/>
              </a:rPr>
              <a:t>eternal life      welcomed, accepted</a:t>
            </a:r>
          </a:p>
          <a:p>
            <a:pPr algn="ctr">
              <a:lnSpc>
                <a:spcPts val="3000"/>
              </a:lnSpc>
              <a:spcBef>
                <a:spcPts val="0"/>
              </a:spcBef>
            </a:pPr>
            <a:r>
              <a:rPr lang="en-US" sz="2800" b="1" dirty="0" smtClean="0">
                <a:latin typeface="Calibri" pitchFamily="34" charset="0"/>
              </a:rPr>
              <a:t>filled in Christ the fullness of God</a:t>
            </a:r>
          </a:p>
          <a:p>
            <a:pPr algn="ctr">
              <a:lnSpc>
                <a:spcPts val="3000"/>
              </a:lnSpc>
              <a:spcBef>
                <a:spcPts val="0"/>
              </a:spcBef>
            </a:pPr>
            <a:r>
              <a:rPr lang="en-CA" sz="2800" b="1" dirty="0" smtClean="0">
                <a:solidFill>
                  <a:schemeClr val="bg1"/>
                </a:solidFill>
                <a:latin typeface="Calibri" pitchFamily="34" charset="0"/>
              </a:rPr>
              <a:t>blessed with every blessing</a:t>
            </a:r>
          </a:p>
          <a:p>
            <a:pPr algn="ctr">
              <a:lnSpc>
                <a:spcPts val="3000"/>
              </a:lnSpc>
              <a:spcBef>
                <a:spcPts val="0"/>
              </a:spcBef>
            </a:pPr>
            <a:r>
              <a:rPr lang="en-CA" sz="2800" b="1" dirty="0" smtClean="0">
                <a:latin typeface="Calibri" pitchFamily="34" charset="0"/>
              </a:rPr>
              <a:t>Christ our wisdom from God, righteousness, sanctification, redemption</a:t>
            </a:r>
          </a:p>
          <a:p>
            <a:pPr algn="ctr">
              <a:lnSpc>
                <a:spcPts val="3000"/>
              </a:lnSpc>
              <a:spcBef>
                <a:spcPts val="0"/>
              </a:spcBef>
            </a:pPr>
            <a:r>
              <a:rPr lang="en-CA" sz="2800" b="1" dirty="0" smtClean="0">
                <a:solidFill>
                  <a:schemeClr val="bg1"/>
                </a:solidFill>
                <a:latin typeface="Calibri" pitchFamily="34" charset="0"/>
              </a:rPr>
              <a:t>delivered from domination of darkness</a:t>
            </a:r>
            <a:r>
              <a:rPr lang="en-CA" b="1" dirty="0" smtClean="0">
                <a:solidFill>
                  <a:schemeClr val="bg1"/>
                </a:solidFill>
                <a:latin typeface="Calibri" pitchFamily="34" charset="0"/>
              </a:rPr>
              <a:t> </a:t>
            </a:r>
            <a:endParaRPr lang="en-CA" sz="2800" b="1" dirty="0" smtClean="0">
              <a:latin typeface="Calibri" pitchFamily="34" charset="0"/>
            </a:endParaRPr>
          </a:p>
          <a:p>
            <a:pPr algn="ctr">
              <a:lnSpc>
                <a:spcPts val="3000"/>
              </a:lnSpc>
              <a:spcBef>
                <a:spcPts val="0"/>
              </a:spcBef>
            </a:pPr>
            <a:r>
              <a:rPr lang="en-CA" sz="2800" b="1" dirty="0" smtClean="0">
                <a:solidFill>
                  <a:schemeClr val="bg1"/>
                </a:solidFill>
                <a:latin typeface="Calibri" pitchFamily="34" charset="0"/>
              </a:rPr>
              <a:t>transferred into the kingdom of light</a:t>
            </a:r>
          </a:p>
          <a:p>
            <a:pPr algn="ctr">
              <a:lnSpc>
                <a:spcPts val="3000"/>
              </a:lnSpc>
              <a:spcBef>
                <a:spcPts val="0"/>
              </a:spcBef>
            </a:pPr>
            <a:endParaRPr lang="en-CA" sz="2800" b="1" dirty="0" smtClean="0">
              <a:solidFill>
                <a:schemeClr val="bg1"/>
              </a:solidFill>
            </a:endParaRPr>
          </a:p>
          <a:p>
            <a:pPr algn="ctr">
              <a:lnSpc>
                <a:spcPts val="3000"/>
              </a:lnSpc>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such a firm foundation of riches of grace in Christ!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1-14</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27784" y="2290584"/>
            <a:ext cx="118872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732240" y="1068720"/>
            <a:ext cx="210312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363138" y="2147430"/>
            <a:ext cx="210312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139002" y="2134266"/>
            <a:ext cx="210312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441456"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D8D8D8"/>
                </a:solidFill>
                <a:latin typeface="Arial"/>
                <a:ea typeface="Arial"/>
                <a:cs typeface="Arial"/>
                <a:sym typeface="Arial"/>
              </a:rPr>
              <a:t>© GospelGifs.com </a:t>
            </a:r>
            <a:endParaRPr dirty="0"/>
          </a:p>
          <a:p>
            <a:pPr marL="0" marR="0" lvl="0" indent="0" algn="l" rtl="0">
              <a:spcBef>
                <a:spcPts val="0"/>
              </a:spcBef>
              <a:spcAft>
                <a:spcPts val="0"/>
              </a:spcAft>
              <a:buNone/>
            </a:pPr>
            <a:endParaRPr sz="1200" dirty="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smtClean="0">
                <a:solidFill>
                  <a:srgbClr val="F2F2F2"/>
                </a:solidFill>
                <a:latin typeface="Arial"/>
                <a:ea typeface="Arial"/>
                <a:cs typeface="Arial"/>
                <a:sym typeface="Arial"/>
              </a:rPr>
              <a:t>smiley </a:t>
            </a:r>
            <a:r>
              <a:rPr lang="en-US" sz="1000" dirty="0">
                <a:solidFill>
                  <a:srgbClr val="F2F2F2"/>
                </a:solidFill>
                <a:latin typeface="Arial"/>
                <a:ea typeface="Arial"/>
                <a:cs typeface="Arial"/>
                <a:sym typeface="Arial"/>
              </a:rPr>
              <a:t>© sherv.net</a:t>
            </a:r>
            <a:endParaRPr dirty="0"/>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4" name="TextBox 73"/>
          <p:cNvSpPr txBox="1">
            <a:spLocks noChangeArrowheads="1"/>
          </p:cNvSpPr>
          <p:nvPr/>
        </p:nvSpPr>
        <p:spPr bwMode="auto">
          <a:xfrm>
            <a:off x="251520" y="4500570"/>
            <a:ext cx="8568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“But now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has been manifested . . .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through </a:t>
            </a:r>
            <a:r>
              <a:rPr lang="en-CA" sz="2800" b="1" u="sng" dirty="0" smtClean="0">
                <a:solidFill>
                  <a:schemeClr val="bg1"/>
                </a:solidFill>
                <a:latin typeface="Calibri" pitchFamily="34" charset="0"/>
              </a:rPr>
              <a:t>faith</a:t>
            </a:r>
            <a:r>
              <a:rPr lang="en-CA" sz="2800" b="1" dirty="0" smtClean="0">
                <a:solidFill>
                  <a:schemeClr val="bg1"/>
                </a:solidFill>
                <a:latin typeface="Calibri" pitchFamily="34" charset="0"/>
              </a:rPr>
              <a:t> in Jesus Christ for all who </a:t>
            </a:r>
            <a:r>
              <a:rPr lang="en-CA" sz="2800" b="1" u="sng" dirty="0" smtClean="0">
                <a:solidFill>
                  <a:schemeClr val="bg1"/>
                </a:solidFill>
                <a:latin typeface="Calibri" pitchFamily="34" charset="0"/>
              </a:rPr>
              <a:t>believe</a:t>
            </a:r>
            <a:r>
              <a:rPr lang="en-CA" sz="2800" b="1" dirty="0" smtClean="0">
                <a:solidFill>
                  <a:schemeClr val="bg1"/>
                </a:solidFill>
                <a:latin typeface="Calibri" pitchFamily="34" charset="0"/>
              </a:rPr>
              <a:t>. . . . for all have sinned . . . </a:t>
            </a:r>
          </a:p>
          <a:p>
            <a:pPr algn="ctr"/>
            <a:r>
              <a:rPr lang="en-CA" sz="2800" b="1" dirty="0" smtClean="0">
                <a:solidFill>
                  <a:schemeClr val="bg1"/>
                </a:solidFill>
                <a:latin typeface="Calibri" pitchFamily="34" charset="0"/>
              </a:rPr>
              <a:t>and are </a:t>
            </a:r>
            <a:r>
              <a:rPr lang="en-CA" sz="2800" b="1" dirty="0" smtClean="0">
                <a:solidFill>
                  <a:srgbClr val="FF0000"/>
                </a:solidFill>
                <a:latin typeface="Calibri" pitchFamily="34" charset="0"/>
              </a:rPr>
              <a:t>justified</a:t>
            </a:r>
            <a:r>
              <a:rPr lang="en-CA" sz="2800" b="1" dirty="0" smtClean="0">
                <a:solidFill>
                  <a:schemeClr val="bg1"/>
                </a:solidFill>
                <a:latin typeface="Calibri" pitchFamily="34" charset="0"/>
              </a:rPr>
              <a:t> by his </a:t>
            </a:r>
            <a:r>
              <a:rPr lang="en-CA" sz="2800" b="1" u="sng" dirty="0" smtClean="0">
                <a:solidFill>
                  <a:schemeClr val="bg1"/>
                </a:solidFill>
                <a:latin typeface="Calibri" pitchFamily="34" charset="0"/>
              </a:rPr>
              <a:t>grace</a:t>
            </a:r>
            <a:r>
              <a:rPr lang="en-CA" sz="2800" b="1" dirty="0" smtClean="0">
                <a:solidFill>
                  <a:schemeClr val="bg1"/>
                </a:solidFill>
                <a:latin typeface="Calibri" pitchFamily="34" charset="0"/>
              </a:rPr>
              <a:t> as a gift, through the redemption that is </a:t>
            </a:r>
            <a:r>
              <a:rPr lang="en-CA" sz="2800" b="1" u="sng" dirty="0" smtClean="0">
                <a:solidFill>
                  <a:schemeClr val="bg1"/>
                </a:solidFill>
                <a:latin typeface="Calibri" pitchFamily="34" charset="0"/>
              </a:rPr>
              <a:t>in Christ Jesus</a:t>
            </a:r>
            <a:r>
              <a:rPr lang="en-CA" sz="2800" b="1" dirty="0" smtClean="0">
                <a:solidFill>
                  <a:schemeClr val="bg1"/>
                </a:solidFill>
                <a:latin typeface="Calibri" pitchFamily="34" charset="0"/>
              </a:rPr>
              <a:t>”  Rom 3:21-24</a:t>
            </a:r>
            <a:endParaRPr lang="en-CA" sz="2800" b="1" dirty="0">
              <a:solidFill>
                <a:schemeClr val="bg1"/>
              </a:solidFill>
              <a:latin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85" name="TextBox 84"/>
          <p:cNvSpPr txBox="1"/>
          <p:nvPr/>
        </p:nvSpPr>
        <p:spPr>
          <a:xfrm>
            <a:off x="2555776" y="2204864"/>
            <a:ext cx="1296144" cy="415498"/>
          </a:xfrm>
          <a:prstGeom prst="rect">
            <a:avLst/>
          </a:prstGeom>
          <a:noFill/>
        </p:spPr>
        <p:txBody>
          <a:bodyPr wrap="square" rtlCol="0">
            <a:spAutoFit/>
          </a:bodyPr>
          <a:lstStyle/>
          <a:p>
            <a:pPr algn="ctr"/>
            <a:endParaRPr lang="en-US" sz="300" b="1" dirty="0" smtClean="0">
              <a:latin typeface="Arial Black" pitchFamily="34" charset="0"/>
              <a:cs typeface="Calibri" pitchFamily="34" charset="0"/>
            </a:endParaRPr>
          </a:p>
          <a:p>
            <a:pPr algn="ctr"/>
            <a:r>
              <a:rPr lang="en-US" b="1" dirty="0" smtClean="0">
                <a:latin typeface="Arial Black" pitchFamily="34" charset="0"/>
                <a:cs typeface="Calibri" pitchFamily="34" charset="0"/>
              </a:rPr>
              <a:t>I DO 4 U</a:t>
            </a:r>
            <a:endParaRPr lang="en-US" b="1" dirty="0">
              <a:latin typeface="Arial Black" pitchFamily="34" charset="0"/>
              <a:cs typeface="Calibri" pitchFamily="34" charset="0"/>
            </a:endParaRPr>
          </a:p>
        </p:txBody>
      </p:sp>
      <p:sp>
        <p:nvSpPr>
          <p:cNvPr id="86" name="TextBox 85"/>
          <p:cNvSpPr txBox="1"/>
          <p:nvPr/>
        </p:nvSpPr>
        <p:spPr>
          <a:xfrm>
            <a:off x="0" y="0"/>
            <a:ext cx="9180512" cy="887422"/>
          </a:xfrm>
          <a:prstGeom prst="rect">
            <a:avLst/>
          </a:prstGeom>
          <a:solidFill>
            <a:schemeClr val="tx1"/>
          </a:solidFill>
        </p:spPr>
        <p:txBody>
          <a:bodyPr wrap="square" rtlCol="0">
            <a:spAutoFit/>
          </a:bodyPr>
          <a:lstStyle/>
          <a:p>
            <a:pPr marL="514350" indent="-514350" algn="ctr">
              <a:lnSpc>
                <a:spcPts val="3100"/>
              </a:lnSpc>
            </a:pPr>
            <a:r>
              <a:rPr lang="en-US" sz="2800" b="1" dirty="0" smtClean="0">
                <a:solidFill>
                  <a:srgbClr val="FF0000"/>
                </a:solidFill>
                <a:latin typeface="Calibri" pitchFamily="34" charset="0"/>
                <a:cs typeface="Calibri" pitchFamily="34" charset="0"/>
              </a:rPr>
              <a:t>1. counted as righteous in Christ the righteousness of God, justified in Christ the Righteous One.  Thank you, Lord!</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27784" y="2290584"/>
            <a:ext cx="118872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732240" y="1068720"/>
            <a:ext cx="210312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363138" y="2147430"/>
            <a:ext cx="210312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139002" y="2134266"/>
            <a:ext cx="210312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441456"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D8D8D8"/>
                </a:solidFill>
                <a:latin typeface="Arial"/>
                <a:ea typeface="Arial"/>
                <a:cs typeface="Arial"/>
                <a:sym typeface="Arial"/>
              </a:rPr>
              <a:t>© GospelGifs.com </a:t>
            </a:r>
            <a:endParaRPr dirty="0"/>
          </a:p>
          <a:p>
            <a:pPr marL="0" marR="0" lvl="0" indent="0" algn="l" rtl="0">
              <a:spcBef>
                <a:spcPts val="0"/>
              </a:spcBef>
              <a:spcAft>
                <a:spcPts val="0"/>
              </a:spcAft>
              <a:buNone/>
            </a:pPr>
            <a:endParaRPr sz="1200" dirty="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smtClean="0">
                <a:solidFill>
                  <a:srgbClr val="F2F2F2"/>
                </a:solidFill>
                <a:latin typeface="Arial"/>
                <a:ea typeface="Arial"/>
                <a:cs typeface="Arial"/>
                <a:sym typeface="Arial"/>
              </a:rPr>
              <a:t>smiley </a:t>
            </a:r>
            <a:r>
              <a:rPr lang="en-US" sz="1000" dirty="0">
                <a:solidFill>
                  <a:srgbClr val="F2F2F2"/>
                </a:solidFill>
                <a:latin typeface="Arial"/>
                <a:ea typeface="Arial"/>
                <a:cs typeface="Arial"/>
                <a:sym typeface="Arial"/>
              </a:rPr>
              <a:t>© sherv.net</a:t>
            </a:r>
            <a:endParaRPr dirty="0"/>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4" name="TextBox 73"/>
          <p:cNvSpPr txBox="1">
            <a:spLocks noChangeArrowheads="1"/>
          </p:cNvSpPr>
          <p:nvPr/>
        </p:nvSpPr>
        <p:spPr bwMode="auto">
          <a:xfrm>
            <a:off x="107504" y="4500570"/>
            <a:ext cx="9036496" cy="2246769"/>
          </a:xfrm>
          <a:prstGeom prst="rect">
            <a:avLst/>
          </a:prstGeom>
          <a:noFill/>
          <a:ln w="9525">
            <a:noFill/>
            <a:miter lim="800000"/>
            <a:headEnd/>
            <a:tailEnd/>
          </a:ln>
        </p:spPr>
        <p:txBody>
          <a:bodyPr wrap="square">
            <a:spAutoFit/>
          </a:bodyPr>
          <a:lstStyle/>
          <a:p>
            <a:r>
              <a:rPr lang="en-CA" sz="2800" b="1" spc="-20" dirty="0" smtClean="0">
                <a:solidFill>
                  <a:schemeClr val="bg1"/>
                </a:solidFill>
                <a:latin typeface="Calibri" pitchFamily="34" charset="0"/>
                <a:cs typeface="Calibri" pitchFamily="34" charset="0"/>
              </a:rPr>
              <a:t>“</a:t>
            </a:r>
            <a:r>
              <a:rPr lang="en-US" sz="2800" b="1" spc="-20" dirty="0" smtClean="0">
                <a:solidFill>
                  <a:schemeClr val="bg1"/>
                </a:solidFill>
                <a:latin typeface="Calibri" pitchFamily="34" charset="0"/>
                <a:cs typeface="Calibri" pitchFamily="34" charset="0"/>
              </a:rPr>
              <a:t>as one trespass </a:t>
            </a:r>
            <a:r>
              <a:rPr lang="en-US" sz="2800" b="1" i="1" spc="-20" dirty="0" smtClean="0">
                <a:solidFill>
                  <a:schemeClr val="bg1"/>
                </a:solidFill>
                <a:latin typeface="Calibri" pitchFamily="34" charset="0"/>
                <a:cs typeface="Calibri" pitchFamily="34" charset="0"/>
              </a:rPr>
              <a:t>(Adam) </a:t>
            </a:r>
            <a:r>
              <a:rPr lang="en-US" sz="2800" b="1" spc="-20" dirty="0" smtClean="0">
                <a:solidFill>
                  <a:schemeClr val="bg1"/>
                </a:solidFill>
                <a:latin typeface="Calibri" pitchFamily="34" charset="0"/>
                <a:cs typeface="Calibri" pitchFamily="34" charset="0"/>
              </a:rPr>
              <a:t>led to condemnation for all men, so one act of </a:t>
            </a:r>
            <a:r>
              <a:rPr lang="en-US" sz="2800" b="1" spc="-20" dirty="0" smtClean="0">
                <a:solidFill>
                  <a:srgbClr val="FF0000"/>
                </a:solidFill>
                <a:latin typeface="Calibri" pitchFamily="34" charset="0"/>
                <a:cs typeface="Calibri" pitchFamily="34" charset="0"/>
              </a:rPr>
              <a:t>righteousness</a:t>
            </a:r>
            <a:r>
              <a:rPr lang="en-US" sz="2800" b="1" spc="-20" dirty="0" smtClean="0">
                <a:solidFill>
                  <a:schemeClr val="bg1"/>
                </a:solidFill>
                <a:latin typeface="Calibri" pitchFamily="34" charset="0"/>
                <a:cs typeface="Calibri" pitchFamily="34" charset="0"/>
              </a:rPr>
              <a:t> </a:t>
            </a:r>
            <a:r>
              <a:rPr lang="en-US" sz="2800" b="1" i="1" spc="-20" dirty="0" smtClean="0">
                <a:solidFill>
                  <a:schemeClr val="bg1"/>
                </a:solidFill>
                <a:latin typeface="Calibri" pitchFamily="34" charset="0"/>
                <a:cs typeface="Calibri" pitchFamily="34" charset="0"/>
              </a:rPr>
              <a:t>(Jesus) </a:t>
            </a:r>
            <a:r>
              <a:rPr lang="en-US" sz="2800" b="1" spc="-20" dirty="0" smtClean="0">
                <a:solidFill>
                  <a:schemeClr val="bg1"/>
                </a:solidFill>
                <a:latin typeface="Calibri" pitchFamily="34" charset="0"/>
                <a:cs typeface="Calibri" pitchFamily="34" charset="0"/>
              </a:rPr>
              <a:t>leads to </a:t>
            </a:r>
            <a:r>
              <a:rPr lang="en-US" sz="2800" b="1" spc="-20" dirty="0" smtClean="0">
                <a:solidFill>
                  <a:srgbClr val="FF0000"/>
                </a:solidFill>
                <a:latin typeface="Calibri" pitchFamily="34" charset="0"/>
                <a:cs typeface="Calibri" pitchFamily="34" charset="0"/>
              </a:rPr>
              <a:t>justification</a:t>
            </a:r>
            <a:r>
              <a:rPr lang="en-US" sz="2800" b="1" spc="-20" dirty="0" smtClean="0">
                <a:solidFill>
                  <a:schemeClr val="bg1"/>
                </a:solidFill>
                <a:latin typeface="Calibri" pitchFamily="34" charset="0"/>
                <a:cs typeface="Calibri" pitchFamily="34" charset="0"/>
              </a:rPr>
              <a:t> and life for all men.  For as by the one man's disobedience </a:t>
            </a:r>
            <a:r>
              <a:rPr lang="en-US" sz="2800" b="1" i="1" spc="-20" dirty="0" smtClean="0">
                <a:solidFill>
                  <a:schemeClr val="bg1"/>
                </a:solidFill>
                <a:latin typeface="Calibri" pitchFamily="34" charset="0"/>
                <a:cs typeface="Calibri" pitchFamily="34" charset="0"/>
              </a:rPr>
              <a:t>(Adam)</a:t>
            </a:r>
            <a:r>
              <a:rPr lang="en-US" sz="2800" b="1" spc="-20" dirty="0" smtClean="0">
                <a:solidFill>
                  <a:schemeClr val="bg1"/>
                </a:solidFill>
                <a:latin typeface="Calibri" pitchFamily="34" charset="0"/>
                <a:cs typeface="Calibri" pitchFamily="34" charset="0"/>
              </a:rPr>
              <a:t> </a:t>
            </a:r>
            <a:r>
              <a:rPr lang="en-US" sz="2800" b="1" spc="-30" dirty="0" smtClean="0">
                <a:solidFill>
                  <a:schemeClr val="bg1"/>
                </a:solidFill>
                <a:latin typeface="Calibri" pitchFamily="34" charset="0"/>
                <a:cs typeface="Calibri" pitchFamily="34" charset="0"/>
              </a:rPr>
              <a:t>the many were made sinners, so </a:t>
            </a:r>
            <a:r>
              <a:rPr lang="en-US" sz="2800" b="1" spc="-30" dirty="0" smtClean="0">
                <a:solidFill>
                  <a:srgbClr val="FF0000"/>
                </a:solidFill>
                <a:latin typeface="Calibri" pitchFamily="34" charset="0"/>
                <a:cs typeface="Calibri" pitchFamily="34" charset="0"/>
              </a:rPr>
              <a:t>by the one man's obedience </a:t>
            </a:r>
          </a:p>
          <a:p>
            <a:r>
              <a:rPr lang="en-US" sz="2800" b="1" i="1" spc="-20" dirty="0" smtClean="0">
                <a:solidFill>
                  <a:schemeClr val="bg1"/>
                </a:solidFill>
                <a:latin typeface="Calibri" pitchFamily="34" charset="0"/>
                <a:cs typeface="Calibri" pitchFamily="34" charset="0"/>
              </a:rPr>
              <a:t>(Jesus)</a:t>
            </a:r>
            <a:r>
              <a:rPr lang="en-US" sz="2800" b="1" spc="-20" dirty="0" smtClean="0">
                <a:solidFill>
                  <a:schemeClr val="bg1"/>
                </a:solidFill>
                <a:latin typeface="Calibri" pitchFamily="34" charset="0"/>
                <a:cs typeface="Calibri" pitchFamily="34" charset="0"/>
              </a:rPr>
              <a:t> the many will be </a:t>
            </a:r>
            <a:r>
              <a:rPr lang="en-US" sz="2800" b="1" spc="-20" dirty="0" smtClean="0">
                <a:solidFill>
                  <a:srgbClr val="FF0000"/>
                </a:solidFill>
                <a:latin typeface="Calibri" pitchFamily="34" charset="0"/>
                <a:cs typeface="Calibri" pitchFamily="34" charset="0"/>
              </a:rPr>
              <a:t>made righteous</a:t>
            </a:r>
            <a:r>
              <a:rPr lang="en-CA" sz="2800" b="1" spc="-20" dirty="0" smtClean="0">
                <a:solidFill>
                  <a:schemeClr val="bg1"/>
                </a:solidFill>
                <a:latin typeface="Calibri" pitchFamily="34" charset="0"/>
              </a:rPr>
              <a:t>”  Rom </a:t>
            </a:r>
            <a:r>
              <a:rPr lang="en-US" sz="2800" b="1" spc="-20" dirty="0" smtClean="0">
                <a:solidFill>
                  <a:schemeClr val="bg1"/>
                </a:solidFill>
                <a:latin typeface="Calibri" pitchFamily="34" charset="0"/>
                <a:cs typeface="Calibri" pitchFamily="34" charset="0"/>
              </a:rPr>
              <a:t>5:18-19</a:t>
            </a:r>
            <a:endParaRPr lang="en-CA" sz="2800" b="1" spc="-20" dirty="0">
              <a:solidFill>
                <a:schemeClr val="bg1"/>
              </a:solidFill>
              <a:latin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85" name="TextBox 84"/>
          <p:cNvSpPr txBox="1"/>
          <p:nvPr/>
        </p:nvSpPr>
        <p:spPr>
          <a:xfrm>
            <a:off x="2555776" y="2204864"/>
            <a:ext cx="1296144" cy="415498"/>
          </a:xfrm>
          <a:prstGeom prst="rect">
            <a:avLst/>
          </a:prstGeom>
          <a:noFill/>
        </p:spPr>
        <p:txBody>
          <a:bodyPr wrap="square" rtlCol="0">
            <a:spAutoFit/>
          </a:bodyPr>
          <a:lstStyle/>
          <a:p>
            <a:pPr algn="ctr"/>
            <a:endParaRPr lang="en-US" sz="300" b="1" dirty="0" smtClean="0">
              <a:latin typeface="Arial Black" pitchFamily="34" charset="0"/>
              <a:cs typeface="Calibri" pitchFamily="34" charset="0"/>
            </a:endParaRPr>
          </a:p>
          <a:p>
            <a:pPr algn="ctr"/>
            <a:r>
              <a:rPr lang="en-US" b="1" dirty="0" smtClean="0">
                <a:latin typeface="Arial Black" pitchFamily="34" charset="0"/>
                <a:cs typeface="Calibri" pitchFamily="34" charset="0"/>
              </a:rPr>
              <a:t>I DO 4 U</a:t>
            </a:r>
            <a:endParaRPr lang="en-US" b="1" dirty="0">
              <a:latin typeface="Arial Black" pitchFamily="34" charset="0"/>
              <a:cs typeface="Calibri" pitchFamily="34" charset="0"/>
            </a:endParaRPr>
          </a:p>
        </p:txBody>
      </p:sp>
      <p:sp>
        <p:nvSpPr>
          <p:cNvPr id="86" name="TextBox 85"/>
          <p:cNvSpPr txBox="1"/>
          <p:nvPr/>
        </p:nvSpPr>
        <p:spPr>
          <a:xfrm>
            <a:off x="0" y="0"/>
            <a:ext cx="9180512" cy="887422"/>
          </a:xfrm>
          <a:prstGeom prst="rect">
            <a:avLst/>
          </a:prstGeom>
          <a:solidFill>
            <a:schemeClr val="tx1"/>
          </a:solidFill>
        </p:spPr>
        <p:txBody>
          <a:bodyPr wrap="square" rtlCol="0">
            <a:spAutoFit/>
          </a:bodyPr>
          <a:lstStyle/>
          <a:p>
            <a:pPr marL="514350" indent="-514350" algn="ctr">
              <a:lnSpc>
                <a:spcPts val="3100"/>
              </a:lnSpc>
            </a:pPr>
            <a:r>
              <a:rPr lang="en-US" sz="2800" b="1" dirty="0" smtClean="0">
                <a:solidFill>
                  <a:srgbClr val="FF0000"/>
                </a:solidFill>
                <a:latin typeface="Calibri" pitchFamily="34" charset="0"/>
                <a:cs typeface="Calibri" pitchFamily="34" charset="0"/>
              </a:rPr>
              <a:t>1. counted as righteous in Christ the righteousness of God, justified in Christ the Righteous One.  Thank you, Lord!</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27784" y="2290584"/>
            <a:ext cx="118872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732240" y="1068720"/>
            <a:ext cx="210312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363138" y="2147430"/>
            <a:ext cx="210312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139002" y="2134266"/>
            <a:ext cx="210312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above reproach</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441456"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D8D8D8"/>
                </a:solidFill>
                <a:latin typeface="Arial"/>
                <a:ea typeface="Arial"/>
                <a:cs typeface="Arial"/>
                <a:sym typeface="Arial"/>
              </a:rPr>
              <a:t>© GospelGifs.com </a:t>
            </a:r>
            <a:endParaRPr dirty="0"/>
          </a:p>
          <a:p>
            <a:pPr marL="0" marR="0" lvl="0" indent="0" algn="l" rtl="0">
              <a:spcBef>
                <a:spcPts val="0"/>
              </a:spcBef>
              <a:spcAft>
                <a:spcPts val="0"/>
              </a:spcAft>
              <a:buNone/>
            </a:pPr>
            <a:endParaRPr sz="1200" dirty="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err="1" smtClean="0">
                <a:solidFill>
                  <a:srgbClr val="F2F2F2"/>
                </a:solidFill>
                <a:latin typeface="Arial"/>
                <a:ea typeface="Arial"/>
                <a:cs typeface="Arial"/>
                <a:sym typeface="Arial"/>
              </a:rPr>
              <a:t>smileys</a:t>
            </a:r>
            <a:r>
              <a:rPr lang="en-US" sz="1000" dirty="0" smtClean="0">
                <a:solidFill>
                  <a:srgbClr val="F2F2F2"/>
                </a:solidFill>
                <a:latin typeface="Arial"/>
                <a:ea typeface="Arial"/>
                <a:cs typeface="Arial"/>
                <a:sym typeface="Arial"/>
              </a:rPr>
              <a:t> </a:t>
            </a:r>
            <a:r>
              <a:rPr lang="en-US" sz="1000" dirty="0">
                <a:solidFill>
                  <a:srgbClr val="F2F2F2"/>
                </a:solidFill>
                <a:latin typeface="Arial"/>
                <a:ea typeface="Arial"/>
                <a:cs typeface="Arial"/>
                <a:sym typeface="Arial"/>
              </a:rPr>
              <a:t>© sherv.net</a:t>
            </a:r>
            <a:endParaRPr dirty="0"/>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74"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85" name="TextBox 84"/>
          <p:cNvSpPr txBox="1"/>
          <p:nvPr/>
        </p:nvSpPr>
        <p:spPr>
          <a:xfrm>
            <a:off x="2555776" y="2204864"/>
            <a:ext cx="1296144" cy="415498"/>
          </a:xfrm>
          <a:prstGeom prst="rect">
            <a:avLst/>
          </a:prstGeom>
          <a:noFill/>
        </p:spPr>
        <p:txBody>
          <a:bodyPr wrap="square" rtlCol="0">
            <a:spAutoFit/>
          </a:bodyPr>
          <a:lstStyle/>
          <a:p>
            <a:pPr algn="ctr"/>
            <a:endParaRPr lang="en-US" sz="300" b="1" dirty="0" smtClean="0">
              <a:latin typeface="Arial Black" pitchFamily="34" charset="0"/>
              <a:cs typeface="Calibri" pitchFamily="34" charset="0"/>
            </a:endParaRPr>
          </a:p>
          <a:p>
            <a:pPr algn="ctr"/>
            <a:r>
              <a:rPr lang="en-US" b="1" dirty="0" smtClean="0">
                <a:latin typeface="Arial Black" pitchFamily="34" charset="0"/>
                <a:cs typeface="Calibri" pitchFamily="34" charset="0"/>
              </a:rPr>
              <a:t>I DO 4 U</a:t>
            </a:r>
            <a:endParaRPr lang="en-US" b="1" dirty="0">
              <a:latin typeface="Arial Black" pitchFamily="34" charset="0"/>
              <a:cs typeface="Calibri" pitchFamily="34" charset="0"/>
            </a:endParaRPr>
          </a:p>
        </p:txBody>
      </p:sp>
      <p:sp>
        <p:nvSpPr>
          <p:cNvPr id="75" name="TextBox 74"/>
          <p:cNvSpPr txBox="1">
            <a:spLocks noChangeArrowheads="1"/>
          </p:cNvSpPr>
          <p:nvPr/>
        </p:nvSpPr>
        <p:spPr bwMode="auto">
          <a:xfrm>
            <a:off x="35496" y="4509120"/>
            <a:ext cx="8999984"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“For our sake he (God) made him (Jesus) to be sin</a:t>
            </a:r>
          </a:p>
          <a:p>
            <a:pPr algn="ctr"/>
            <a:r>
              <a:rPr lang="en-CA" sz="2800" b="1" dirty="0" smtClean="0">
                <a:solidFill>
                  <a:schemeClr val="bg1"/>
                </a:solidFill>
                <a:latin typeface="Calibri" pitchFamily="34" charset="0"/>
                <a:cs typeface="Calibri" pitchFamily="34" charset="0"/>
              </a:rPr>
              <a:t> who knew no sin, so that </a:t>
            </a:r>
            <a:r>
              <a:rPr lang="en-CA" sz="2800" b="1" dirty="0" smtClean="0">
                <a:solidFill>
                  <a:srgbClr val="FF0000"/>
                </a:solidFill>
                <a:latin typeface="Calibri" pitchFamily="34" charset="0"/>
                <a:cs typeface="Calibri" pitchFamily="34" charset="0"/>
              </a:rPr>
              <a:t>in him</a:t>
            </a:r>
            <a:r>
              <a:rPr lang="en-CA" sz="2800" b="1" dirty="0" smtClean="0">
                <a:solidFill>
                  <a:schemeClr val="bg1"/>
                </a:solidFill>
                <a:latin typeface="Calibri" pitchFamily="34" charset="0"/>
                <a:cs typeface="Calibri" pitchFamily="34" charset="0"/>
              </a:rPr>
              <a:t> (Jesus) we might </a:t>
            </a:r>
          </a:p>
          <a:p>
            <a:pPr algn="ctr"/>
            <a:r>
              <a:rPr lang="en-CA" sz="2800" b="1" dirty="0" smtClean="0">
                <a:solidFill>
                  <a:schemeClr val="bg1"/>
                </a:solidFill>
                <a:latin typeface="Calibri" pitchFamily="34" charset="0"/>
                <a:cs typeface="Calibri" pitchFamily="34" charset="0"/>
              </a:rPr>
              <a:t>become </a:t>
            </a:r>
            <a:r>
              <a:rPr lang="en-CA" sz="2800" b="1" dirty="0" smtClean="0">
                <a:solidFill>
                  <a:srgbClr val="FF0000"/>
                </a:solidFill>
                <a:latin typeface="Calibri" pitchFamily="34" charset="0"/>
                <a:cs typeface="Calibri" pitchFamily="34" charset="0"/>
              </a:rPr>
              <a:t>the righteousness of God</a:t>
            </a:r>
            <a:r>
              <a:rPr lang="en-CA" sz="2800" b="1" dirty="0" smtClean="0">
                <a:solidFill>
                  <a:schemeClr val="bg1"/>
                </a:solidFill>
                <a:latin typeface="Calibri" pitchFamily="34" charset="0"/>
                <a:cs typeface="Calibri" pitchFamily="34" charset="0"/>
              </a:rPr>
              <a:t>”  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5:21 </a:t>
            </a:r>
            <a:endParaRPr lang="en-US" sz="28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cs typeface="Calibri" pitchFamily="34" charset="0"/>
              </a:rPr>
              <a:t>“reconciled . . . by his death, in order to present you </a:t>
            </a:r>
            <a:r>
              <a:rPr lang="en-US" sz="2800" b="1" dirty="0" smtClean="0">
                <a:solidFill>
                  <a:srgbClr val="FF0000"/>
                </a:solidFill>
                <a:latin typeface="Calibri" pitchFamily="34" charset="0"/>
                <a:cs typeface="Calibri" pitchFamily="34" charset="0"/>
              </a:rPr>
              <a:t>holy</a:t>
            </a:r>
            <a:r>
              <a:rPr lang="en-US" sz="2800" b="1" dirty="0" smtClean="0">
                <a:solidFill>
                  <a:schemeClr val="bg1"/>
                </a:solidFill>
                <a:latin typeface="Calibri" pitchFamily="34" charset="0"/>
                <a:cs typeface="Calibri" pitchFamily="34" charset="0"/>
              </a:rPr>
              <a:t> and </a:t>
            </a:r>
            <a:r>
              <a:rPr lang="en-US" sz="2800" b="1" dirty="0" smtClean="0">
                <a:solidFill>
                  <a:srgbClr val="FF0000"/>
                </a:solidFill>
                <a:latin typeface="Calibri" pitchFamily="34" charset="0"/>
                <a:cs typeface="Calibri" pitchFamily="34" charset="0"/>
              </a:rPr>
              <a:t>blameless</a:t>
            </a:r>
            <a:r>
              <a:rPr lang="en-US" sz="2800" b="1" dirty="0" smtClean="0">
                <a:solidFill>
                  <a:schemeClr val="bg1"/>
                </a:solidFill>
                <a:latin typeface="Calibri" pitchFamily="34" charset="0"/>
                <a:cs typeface="Calibri" pitchFamily="34" charset="0"/>
              </a:rPr>
              <a:t> and </a:t>
            </a:r>
            <a:r>
              <a:rPr lang="en-US" sz="2800" b="1" dirty="0" smtClean="0">
                <a:solidFill>
                  <a:srgbClr val="FF0000"/>
                </a:solidFill>
                <a:latin typeface="Calibri" pitchFamily="34" charset="0"/>
                <a:cs typeface="Calibri" pitchFamily="34" charset="0"/>
              </a:rPr>
              <a:t>above reproach</a:t>
            </a:r>
            <a:r>
              <a:rPr lang="en-US" sz="2800" b="1" dirty="0" smtClean="0">
                <a:solidFill>
                  <a:schemeClr val="bg1"/>
                </a:solidFill>
                <a:latin typeface="Calibri" pitchFamily="34" charset="0"/>
                <a:cs typeface="Calibri" pitchFamily="34" charset="0"/>
              </a:rPr>
              <a:t> before him” Col 1:22</a:t>
            </a:r>
          </a:p>
        </p:txBody>
      </p:sp>
      <p:sp>
        <p:nvSpPr>
          <p:cNvPr id="84" name="TextBox 83"/>
          <p:cNvSpPr txBox="1"/>
          <p:nvPr/>
        </p:nvSpPr>
        <p:spPr>
          <a:xfrm>
            <a:off x="0" y="0"/>
            <a:ext cx="9180512" cy="887422"/>
          </a:xfrm>
          <a:prstGeom prst="rect">
            <a:avLst/>
          </a:prstGeom>
          <a:solidFill>
            <a:schemeClr val="tx1"/>
          </a:solidFill>
        </p:spPr>
        <p:txBody>
          <a:bodyPr wrap="square" rtlCol="0">
            <a:spAutoFit/>
          </a:bodyPr>
          <a:lstStyle/>
          <a:p>
            <a:pPr marL="514350" indent="-514350" algn="ctr">
              <a:lnSpc>
                <a:spcPts val="3100"/>
              </a:lnSpc>
            </a:pPr>
            <a:r>
              <a:rPr lang="en-US" sz="2800" b="1" dirty="0" smtClean="0">
                <a:solidFill>
                  <a:srgbClr val="FF0000"/>
                </a:solidFill>
                <a:latin typeface="Calibri" pitchFamily="34" charset="0"/>
                <a:cs typeface="Calibri" pitchFamily="34" charset="0"/>
              </a:rPr>
              <a:t>1. counted as righteous in Christ the righteousness of God, justified in Christ the Righteous One.  Thank you, Lord!</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27784" y="2290584"/>
            <a:ext cx="118872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732240" y="1068720"/>
            <a:ext cx="210312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363138" y="2147430"/>
            <a:ext cx="210312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139002" y="2134266"/>
            <a:ext cx="210312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441456"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D8D8D8"/>
                </a:solidFill>
                <a:latin typeface="Arial"/>
                <a:ea typeface="Arial"/>
                <a:cs typeface="Arial"/>
                <a:sym typeface="Arial"/>
              </a:rPr>
              <a:t>© GospelGifs.com </a:t>
            </a:r>
            <a:endParaRPr dirty="0"/>
          </a:p>
          <a:p>
            <a:pPr marL="0" marR="0" lvl="0" indent="0" algn="l" rtl="0">
              <a:spcBef>
                <a:spcPts val="0"/>
              </a:spcBef>
              <a:spcAft>
                <a:spcPts val="0"/>
              </a:spcAft>
              <a:buNone/>
            </a:pPr>
            <a:endParaRPr sz="1200" dirty="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err="1" smtClean="0">
                <a:solidFill>
                  <a:srgbClr val="F2F2F2"/>
                </a:solidFill>
                <a:latin typeface="Arial"/>
                <a:ea typeface="Arial"/>
                <a:cs typeface="Arial"/>
                <a:sym typeface="Arial"/>
              </a:rPr>
              <a:t>smileys</a:t>
            </a:r>
            <a:r>
              <a:rPr lang="en-US" sz="1000" dirty="0" smtClean="0">
                <a:solidFill>
                  <a:srgbClr val="F2F2F2"/>
                </a:solidFill>
                <a:latin typeface="Arial"/>
                <a:ea typeface="Arial"/>
                <a:cs typeface="Arial"/>
                <a:sym typeface="Arial"/>
              </a:rPr>
              <a:t> </a:t>
            </a:r>
            <a:r>
              <a:rPr lang="en-US" sz="1000" dirty="0">
                <a:solidFill>
                  <a:srgbClr val="F2F2F2"/>
                </a:solidFill>
                <a:latin typeface="Arial"/>
                <a:ea typeface="Arial"/>
                <a:cs typeface="Arial"/>
                <a:sym typeface="Arial"/>
              </a:rPr>
              <a:t>© sherv.net</a:t>
            </a:r>
            <a:endParaRPr dirty="0"/>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TextBox 83"/>
          <p:cNvSpPr txBox="1">
            <a:spLocks noChangeArrowheads="1"/>
          </p:cNvSpPr>
          <p:nvPr/>
        </p:nvSpPr>
        <p:spPr bwMode="auto">
          <a:xfrm>
            <a:off x="35496" y="4509120"/>
            <a:ext cx="8999984"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we know that a person is not justified by works of the law but through faith in Jesus Christ, so we also have believed in Christ Jesus, in order to be </a:t>
            </a:r>
            <a:r>
              <a:rPr lang="en-US" sz="2800" b="1" dirty="0" smtClean="0">
                <a:solidFill>
                  <a:srgbClr val="FF0000"/>
                </a:solidFill>
                <a:latin typeface="Calibri" pitchFamily="34" charset="0"/>
                <a:cs typeface="Calibri" pitchFamily="34" charset="0"/>
              </a:rPr>
              <a:t>justified by faith in Christ </a:t>
            </a:r>
          </a:p>
          <a:p>
            <a:pPr algn="ctr"/>
            <a:r>
              <a:rPr lang="en-US" sz="2800" b="1" dirty="0" smtClean="0">
                <a:solidFill>
                  <a:schemeClr val="bg1"/>
                </a:solidFill>
                <a:latin typeface="Calibri" pitchFamily="34" charset="0"/>
                <a:cs typeface="Calibri" pitchFamily="34" charset="0"/>
              </a:rPr>
              <a:t>and not by works of the law, because by works of the law no one will be justified”  Gal 2:16</a:t>
            </a:r>
          </a:p>
        </p:txBody>
      </p:sp>
      <p:sp>
        <p:nvSpPr>
          <p:cNvPr id="74"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85" name="TextBox 84"/>
          <p:cNvSpPr txBox="1"/>
          <p:nvPr/>
        </p:nvSpPr>
        <p:spPr>
          <a:xfrm>
            <a:off x="2555776" y="2204864"/>
            <a:ext cx="1296144" cy="415498"/>
          </a:xfrm>
          <a:prstGeom prst="rect">
            <a:avLst/>
          </a:prstGeom>
          <a:noFill/>
        </p:spPr>
        <p:txBody>
          <a:bodyPr wrap="square" rtlCol="0">
            <a:spAutoFit/>
          </a:bodyPr>
          <a:lstStyle/>
          <a:p>
            <a:pPr algn="ctr"/>
            <a:endParaRPr lang="en-US" sz="300" b="1" dirty="0" smtClean="0">
              <a:latin typeface="Arial Black" pitchFamily="34" charset="0"/>
              <a:cs typeface="Calibri" pitchFamily="34" charset="0"/>
            </a:endParaRPr>
          </a:p>
          <a:p>
            <a:pPr algn="ctr"/>
            <a:r>
              <a:rPr lang="en-US" b="1" dirty="0" smtClean="0">
                <a:latin typeface="Arial Black" pitchFamily="34" charset="0"/>
                <a:cs typeface="Calibri" pitchFamily="34" charset="0"/>
              </a:rPr>
              <a:t>I DO 4 U</a:t>
            </a:r>
            <a:endParaRPr lang="en-US" b="1" dirty="0">
              <a:latin typeface="Arial Black" pitchFamily="34" charset="0"/>
              <a:cs typeface="Calibri" pitchFamily="34" charset="0"/>
            </a:endParaRPr>
          </a:p>
        </p:txBody>
      </p:sp>
      <p:sp>
        <p:nvSpPr>
          <p:cNvPr id="75" name="TextBox 74"/>
          <p:cNvSpPr txBox="1"/>
          <p:nvPr/>
        </p:nvSpPr>
        <p:spPr>
          <a:xfrm>
            <a:off x="0" y="0"/>
            <a:ext cx="9180512" cy="887422"/>
          </a:xfrm>
          <a:prstGeom prst="rect">
            <a:avLst/>
          </a:prstGeom>
          <a:solidFill>
            <a:schemeClr val="tx1"/>
          </a:solidFill>
        </p:spPr>
        <p:txBody>
          <a:bodyPr wrap="square" rtlCol="0">
            <a:spAutoFit/>
          </a:bodyPr>
          <a:lstStyle/>
          <a:p>
            <a:pPr marL="514350" indent="-514350" algn="ctr">
              <a:lnSpc>
                <a:spcPts val="3100"/>
              </a:lnSpc>
            </a:pPr>
            <a:r>
              <a:rPr lang="en-US" sz="2800" b="1" dirty="0" smtClean="0">
                <a:solidFill>
                  <a:srgbClr val="FF0000"/>
                </a:solidFill>
                <a:latin typeface="Calibri" pitchFamily="34" charset="0"/>
                <a:cs typeface="Calibri" pitchFamily="34" charset="0"/>
              </a:rPr>
              <a:t>1. counted as righteous in Christ the righteousness of God, justified in Christ the Righteous One.  Thank you, Lord!</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9" name="Oval 28"/>
          <p:cNvSpPr/>
          <p:nvPr/>
        </p:nvSpPr>
        <p:spPr>
          <a:xfrm>
            <a:off x="7715200" y="4555976"/>
            <a:ext cx="457200" cy="457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43" name="Rectangle 42"/>
          <p:cNvSpPr/>
          <p:nvPr/>
        </p:nvSpPr>
        <p:spPr>
          <a:xfrm>
            <a:off x="7701488" y="5591512"/>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89520" y="5591512"/>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5568672" y="4982304"/>
            <a:ext cx="731520" cy="8229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724128" y="5591512"/>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973296" y="5591512"/>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5698976" y="4555976"/>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250008" y="4450824"/>
            <a:ext cx="274320" cy="2743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092280" y="5373196"/>
            <a:ext cx="36576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250008" y="6035000"/>
            <a:ext cx="274320" cy="2743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316416" y="4450824"/>
            <a:ext cx="274320" cy="2743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316416" y="6035000"/>
            <a:ext cx="274320" cy="2743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4712" y="5373196"/>
            <a:ext cx="36576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17808" y="116632"/>
            <a:ext cx="3566160" cy="523220"/>
          </a:xfrm>
          <a:prstGeom prst="rect">
            <a:avLst/>
          </a:prstGeom>
          <a:noFill/>
        </p:spPr>
        <p:txBody>
          <a:bodyPr wrap="square" rtlCol="0">
            <a:spAutoFit/>
          </a:bodyPr>
          <a:lstStyle/>
          <a:p>
            <a:pPr algn="ctr"/>
            <a:r>
              <a:rPr lang="en-CA" sz="2800" b="1" dirty="0" smtClean="0">
                <a:solidFill>
                  <a:srgbClr val="002060"/>
                </a:solidFill>
                <a:latin typeface="Calibri" pitchFamily="34" charset="0"/>
                <a:cs typeface="Calibri" pitchFamily="34" charset="0"/>
              </a:rPr>
              <a:t>Our greatest need</a:t>
            </a:r>
            <a:endParaRPr lang="en-CA" sz="2800" b="1" dirty="0">
              <a:solidFill>
                <a:srgbClr val="002060"/>
              </a:solidFill>
              <a:latin typeface="Calibri" pitchFamily="34" charset="0"/>
              <a:cs typeface="Calibri" pitchFamily="34" charset="0"/>
            </a:endParaRPr>
          </a:p>
        </p:txBody>
      </p:sp>
      <p:sp>
        <p:nvSpPr>
          <p:cNvPr id="30" name="TextBox 29"/>
          <p:cNvSpPr txBox="1"/>
          <p:nvPr/>
        </p:nvSpPr>
        <p:spPr>
          <a:xfrm>
            <a:off x="7020272" y="2939073"/>
            <a:ext cx="1920240" cy="1426031"/>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Accepted </a:t>
            </a:r>
          </a:p>
          <a:p>
            <a:pPr algn="ctr">
              <a:lnSpc>
                <a:spcPts val="2600"/>
              </a:lnSpc>
            </a:pPr>
            <a:r>
              <a:rPr lang="en-CA" sz="2400" b="1" dirty="0" smtClean="0">
                <a:solidFill>
                  <a:schemeClr val="bg1"/>
                </a:solidFill>
                <a:latin typeface="Calibri" pitchFamily="34" charset="0"/>
                <a:cs typeface="Calibri" pitchFamily="34" charset="0"/>
              </a:rPr>
              <a:t>by God as righteous </a:t>
            </a:r>
          </a:p>
          <a:p>
            <a:pPr algn="ctr">
              <a:lnSpc>
                <a:spcPts val="2600"/>
              </a:lnSpc>
            </a:pPr>
            <a:r>
              <a:rPr lang="en-CA" sz="2400" b="1" dirty="0" smtClean="0">
                <a:solidFill>
                  <a:schemeClr val="bg1"/>
                </a:solidFill>
                <a:latin typeface="Calibri" pitchFamily="34" charset="0"/>
                <a:cs typeface="Calibri" pitchFamily="34" charset="0"/>
              </a:rPr>
              <a:t>in Christ</a:t>
            </a:r>
            <a:endParaRPr lang="en-CA" sz="2400" b="1" dirty="0">
              <a:solidFill>
                <a:schemeClr val="bg1"/>
              </a:solidFill>
              <a:latin typeface="Calibri" pitchFamily="34" charset="0"/>
              <a:cs typeface="Calibri" pitchFamily="34" charset="0"/>
            </a:endParaRPr>
          </a:p>
        </p:txBody>
      </p:sp>
      <p:sp>
        <p:nvSpPr>
          <p:cNvPr id="31" name="TextBox 30"/>
          <p:cNvSpPr txBox="1"/>
          <p:nvPr/>
        </p:nvSpPr>
        <p:spPr>
          <a:xfrm>
            <a:off x="4716016" y="2939073"/>
            <a:ext cx="2376264" cy="1426031"/>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Opposed </a:t>
            </a:r>
          </a:p>
          <a:p>
            <a:pPr algn="ctr">
              <a:lnSpc>
                <a:spcPts val="2600"/>
              </a:lnSpc>
            </a:pPr>
            <a:r>
              <a:rPr lang="en-CA" sz="2400" b="1" dirty="0" smtClean="0">
                <a:solidFill>
                  <a:schemeClr val="bg1"/>
                </a:solidFill>
                <a:latin typeface="Calibri" pitchFamily="34" charset="0"/>
                <a:cs typeface="Calibri" pitchFamily="34" charset="0"/>
              </a:rPr>
              <a:t>by God as unrighteous, </a:t>
            </a:r>
          </a:p>
          <a:p>
            <a:pPr algn="ctr">
              <a:lnSpc>
                <a:spcPts val="2600"/>
              </a:lnSpc>
            </a:pPr>
            <a:r>
              <a:rPr lang="en-CA" sz="2400" b="1" dirty="0" smtClean="0">
                <a:solidFill>
                  <a:schemeClr val="bg1"/>
                </a:solidFill>
                <a:latin typeface="Calibri" pitchFamily="34" charset="0"/>
                <a:cs typeface="Calibri" pitchFamily="34" charset="0"/>
              </a:rPr>
              <a:t>unclean, sinful</a:t>
            </a:r>
            <a:endParaRPr lang="en-CA" sz="2400" b="1" dirty="0">
              <a:solidFill>
                <a:schemeClr val="bg1"/>
              </a:solidFill>
              <a:latin typeface="Calibri" pitchFamily="34" charset="0"/>
              <a:cs typeface="Calibri" pitchFamily="34" charset="0"/>
            </a:endParaRPr>
          </a:p>
        </p:txBody>
      </p:sp>
      <p:sp>
        <p:nvSpPr>
          <p:cNvPr id="41" name="Rounded Rectangle 40"/>
          <p:cNvSpPr/>
          <p:nvPr/>
        </p:nvSpPr>
        <p:spPr>
          <a:xfrm>
            <a:off x="7584896" y="4982304"/>
            <a:ext cx="731520" cy="82296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8600" y="5093176"/>
            <a:ext cx="18288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68344" y="5190336"/>
            <a:ext cx="54864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107504" y="620976"/>
            <a:ext cx="4788024" cy="2015936"/>
          </a:xfrm>
          <a:prstGeom prst="rect">
            <a:avLst/>
          </a:prstGeom>
          <a:noFill/>
        </p:spPr>
        <p:txBody>
          <a:bodyPr wrap="square" rtlCol="0">
            <a:spAutoFit/>
          </a:bodyPr>
          <a:lstStyle/>
          <a:p>
            <a:pPr algn="ctr">
              <a:lnSpc>
                <a:spcPts val="3000"/>
              </a:lnSpc>
            </a:pPr>
            <a:r>
              <a:rPr lang="en-US" sz="2800" b="1" dirty="0" smtClean="0">
                <a:latin typeface="Calibri" pitchFamily="34" charset="0"/>
              </a:rPr>
              <a:t>The holy, holy, holy Lord doesn’t join himself to even one speck of unrighteousness.</a:t>
            </a:r>
          </a:p>
          <a:p>
            <a:pPr algn="ctr">
              <a:lnSpc>
                <a:spcPts val="3000"/>
              </a:lnSpc>
            </a:pPr>
            <a:r>
              <a:rPr lang="en-US" sz="2800" b="1" dirty="0" smtClean="0">
                <a:latin typeface="Calibri" pitchFamily="34" charset="0"/>
              </a:rPr>
              <a:t>Yet “none is righteous . . . all have sinned” (Rom 3:10,23);</a:t>
            </a:r>
          </a:p>
        </p:txBody>
      </p:sp>
      <p:sp>
        <p:nvSpPr>
          <p:cNvPr id="52" name="Rectangle 51"/>
          <p:cNvSpPr/>
          <p:nvPr/>
        </p:nvSpPr>
        <p:spPr>
          <a:xfrm>
            <a:off x="6668224" y="1517928"/>
            <a:ext cx="64008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3" name="WordArt 2"/>
          <p:cNvSpPr>
            <a:spLocks noChangeArrowheads="1" noChangeShapeType="1" noTextEdit="1"/>
          </p:cNvSpPr>
          <p:nvPr/>
        </p:nvSpPr>
        <p:spPr bwMode="auto">
          <a:xfrm>
            <a:off x="5580112" y="332656"/>
            <a:ext cx="2808312" cy="2376264"/>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HOLY LORD</a:t>
            </a:r>
            <a:endParaRPr lang="en-CA" sz="1200" kern="10" spc="0" dirty="0">
              <a:ln w="9525">
                <a:solidFill>
                  <a:srgbClr val="000000"/>
                </a:solidFill>
                <a:round/>
                <a:headEnd/>
                <a:tailEnd/>
              </a:ln>
              <a:solidFill>
                <a:srgbClr val="FFC000"/>
              </a:solidFill>
              <a:effectLst/>
            </a:endParaRPr>
          </a:p>
        </p:txBody>
      </p:sp>
      <p:sp>
        <p:nvSpPr>
          <p:cNvPr id="54" name="Rectangle 53"/>
          <p:cNvSpPr/>
          <p:nvPr/>
        </p:nvSpPr>
        <p:spPr>
          <a:xfrm>
            <a:off x="6909400" y="1401336"/>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8" name="Picture 47" descr="egyptian.gif"/>
          <p:cNvPicPr>
            <a:picLocks noChangeAspect="1"/>
          </p:cNvPicPr>
          <p:nvPr/>
        </p:nvPicPr>
        <p:blipFill>
          <a:blip r:embed="rId2" cstate="print"/>
          <a:stretch>
            <a:fillRect/>
          </a:stretch>
        </p:blipFill>
        <p:spPr>
          <a:xfrm rot="14400000" flipH="1">
            <a:off x="5202191" y="1474522"/>
            <a:ext cx="2304288" cy="1371600"/>
          </a:xfrm>
          <a:prstGeom prst="rect">
            <a:avLst/>
          </a:prstGeom>
        </p:spPr>
      </p:pic>
      <p:pic>
        <p:nvPicPr>
          <p:cNvPr id="46" name="Picture 45" descr="egyptian.gif"/>
          <p:cNvPicPr>
            <a:picLocks noChangeAspect="1"/>
          </p:cNvPicPr>
          <p:nvPr/>
        </p:nvPicPr>
        <p:blipFill>
          <a:blip r:embed="rId2" cstate="print"/>
          <a:stretch>
            <a:fillRect/>
          </a:stretch>
        </p:blipFill>
        <p:spPr>
          <a:xfrm>
            <a:off x="5868144" y="257200"/>
            <a:ext cx="2304297" cy="1371600"/>
          </a:xfrm>
          <a:prstGeom prst="rect">
            <a:avLst/>
          </a:prstGeom>
        </p:spPr>
      </p:pic>
      <p:pic>
        <p:nvPicPr>
          <p:cNvPr id="49" name="Picture 48" descr="egyptian.gif"/>
          <p:cNvPicPr>
            <a:picLocks noChangeAspect="1"/>
          </p:cNvPicPr>
          <p:nvPr/>
        </p:nvPicPr>
        <p:blipFill>
          <a:blip r:embed="rId2" cstate="print"/>
          <a:stretch>
            <a:fillRect/>
          </a:stretch>
        </p:blipFill>
        <p:spPr>
          <a:xfrm rot="7200000">
            <a:off x="6498329" y="1491602"/>
            <a:ext cx="2304296" cy="1371600"/>
          </a:xfrm>
          <a:prstGeom prst="rect">
            <a:avLst/>
          </a:prstGeom>
        </p:spPr>
      </p:pic>
      <p:sp>
        <p:nvSpPr>
          <p:cNvPr id="42" name="TextBox 41"/>
          <p:cNvSpPr txBox="1"/>
          <p:nvPr/>
        </p:nvSpPr>
        <p:spPr>
          <a:xfrm>
            <a:off x="35496" y="2489115"/>
            <a:ext cx="4968552" cy="4324261"/>
          </a:xfrm>
          <a:prstGeom prst="rect">
            <a:avLst/>
          </a:prstGeom>
          <a:noFill/>
        </p:spPr>
        <p:txBody>
          <a:bodyPr wrap="square" rtlCol="0">
            <a:spAutoFit/>
          </a:bodyPr>
          <a:lstStyle/>
          <a:p>
            <a:pPr algn="ctr">
              <a:lnSpc>
                <a:spcPts val="3000"/>
              </a:lnSpc>
            </a:pPr>
            <a:r>
              <a:rPr lang="en-US" sz="2800" b="1" dirty="0" smtClean="0">
                <a:latin typeface="Calibri" pitchFamily="34" charset="0"/>
              </a:rPr>
              <a:t>we are forever condemned as unrighteous unless the LORD provides the perfect righteousness He requires!</a:t>
            </a:r>
          </a:p>
          <a:p>
            <a:pPr algn="ctr">
              <a:lnSpc>
                <a:spcPts val="3000"/>
              </a:lnSpc>
            </a:pPr>
            <a:r>
              <a:rPr lang="en-US" sz="2800" b="1" dirty="0" smtClean="0">
                <a:latin typeface="Calibri" pitchFamily="34" charset="0"/>
              </a:rPr>
              <a:t> In justification by faith, </a:t>
            </a:r>
          </a:p>
          <a:p>
            <a:pPr algn="ctr">
              <a:lnSpc>
                <a:spcPts val="3000"/>
              </a:lnSpc>
            </a:pPr>
            <a:r>
              <a:rPr lang="en-US" sz="2800" b="1" dirty="0" smtClean="0">
                <a:latin typeface="Calibri" pitchFamily="34" charset="0"/>
              </a:rPr>
              <a:t>Christ </a:t>
            </a:r>
            <a:r>
              <a:rPr lang="en-US" sz="2800" b="1" dirty="0" smtClean="0">
                <a:latin typeface="Calibri" pitchFamily="34" charset="0"/>
              </a:rPr>
              <a:t>our substitute provides the death </a:t>
            </a:r>
            <a:r>
              <a:rPr lang="en-US" sz="2800" b="1" dirty="0" smtClean="0">
                <a:latin typeface="Calibri" pitchFamily="34" charset="0"/>
              </a:rPr>
              <a:t>our </a:t>
            </a:r>
            <a:r>
              <a:rPr lang="en-US" sz="2800" b="1" dirty="0" smtClean="0">
                <a:latin typeface="Calibri" pitchFamily="34" charset="0"/>
              </a:rPr>
              <a:t>sin requires </a:t>
            </a:r>
            <a:r>
              <a:rPr lang="en-US" sz="2800" b="1" dirty="0" smtClean="0">
                <a:latin typeface="Calibri" pitchFamily="34" charset="0"/>
              </a:rPr>
              <a:t>and </a:t>
            </a:r>
            <a:r>
              <a:rPr lang="en-US" sz="2800" b="1" dirty="0" smtClean="0">
                <a:latin typeface="Calibri" pitchFamily="34" charset="0"/>
              </a:rPr>
              <a:t>the </a:t>
            </a:r>
            <a:r>
              <a:rPr lang="en-US" sz="2800" b="1" dirty="0" smtClean="0">
                <a:latin typeface="Calibri" pitchFamily="34" charset="0"/>
              </a:rPr>
              <a:t>perfect righteousness God requires for </a:t>
            </a:r>
            <a:r>
              <a:rPr lang="en-US" sz="2800" b="1" dirty="0" smtClean="0">
                <a:latin typeface="Calibri" pitchFamily="34" charset="0"/>
              </a:rPr>
              <a:t>sinners </a:t>
            </a:r>
            <a:r>
              <a:rPr lang="en-US" sz="2800" b="1" dirty="0" smtClean="0">
                <a:latin typeface="Calibri" pitchFamily="34" charset="0"/>
              </a:rPr>
              <a:t>to be counted righteous </a:t>
            </a:r>
            <a:r>
              <a:rPr lang="en-US" sz="2800" b="1" spc="-30" dirty="0" smtClean="0">
                <a:latin typeface="Calibri" pitchFamily="34" charset="0"/>
              </a:rPr>
              <a:t>in his </a:t>
            </a:r>
            <a:r>
              <a:rPr lang="en-US" sz="2800" b="1" spc="-30" dirty="0" smtClean="0">
                <a:latin typeface="Calibri" pitchFamily="34" charset="0"/>
              </a:rPr>
              <a:t>sight </a:t>
            </a:r>
          </a:p>
          <a:p>
            <a:pPr algn="ctr">
              <a:lnSpc>
                <a:spcPts val="3000"/>
              </a:lnSpc>
            </a:pPr>
            <a:r>
              <a:rPr lang="en-US" sz="2800" b="1" spc="-30" dirty="0" smtClean="0">
                <a:latin typeface="Calibri" pitchFamily="34" charset="0"/>
              </a:rPr>
              <a:t>in Christ, </a:t>
            </a:r>
            <a:r>
              <a:rPr lang="en-US" sz="2800" b="1" spc="-30" dirty="0" smtClean="0">
                <a:latin typeface="Calibri" pitchFamily="34" charset="0"/>
              </a:rPr>
              <a:t>as righteous  as God!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2478584" y="188640"/>
            <a:ext cx="4613696" cy="836613"/>
          </a:xfrm>
          <a:prstGeom prst="rect">
            <a:avLst/>
          </a:prstGeom>
          <a:noFill/>
          <a:ln w="9525">
            <a:noFill/>
            <a:miter lim="800000"/>
            <a:headEnd/>
            <a:tailEnd/>
          </a:ln>
        </p:spPr>
        <p:txBody>
          <a:bodyPr/>
          <a:lstStyle/>
          <a:p>
            <a:pPr algn="ctr">
              <a:spcAft>
                <a:spcPts val="1000"/>
              </a:spcAft>
            </a:pPr>
            <a:r>
              <a:rPr lang="en-CA" sz="2800" b="1" dirty="0">
                <a:solidFill>
                  <a:schemeClr val="bg1"/>
                </a:solidFill>
                <a:latin typeface="Calibri" pitchFamily="34" charset="0"/>
              </a:rPr>
              <a:t>My </a:t>
            </a:r>
            <a:r>
              <a:rPr lang="en-CA" sz="2800" b="1" dirty="0" smtClean="0">
                <a:solidFill>
                  <a:schemeClr val="bg1"/>
                </a:solidFill>
                <a:latin typeface="Calibri" pitchFamily="34" charset="0"/>
              </a:rPr>
              <a:t>unrighteousness</a:t>
            </a:r>
            <a:endParaRPr lang="en-CA" sz="2800" b="1" dirty="0">
              <a:solidFill>
                <a:schemeClr val="bg1"/>
              </a:solidFill>
              <a:latin typeface="Calibri" pitchFamily="34" charset="0"/>
            </a:endParaRPr>
          </a:p>
        </p:txBody>
      </p:sp>
      <p:sp>
        <p:nvSpPr>
          <p:cNvPr id="12294" name="Text Box 2"/>
          <p:cNvSpPr txBox="1">
            <a:spLocks noChangeArrowheads="1"/>
          </p:cNvSpPr>
          <p:nvPr/>
        </p:nvSpPr>
        <p:spPr bwMode="auto">
          <a:xfrm>
            <a:off x="1403648" y="2780928"/>
            <a:ext cx="6669360" cy="800100"/>
          </a:xfrm>
          <a:prstGeom prst="rect">
            <a:avLst/>
          </a:prstGeom>
          <a:noFill/>
          <a:ln w="9525">
            <a:noFill/>
            <a:miter lim="800000"/>
            <a:headEnd/>
            <a:tailEnd/>
          </a:ln>
        </p:spPr>
        <p:txBody>
          <a:bodyPr/>
          <a:lstStyle/>
          <a:p>
            <a:pPr algn="ctr">
              <a:spcAft>
                <a:spcPts val="1000"/>
              </a:spcAft>
            </a:pPr>
            <a:r>
              <a:rPr lang="en-CA" sz="2800" b="1" dirty="0">
                <a:latin typeface="Calibri" pitchFamily="34" charset="0"/>
              </a:rPr>
              <a:t>Christ </a:t>
            </a:r>
            <a:r>
              <a:rPr lang="en-CA" sz="2800" b="1" dirty="0" smtClean="0">
                <a:latin typeface="Calibri" pitchFamily="34" charset="0"/>
              </a:rPr>
              <a:t>the righteousness of God</a:t>
            </a:r>
            <a:endParaRPr lang="en-CA" sz="2800" b="1" dirty="0">
              <a:latin typeface="Calibri" pitchFamily="34" charset="0"/>
            </a:endParaRPr>
          </a:p>
        </p:txBody>
      </p:sp>
      <p:sp>
        <p:nvSpPr>
          <p:cNvPr id="16" name="Rectangle 15"/>
          <p:cNvSpPr/>
          <p:nvPr/>
        </p:nvSpPr>
        <p:spPr>
          <a:xfrm>
            <a:off x="755576" y="836712"/>
            <a:ext cx="500063" cy="2468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79512" y="1340768"/>
            <a:ext cx="1655763"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32948" y="692696"/>
            <a:ext cx="571500"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1340768"/>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0" name="Rectangle 19"/>
          <p:cNvSpPr/>
          <p:nvPr/>
        </p:nvSpPr>
        <p:spPr>
          <a:xfrm>
            <a:off x="8102104" y="2204864"/>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204864"/>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1340768"/>
            <a:ext cx="1571625" cy="646113"/>
          </a:xfrm>
          <a:prstGeom prst="rect">
            <a:avLst/>
          </a:prstGeom>
          <a:noFill/>
          <a:ln w="9525">
            <a:noFill/>
            <a:miter lim="800000"/>
            <a:headEnd/>
            <a:tailEnd/>
          </a:ln>
        </p:spPr>
        <p:txBody>
          <a:bodyPr>
            <a:spAutoFit/>
          </a:bodyPr>
          <a:lstStyle/>
          <a:p>
            <a:pPr algn="ctr"/>
            <a:r>
              <a:rPr lang="en-US" sz="3600" b="1" dirty="0"/>
              <a:t>Christ</a:t>
            </a:r>
          </a:p>
        </p:txBody>
      </p:sp>
      <p:sp>
        <p:nvSpPr>
          <p:cNvPr id="12302" name="TextBox 13"/>
          <p:cNvSpPr txBox="1">
            <a:spLocks noChangeArrowheads="1"/>
          </p:cNvSpPr>
          <p:nvPr/>
        </p:nvSpPr>
        <p:spPr bwMode="auto">
          <a:xfrm>
            <a:off x="7963793" y="1484784"/>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6" name="Curved Up Arrow 25"/>
          <p:cNvSpPr/>
          <p:nvPr/>
        </p:nvSpPr>
        <p:spPr>
          <a:xfrm rot="10800000">
            <a:off x="827584" y="692697"/>
            <a:ext cx="7632848" cy="792088"/>
          </a:xfrm>
          <a:prstGeom prst="curved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7" name="Curved Up Arrow 26"/>
          <p:cNvSpPr/>
          <p:nvPr/>
        </p:nvSpPr>
        <p:spPr>
          <a:xfrm>
            <a:off x="971600" y="1988840"/>
            <a:ext cx="7632848" cy="792088"/>
          </a:xfrm>
          <a:prstGeom prst="curvedUp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1" name="TextBox 20"/>
          <p:cNvSpPr txBox="1">
            <a:spLocks noChangeArrowheads="1"/>
          </p:cNvSpPr>
          <p:nvPr/>
        </p:nvSpPr>
        <p:spPr bwMode="auto">
          <a:xfrm>
            <a:off x="72008" y="3622372"/>
            <a:ext cx="9071992" cy="3170099"/>
          </a:xfrm>
          <a:prstGeom prst="rect">
            <a:avLst/>
          </a:prstGeom>
          <a:noFill/>
          <a:ln w="9525">
            <a:noFill/>
            <a:miter lim="800000"/>
            <a:headEnd/>
            <a:tailEnd/>
          </a:ln>
        </p:spPr>
        <p:txBody>
          <a:bodyPr wrap="square">
            <a:spAutoFit/>
          </a:bodyPr>
          <a:lstStyle/>
          <a:p>
            <a:pPr algn="ctr"/>
            <a:r>
              <a:rPr lang="en-CA" sz="2800" b="1" spc="-20" dirty="0" smtClean="0">
                <a:solidFill>
                  <a:srgbClr val="0000FF"/>
                </a:solidFill>
                <a:latin typeface="Calibri" pitchFamily="34" charset="0"/>
              </a:rPr>
              <a:t>Jesus</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lived</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in</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perfect</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obedience</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to</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all</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God’s</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righteous</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ways.</a:t>
            </a:r>
          </a:p>
          <a:p>
            <a:pPr algn="ctr"/>
            <a:r>
              <a:rPr lang="en-CA" sz="2800" b="1" spc="-20" dirty="0" smtClean="0">
                <a:solidFill>
                  <a:srgbClr val="0000FF"/>
                </a:solidFill>
                <a:latin typeface="Calibri" pitchFamily="34" charset="0"/>
              </a:rPr>
              <a:t>Jesus died as punishment for all our unrighteousness.</a:t>
            </a:r>
          </a:p>
          <a:p>
            <a:pPr algn="ctr"/>
            <a:r>
              <a:rPr lang="en-CA" sz="2800" b="1" spc="-20" dirty="0" smtClean="0">
                <a:solidFill>
                  <a:srgbClr val="0000FF"/>
                </a:solidFill>
                <a:latin typeface="Calibri" pitchFamily="34" charset="0"/>
              </a:rPr>
              <a:t>In </a:t>
            </a:r>
            <a:r>
              <a:rPr lang="en-CA" sz="2800" b="1" spc="-20" dirty="0">
                <a:solidFill>
                  <a:srgbClr val="0000FF"/>
                </a:solidFill>
                <a:latin typeface="Calibri" pitchFamily="34" charset="0"/>
              </a:rPr>
              <a:t>justification, </a:t>
            </a:r>
            <a:r>
              <a:rPr lang="en-CA" sz="2800" b="1" spc="-20" dirty="0" smtClean="0">
                <a:solidFill>
                  <a:srgbClr val="0000FF"/>
                </a:solidFill>
                <a:latin typeface="Calibri" pitchFamily="34" charset="0"/>
              </a:rPr>
              <a:t>the LORD doesn’t </a:t>
            </a:r>
            <a:r>
              <a:rPr lang="en-CA" sz="2800" b="1" u="sng" spc="-20" dirty="0" smtClean="0">
                <a:solidFill>
                  <a:srgbClr val="0000FF"/>
                </a:solidFill>
                <a:latin typeface="Calibri" pitchFamily="34" charset="0"/>
              </a:rPr>
              <a:t>count</a:t>
            </a:r>
            <a:r>
              <a:rPr lang="en-CA" sz="2800" b="1" spc="-20" dirty="0" smtClean="0">
                <a:solidFill>
                  <a:srgbClr val="0000FF"/>
                </a:solidFill>
                <a:latin typeface="Calibri" pitchFamily="34" charset="0"/>
              </a:rPr>
              <a:t> our sins against us as he </a:t>
            </a:r>
            <a:r>
              <a:rPr lang="en-CA" sz="2800" b="1" u="sng" spc="-20" dirty="0" smtClean="0">
                <a:solidFill>
                  <a:srgbClr val="0000FF"/>
                </a:solidFill>
                <a:latin typeface="Calibri" pitchFamily="34" charset="0"/>
              </a:rPr>
              <a:t>counts</a:t>
            </a:r>
            <a:r>
              <a:rPr lang="en-CA" sz="2800" b="1" spc="-20" dirty="0" smtClean="0">
                <a:solidFill>
                  <a:srgbClr val="0000FF"/>
                </a:solidFill>
                <a:latin typeface="Calibri" pitchFamily="34" charset="0"/>
              </a:rPr>
              <a:t> the punishment we</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deserve as</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fully</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paid</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by</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our</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substitute</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Lamb</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of</a:t>
            </a:r>
            <a:r>
              <a:rPr lang="en-CA" sz="2000" b="1" spc="-20" dirty="0" smtClean="0">
                <a:solidFill>
                  <a:srgbClr val="0000FF"/>
                </a:solidFill>
                <a:latin typeface="Calibri" pitchFamily="34" charset="0"/>
              </a:rPr>
              <a:t> </a:t>
            </a:r>
            <a:r>
              <a:rPr lang="en-CA" sz="2800" b="1" spc="-20" dirty="0" smtClean="0">
                <a:solidFill>
                  <a:srgbClr val="0000FF"/>
                </a:solidFill>
                <a:latin typeface="Calibri" pitchFamily="34" charset="0"/>
              </a:rPr>
              <a:t>God and he </a:t>
            </a:r>
            <a:r>
              <a:rPr lang="en-CA" sz="2800" b="1" u="sng" spc="-20" dirty="0" smtClean="0">
                <a:solidFill>
                  <a:srgbClr val="0000FF"/>
                </a:solidFill>
                <a:latin typeface="Calibri" pitchFamily="34" charset="0"/>
              </a:rPr>
              <a:t>counts</a:t>
            </a:r>
            <a:r>
              <a:rPr lang="en-CA" sz="2800" b="1" spc="-20" dirty="0" smtClean="0">
                <a:solidFill>
                  <a:srgbClr val="0000FF"/>
                </a:solidFill>
                <a:latin typeface="Calibri" pitchFamily="34" charset="0"/>
              </a:rPr>
              <a:t> / </a:t>
            </a:r>
            <a:r>
              <a:rPr lang="en-CA" sz="2800" b="1" u="sng" spc="-20" dirty="0" smtClean="0">
                <a:solidFill>
                  <a:srgbClr val="0000FF"/>
                </a:solidFill>
                <a:latin typeface="Calibri" pitchFamily="34" charset="0"/>
              </a:rPr>
              <a:t>credits</a:t>
            </a:r>
            <a:r>
              <a:rPr lang="en-CA" sz="2800" b="1" spc="-20" dirty="0" smtClean="0">
                <a:solidFill>
                  <a:srgbClr val="0000FF"/>
                </a:solidFill>
                <a:latin typeface="Calibri" pitchFamily="34" charset="0"/>
              </a:rPr>
              <a:t> to us Christ’s obedience as our righteousness, by faith apart from works. </a:t>
            </a:r>
          </a:p>
          <a:p>
            <a:pPr algn="ctr"/>
            <a:endParaRPr lang="en-CA" sz="800" b="1" dirty="0" smtClean="0">
              <a:solidFill>
                <a:srgbClr val="0000FF"/>
              </a:solidFill>
              <a:latin typeface="Calibri" pitchFamily="34" charset="0"/>
            </a:endParaRPr>
          </a:p>
          <a:p>
            <a:pPr algn="ctr"/>
            <a:r>
              <a:rPr lang="en-CA" sz="2400" b="1" dirty="0" smtClean="0">
                <a:solidFill>
                  <a:srgbClr val="0000FF"/>
                </a:solidFill>
                <a:latin typeface="Calibri" pitchFamily="34" charset="0"/>
              </a:rPr>
              <a:t>(Greek </a:t>
            </a:r>
            <a:r>
              <a:rPr lang="en-CA" sz="2400" b="1" i="1" u="sng" dirty="0" err="1" smtClean="0">
                <a:solidFill>
                  <a:srgbClr val="0000FF"/>
                </a:solidFill>
                <a:latin typeface="Calibri" pitchFamily="34" charset="0"/>
              </a:rPr>
              <a:t>logizomai</a:t>
            </a:r>
            <a:r>
              <a:rPr lang="en-CA" sz="2400" b="1" i="1" u="sng" dirty="0" smtClean="0">
                <a:solidFill>
                  <a:srgbClr val="0000FF"/>
                </a:solidFill>
                <a:latin typeface="Calibri" pitchFamily="34" charset="0"/>
              </a:rPr>
              <a:t>,</a:t>
            </a:r>
            <a:r>
              <a:rPr lang="en-CA" sz="2400" b="1" u="sng" dirty="0" smtClean="0">
                <a:solidFill>
                  <a:srgbClr val="0000FF"/>
                </a:solidFill>
                <a:latin typeface="Calibri" pitchFamily="34" charset="0"/>
              </a:rPr>
              <a:t> </a:t>
            </a:r>
            <a:r>
              <a:rPr lang="en-CA" sz="2400" b="1" dirty="0" smtClean="0">
                <a:solidFill>
                  <a:srgbClr val="0000FF"/>
                </a:solidFill>
                <a:latin typeface="Calibri" pitchFamily="34" charset="0"/>
              </a:rPr>
              <a:t>Latin </a:t>
            </a:r>
            <a:r>
              <a:rPr lang="en-CA" sz="2400" b="1" i="1" dirty="0" err="1" smtClean="0">
                <a:solidFill>
                  <a:srgbClr val="0000FF"/>
                </a:solidFill>
                <a:latin typeface="Calibri" pitchFamily="34" charset="0"/>
              </a:rPr>
              <a:t>imputata</a:t>
            </a:r>
            <a:r>
              <a:rPr lang="en-CA" sz="2400" b="1" i="1" dirty="0" smtClean="0">
                <a:solidFill>
                  <a:srgbClr val="0000FF"/>
                </a:solidFill>
                <a:latin typeface="Calibri" pitchFamily="34" charset="0"/>
              </a:rPr>
              <a:t> </a:t>
            </a:r>
            <a:r>
              <a:rPr lang="en-CA" sz="2400" b="1" dirty="0" smtClean="0">
                <a:solidFill>
                  <a:srgbClr val="0000FF"/>
                </a:solidFill>
                <a:latin typeface="Calibri" pitchFamily="34" charset="0"/>
              </a:rPr>
              <a:t>Rom 4:3,4,5,6,8,9,10,11,22,23,24).</a:t>
            </a:r>
            <a:endParaRPr lang="en-CA" sz="2400" b="1" dirty="0">
              <a:solidFill>
                <a:srgbClr val="0000FF"/>
              </a:solidFill>
              <a:latin typeface="Calibri" pitchFamily="34" charset="0"/>
            </a:endParaRPr>
          </a:p>
        </p:txBody>
      </p:sp>
      <p:sp>
        <p:nvSpPr>
          <p:cNvPr id="28" name="Title 1"/>
          <p:cNvSpPr txBox="1">
            <a:spLocks/>
          </p:cNvSpPr>
          <p:nvPr/>
        </p:nvSpPr>
        <p:spPr>
          <a:xfrm>
            <a:off x="1763688" y="1133872"/>
            <a:ext cx="6175598" cy="1143000"/>
          </a:xfrm>
          <a:prstGeom prst="rect">
            <a:avLst/>
          </a:prstGeom>
        </p:spPr>
        <p:txBody>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3600" b="1" i="0" u="none" strike="noStrike" kern="0" cap="none" spc="0" normalizeH="0" baseline="0" noProof="0" dirty="0" smtClean="0">
                <a:ln>
                  <a:noFill/>
                </a:ln>
                <a:effectLst/>
                <a:uLnTx/>
                <a:uFillTx/>
                <a:latin typeface="Calibri" pitchFamily="34" charset="0"/>
                <a:ea typeface="+mj-ea"/>
                <a:cs typeface="+mj-cs"/>
              </a:rPr>
              <a:t>The Great Exchange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of justification in Christ alone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 </a:t>
            </a:r>
            <a:r>
              <a:rPr lang="en-CA" sz="2800" b="1" kern="0" dirty="0" smtClean="0">
                <a:latin typeface="Calibri" pitchFamily="34" charset="0"/>
                <a:ea typeface="+mj-ea"/>
                <a:cs typeface="+mj-cs"/>
              </a:rPr>
              <a:t>by grace alone</a:t>
            </a:r>
            <a:endParaRPr kumimoji="0" lang="en-CA" sz="2800" b="1"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979712" y="1916832"/>
            <a:ext cx="5209045" cy="3906457"/>
          </a:xfrm>
          <a:prstGeom prst="rect">
            <a:avLst/>
          </a:prstGeom>
        </p:spPr>
      </p:pic>
      <p:sp>
        <p:nvSpPr>
          <p:cNvPr id="4" name="TextBox 3"/>
          <p:cNvSpPr txBox="1"/>
          <p:nvPr/>
        </p:nvSpPr>
        <p:spPr>
          <a:xfrm>
            <a:off x="1970895" y="5631051"/>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770381" y="3717032"/>
            <a:ext cx="2601819" cy="1828800"/>
          </a:xfrm>
          <a:prstGeom prst="rect">
            <a:avLst/>
          </a:prstGeom>
        </p:spPr>
      </p:pic>
      <p:sp>
        <p:nvSpPr>
          <p:cNvPr id="8" name="TextBox 7"/>
          <p:cNvSpPr txBox="1"/>
          <p:nvPr/>
        </p:nvSpPr>
        <p:spPr>
          <a:xfrm>
            <a:off x="1907704" y="5415027"/>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3" name="Rectangle 12"/>
          <p:cNvSpPr/>
          <p:nvPr/>
        </p:nvSpPr>
        <p:spPr>
          <a:xfrm>
            <a:off x="35496" y="21232"/>
            <a:ext cx="9108504" cy="1174552"/>
          </a:xfrm>
          <a:prstGeom prst="rect">
            <a:avLst/>
          </a:prstGeom>
        </p:spPr>
        <p:txBody>
          <a:bodyPr wrap="square">
            <a:spAutoFit/>
          </a:bodyPr>
          <a:lstStyle/>
          <a:p>
            <a:pPr algn="ctr">
              <a:lnSpc>
                <a:spcPts val="2800"/>
              </a:lnSpc>
            </a:pPr>
            <a:r>
              <a:rPr lang="en-US" sz="2800" b="1" dirty="0" smtClean="0">
                <a:solidFill>
                  <a:schemeClr val="bg1"/>
                </a:solidFill>
                <a:latin typeface="Calibri" pitchFamily="34" charset="0"/>
                <a:cs typeface="Calibri" pitchFamily="34" charset="0"/>
              </a:rPr>
              <a:t>Jesus Christ is our </a:t>
            </a:r>
            <a:r>
              <a:rPr lang="en-US" sz="2800" b="1" u="sng" dirty="0" smtClean="0">
                <a:solidFill>
                  <a:schemeClr val="bg1"/>
                </a:solidFill>
                <a:latin typeface="Calibri" pitchFamily="34" charset="0"/>
                <a:cs typeface="Calibri" pitchFamily="34" charset="0"/>
              </a:rPr>
              <a:t>substitute punishment</a:t>
            </a:r>
            <a:r>
              <a:rPr lang="en-US" sz="2800" b="1" dirty="0" smtClean="0">
                <a:solidFill>
                  <a:schemeClr val="bg1"/>
                </a:solidFill>
                <a:latin typeface="Calibri" pitchFamily="34" charset="0"/>
                <a:cs typeface="Calibri" pitchFamily="34" charset="0"/>
              </a:rPr>
              <a:t> </a:t>
            </a:r>
            <a:r>
              <a:rPr lang="en-US" sz="2800" b="1" baseline="30000" dirty="0" smtClean="0">
                <a:solidFill>
                  <a:schemeClr val="bg1"/>
                </a:solidFill>
                <a:latin typeface="Calibri" pitchFamily="34" charset="0"/>
                <a:cs typeface="Calibri" pitchFamily="34" charset="0"/>
              </a:rPr>
              <a:t>1 </a:t>
            </a:r>
            <a:r>
              <a:rPr lang="en-US" sz="2800" b="1" dirty="0" smtClean="0">
                <a:solidFill>
                  <a:schemeClr val="bg1"/>
                </a:solidFill>
                <a:latin typeface="Calibri" pitchFamily="34" charset="0"/>
                <a:cs typeface="Calibri" pitchFamily="34" charset="0"/>
              </a:rPr>
              <a:t>for the </a:t>
            </a:r>
          </a:p>
          <a:p>
            <a:pPr algn="ctr">
              <a:lnSpc>
                <a:spcPts val="2800"/>
              </a:lnSpc>
            </a:pPr>
            <a:r>
              <a:rPr lang="en-US" sz="2800" b="1" dirty="0" smtClean="0">
                <a:solidFill>
                  <a:schemeClr val="bg1"/>
                </a:solidFill>
                <a:latin typeface="Calibri" pitchFamily="34" charset="0"/>
                <a:cs typeface="Calibri" pitchFamily="34" charset="0"/>
              </a:rPr>
              <a:t>eternal wrath our sins against the holy LORD deserve.</a:t>
            </a:r>
          </a:p>
          <a:p>
            <a:pPr algn="ctr">
              <a:lnSpc>
                <a:spcPts val="2800"/>
              </a:lnSpc>
            </a:pPr>
            <a:endParaRPr lang="en-US" sz="2800" b="1" spc="-10" dirty="0" smtClean="0">
              <a:solidFill>
                <a:schemeClr val="bg1"/>
              </a:solidFill>
              <a:latin typeface="Calibri" pitchFamily="34" charset="0"/>
              <a:cs typeface="Calibri" pitchFamily="34" charset="0"/>
            </a:endParaRPr>
          </a:p>
        </p:txBody>
      </p:sp>
      <p:sp>
        <p:nvSpPr>
          <p:cNvPr id="12" name="TextBox 11"/>
          <p:cNvSpPr txBox="1"/>
          <p:nvPr/>
        </p:nvSpPr>
        <p:spPr>
          <a:xfrm>
            <a:off x="3923928" y="4149080"/>
            <a:ext cx="2304256" cy="725711"/>
          </a:xfrm>
          <a:prstGeom prst="rect">
            <a:avLst/>
          </a:prstGeom>
          <a:noFill/>
        </p:spPr>
        <p:txBody>
          <a:bodyPr wrap="square" rtlCol="0">
            <a:spAutoFit/>
          </a:bodyPr>
          <a:lstStyle/>
          <a:p>
            <a:pPr algn="ctr">
              <a:lnSpc>
                <a:spcPts val="2400"/>
              </a:lnSpc>
            </a:pPr>
            <a:r>
              <a:rPr lang="en-US" sz="2800" b="1" dirty="0" smtClean="0">
                <a:latin typeface="Calibri" pitchFamily="34" charset="0"/>
                <a:cs typeface="Calibri" pitchFamily="34" charset="0"/>
              </a:rPr>
              <a:t>perfect love for Abba</a:t>
            </a:r>
            <a:endParaRPr lang="en-US" sz="2800" b="1" dirty="0">
              <a:latin typeface="Calibri" pitchFamily="34" charset="0"/>
              <a:cs typeface="Calibri" pitchFamily="34" charset="0"/>
            </a:endParaRPr>
          </a:p>
        </p:txBody>
      </p:sp>
      <p:sp>
        <p:nvSpPr>
          <p:cNvPr id="11" name="Rectangle 10"/>
          <p:cNvSpPr/>
          <p:nvPr/>
        </p:nvSpPr>
        <p:spPr>
          <a:xfrm>
            <a:off x="35496" y="741312"/>
            <a:ext cx="9108504" cy="1169551"/>
          </a:xfrm>
          <a:prstGeom prst="rect">
            <a:avLst/>
          </a:prstGeom>
        </p:spPr>
        <p:txBody>
          <a:bodyPr wrap="square">
            <a:spAutoFit/>
          </a:bodyPr>
          <a:lstStyle/>
          <a:p>
            <a:pPr algn="ctr">
              <a:lnSpc>
                <a:spcPts val="2800"/>
              </a:lnSpc>
            </a:pPr>
            <a:r>
              <a:rPr lang="en-US" sz="2800" b="1" dirty="0" smtClean="0">
                <a:solidFill>
                  <a:schemeClr val="bg1"/>
                </a:solidFill>
                <a:latin typeface="Calibri" pitchFamily="34" charset="0"/>
                <a:cs typeface="Calibri" pitchFamily="34" charset="0"/>
              </a:rPr>
              <a:t>Jesus Christ is our </a:t>
            </a:r>
            <a:r>
              <a:rPr lang="en-US" sz="2800" b="1" u="sng" dirty="0" smtClean="0">
                <a:solidFill>
                  <a:schemeClr val="bg1"/>
                </a:solidFill>
                <a:latin typeface="Calibri" pitchFamily="34" charset="0"/>
                <a:cs typeface="Calibri" pitchFamily="34" charset="0"/>
              </a:rPr>
              <a:t>substitute righteousness</a:t>
            </a:r>
            <a:r>
              <a:rPr lang="en-US" sz="2800" b="1" baseline="30000" dirty="0" smtClean="0">
                <a:solidFill>
                  <a:schemeClr val="bg1"/>
                </a:solidFill>
                <a:latin typeface="Calibri" pitchFamily="34" charset="0"/>
                <a:cs typeface="Calibri" pitchFamily="34" charset="0"/>
              </a:rPr>
              <a:t> 1</a:t>
            </a:r>
            <a:r>
              <a:rPr lang="en-US" sz="2800" b="1" dirty="0" smtClean="0">
                <a:solidFill>
                  <a:schemeClr val="bg1"/>
                </a:solidFill>
                <a:latin typeface="Calibri" pitchFamily="34" charset="0"/>
                <a:cs typeface="Calibri" pitchFamily="34" charset="0"/>
              </a:rPr>
              <a:t> for the </a:t>
            </a:r>
          </a:p>
          <a:p>
            <a:pPr algn="ctr">
              <a:lnSpc>
                <a:spcPts val="2800"/>
              </a:lnSpc>
            </a:pPr>
            <a:r>
              <a:rPr lang="en-US" sz="2800" b="1" dirty="0" smtClean="0">
                <a:solidFill>
                  <a:schemeClr val="bg1"/>
                </a:solidFill>
                <a:latin typeface="Calibri" pitchFamily="34" charset="0"/>
                <a:cs typeface="Calibri" pitchFamily="34" charset="0"/>
              </a:rPr>
              <a:t>perfect obedience in love the holy LORD requires </a:t>
            </a:r>
          </a:p>
          <a:p>
            <a:pPr algn="ctr">
              <a:lnSpc>
                <a:spcPts val="2800"/>
              </a:lnSpc>
            </a:pPr>
            <a:r>
              <a:rPr lang="en-US" sz="2800" b="1" dirty="0" smtClean="0">
                <a:solidFill>
                  <a:schemeClr val="bg1"/>
                </a:solidFill>
                <a:latin typeface="Calibri" pitchFamily="34" charset="0"/>
                <a:cs typeface="Calibri" pitchFamily="34" charset="0"/>
              </a:rPr>
              <a:t>to be counted righteous in his sight.</a:t>
            </a:r>
          </a:p>
        </p:txBody>
      </p:sp>
      <p:sp>
        <p:nvSpPr>
          <p:cNvPr id="14" name="Rectangle 13"/>
          <p:cNvSpPr/>
          <p:nvPr/>
        </p:nvSpPr>
        <p:spPr>
          <a:xfrm>
            <a:off x="187896" y="5949280"/>
            <a:ext cx="9108504" cy="815480"/>
          </a:xfrm>
          <a:prstGeom prst="rect">
            <a:avLst/>
          </a:prstGeom>
        </p:spPr>
        <p:txBody>
          <a:bodyPr wrap="square">
            <a:spAutoFit/>
          </a:bodyPr>
          <a:lstStyle/>
          <a:p>
            <a:pPr algn="ctr">
              <a:lnSpc>
                <a:spcPts val="2800"/>
              </a:lnSpc>
            </a:pPr>
            <a:r>
              <a:rPr lang="en-US" sz="2800" b="1" dirty="0" smtClean="0">
                <a:solidFill>
                  <a:schemeClr val="bg1"/>
                </a:solidFill>
                <a:latin typeface="Calibri" pitchFamily="34" charset="0"/>
                <a:cs typeface="Calibri" pitchFamily="34" charset="0"/>
              </a:rPr>
              <a:t>Thank you, Lord, for these two great beauties of Jesus </a:t>
            </a:r>
          </a:p>
          <a:p>
            <a:pPr algn="ctr">
              <a:lnSpc>
                <a:spcPts val="2800"/>
              </a:lnSpc>
            </a:pPr>
            <a:r>
              <a:rPr lang="en-US" sz="2800" b="1" dirty="0" smtClean="0">
                <a:solidFill>
                  <a:schemeClr val="bg1"/>
                </a:solidFill>
                <a:latin typeface="Calibri" pitchFamily="34" charset="0"/>
                <a:cs typeface="Calibri" pitchFamily="34" charset="0"/>
              </a:rPr>
              <a:t>in providing justification for sinners!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18048"/>
            <a:ext cx="8712968" cy="1143000"/>
          </a:xfrm>
        </p:spPr>
        <p:txBody>
          <a:bodyPr/>
          <a:lstStyle/>
          <a:p>
            <a:r>
              <a:rPr lang="en-CA" sz="2800" b="1" dirty="0" smtClean="0">
                <a:solidFill>
                  <a:srgbClr val="002060"/>
                </a:solidFill>
                <a:latin typeface="Calibri" pitchFamily="34" charset="0"/>
                <a:cs typeface="Calibri" pitchFamily="34" charset="0"/>
              </a:rPr>
              <a:t>Thank you, Lord, for the two ways you are just to justify guilty sinners who deserve your just judgment.</a:t>
            </a:r>
            <a:r>
              <a:rPr lang="en-CA" sz="2800" b="1" dirty="0" smtClean="0">
                <a:solidFill>
                  <a:schemeClr val="tx1"/>
                </a:solidFill>
                <a:latin typeface="Calibri" pitchFamily="34" charset="0"/>
                <a:cs typeface="Calibri" pitchFamily="34" charset="0"/>
              </a:rPr>
              <a:t/>
            </a:r>
            <a:br>
              <a:rPr lang="en-CA" sz="2800" b="1" dirty="0" smtClean="0">
                <a:solidFill>
                  <a:schemeClr val="tx1"/>
                </a:solidFill>
                <a:latin typeface="Calibri" pitchFamily="34" charset="0"/>
                <a:cs typeface="Calibri" pitchFamily="34" charset="0"/>
              </a:rPr>
            </a:br>
            <a:r>
              <a:rPr lang="en-CA" sz="1600" b="1" dirty="0" smtClean="0">
                <a:solidFill>
                  <a:schemeClr val="bg1"/>
                </a:solidFill>
                <a:latin typeface="Calibri" pitchFamily="34" charset="0"/>
                <a:cs typeface="Calibri" pitchFamily="34" charset="0"/>
              </a:rPr>
              <a:t/>
            </a:r>
            <a:br>
              <a:rPr lang="en-CA" sz="1600" b="1" dirty="0" smtClean="0">
                <a:solidFill>
                  <a:schemeClr val="bg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1.  Thank you for your infinitely righteous Son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being your truly just sacrifice of atonement / propitiation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so you justly count our sins as fully punished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in Christ our substitute punishment. </a:t>
            </a:r>
            <a:r>
              <a:rPr lang="en-CA" sz="2800" b="1" baseline="30000" dirty="0" smtClean="0">
                <a:solidFill>
                  <a:schemeClr val="tx1"/>
                </a:solidFill>
                <a:latin typeface="Calibri" pitchFamily="34" charset="0"/>
                <a:cs typeface="Calibri" pitchFamily="34" charset="0"/>
              </a:rPr>
              <a:t>1</a:t>
            </a:r>
            <a:r>
              <a:rPr lang="en-CA" sz="2800" b="1" dirty="0" smtClean="0">
                <a:solidFill>
                  <a:srgbClr val="00FF00"/>
                </a:solidFill>
                <a:latin typeface="Calibri" pitchFamily="34" charset="0"/>
                <a:cs typeface="Calibri" pitchFamily="34" charset="0"/>
              </a:rPr>
              <a:t/>
            </a:r>
            <a:br>
              <a:rPr lang="en-CA" sz="2800" b="1"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rgbClr val="002060"/>
                </a:solidFill>
                <a:latin typeface="Calibri" pitchFamily="34" charset="0"/>
                <a:cs typeface="Calibri" pitchFamily="34" charset="0"/>
              </a:rPr>
              <a:t>2.  Thank you for your infinitely righteous Son </a:t>
            </a:r>
            <a:br>
              <a:rPr lang="en-CA" sz="2800" b="1" dirty="0" smtClean="0">
                <a:solidFill>
                  <a:srgbClr val="002060"/>
                </a:solidFill>
                <a:latin typeface="Calibri" pitchFamily="34" charset="0"/>
                <a:cs typeface="Calibri" pitchFamily="34" charset="0"/>
              </a:rPr>
            </a:br>
            <a:r>
              <a:rPr lang="en-CA" sz="2800" b="1" dirty="0" smtClean="0">
                <a:solidFill>
                  <a:srgbClr val="002060"/>
                </a:solidFill>
                <a:latin typeface="Calibri" pitchFamily="34" charset="0"/>
                <a:cs typeface="Calibri" pitchFamily="34" charset="0"/>
              </a:rPr>
              <a:t>obeying all your commands in the law on our behalf</a:t>
            </a:r>
            <a:br>
              <a:rPr lang="en-CA" sz="2800" b="1" dirty="0" smtClean="0">
                <a:solidFill>
                  <a:srgbClr val="002060"/>
                </a:solidFill>
                <a:latin typeface="Calibri" pitchFamily="34" charset="0"/>
                <a:cs typeface="Calibri" pitchFamily="34" charset="0"/>
              </a:rPr>
            </a:br>
            <a:r>
              <a:rPr lang="en-CA" sz="2800" b="1" dirty="0" smtClean="0">
                <a:solidFill>
                  <a:srgbClr val="002060"/>
                </a:solidFill>
                <a:latin typeface="Calibri" pitchFamily="34" charset="0"/>
                <a:cs typeface="Calibri" pitchFamily="34" charset="0"/>
              </a:rPr>
              <a:t>so you justly count us as fully righteous </a:t>
            </a:r>
            <a:br>
              <a:rPr lang="en-CA" sz="2800" b="1" dirty="0" smtClean="0">
                <a:solidFill>
                  <a:srgbClr val="002060"/>
                </a:solidFill>
                <a:latin typeface="Calibri" pitchFamily="34" charset="0"/>
                <a:cs typeface="Calibri" pitchFamily="34" charset="0"/>
              </a:rPr>
            </a:br>
            <a:r>
              <a:rPr lang="en-CA" sz="2800" b="1" dirty="0" smtClean="0">
                <a:solidFill>
                  <a:srgbClr val="002060"/>
                </a:solidFill>
                <a:latin typeface="Calibri" pitchFamily="34" charset="0"/>
                <a:cs typeface="Calibri" pitchFamily="34" charset="0"/>
              </a:rPr>
              <a:t>in Christ our substitute righteousness. </a:t>
            </a:r>
            <a:r>
              <a:rPr lang="en-CA" sz="2800" b="1" baseline="30000" dirty="0" smtClean="0">
                <a:solidFill>
                  <a:srgbClr val="002060"/>
                </a:solidFill>
                <a:latin typeface="Calibri" pitchFamily="34" charset="0"/>
                <a:cs typeface="Calibri" pitchFamily="34" charset="0"/>
              </a:rPr>
              <a:t>1</a:t>
            </a:r>
            <a:r>
              <a:rPr lang="en-CA" sz="2800" b="1" baseline="30000" dirty="0" smtClean="0">
                <a:solidFill>
                  <a:srgbClr val="00FF00"/>
                </a:solidFill>
                <a:latin typeface="Calibri" pitchFamily="34" charset="0"/>
                <a:cs typeface="Calibri" pitchFamily="34" charset="0"/>
              </a:rPr>
              <a:t/>
            </a:r>
            <a:br>
              <a:rPr lang="en-CA" sz="2800" b="1" baseline="30000"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You are just and the justifier of those who trust Jesus</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as their wrath-bearer and righteousness-provider! </a:t>
            </a:r>
            <a:r>
              <a:rPr lang="en-CA" sz="2800" b="1" baseline="30000" dirty="0" smtClean="0">
                <a:solidFill>
                  <a:schemeClr val="tx1"/>
                </a:solidFill>
                <a:latin typeface="Calibri" pitchFamily="34" charset="0"/>
                <a:cs typeface="Calibri" pitchFamily="34" charset="0"/>
              </a:rPr>
              <a:t>1</a:t>
            </a:r>
            <a:endParaRPr lang="en-CA" sz="2800" b="1" baseline="300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504" y="2852936"/>
            <a:ext cx="8892480" cy="1143000"/>
          </a:xfrm>
        </p:spPr>
        <p:txBody>
          <a:bodyPr/>
          <a:lstStyle/>
          <a:p>
            <a:pPr algn="l"/>
            <a:r>
              <a:rPr lang="en-US" sz="2400" baseline="30000" dirty="0" smtClean="0">
                <a:solidFill>
                  <a:schemeClr val="tx1"/>
                </a:solidFill>
                <a:latin typeface="Calibri" pitchFamily="34" charset="0"/>
              </a:rPr>
              <a:t>1 </a:t>
            </a:r>
            <a:r>
              <a:rPr lang="en-US" sz="2400" dirty="0" smtClean="0">
                <a:solidFill>
                  <a:schemeClr val="tx1"/>
                </a:solidFill>
                <a:latin typeface="Calibri" pitchFamily="34" charset="0"/>
              </a:rPr>
              <a:t>John Piper uses the helpful terms Christ our “substitute perfection” and our “substitute pardon” in: </a:t>
            </a:r>
            <a:r>
              <a:rPr lang="en-CA" sz="2400" dirty="0" smtClean="0">
                <a:solidFill>
                  <a:schemeClr val="tx1"/>
                </a:solidFill>
                <a:latin typeface="Calibri" pitchFamily="34" charset="0"/>
              </a:rPr>
              <a:t>John Piper and Justin Taylor, “What God Requires, Christ Provides” January 1, 2004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Of his daughter he says, “</a:t>
            </a:r>
            <a:r>
              <a:rPr lang="en-CA" sz="2400" dirty="0" smtClean="0">
                <a:solidFill>
                  <a:schemeClr val="tx1"/>
                </a:solidFill>
                <a:latin typeface="Calibri" pitchFamily="34" charset="0"/>
                <a:cs typeface="Calibri" pitchFamily="34" charset="0"/>
              </a:rPr>
              <a:t>Jesus' punishment and Jesus' righteousness </a:t>
            </a:r>
            <a:br>
              <a:rPr lang="en-CA" sz="2400" dirty="0" smtClean="0">
                <a:solidFill>
                  <a:schemeClr val="tx1"/>
                </a:solidFill>
                <a:latin typeface="Calibri" pitchFamily="34" charset="0"/>
                <a:cs typeface="Calibri" pitchFamily="34" charset="0"/>
              </a:rPr>
            </a:br>
            <a:r>
              <a:rPr lang="en-CA" sz="2400" dirty="0" smtClean="0">
                <a:solidFill>
                  <a:schemeClr val="tx1"/>
                </a:solidFill>
                <a:latin typeface="Calibri" pitchFamily="34" charset="0"/>
                <a:cs typeface="Calibri" pitchFamily="34" charset="0"/>
              </a:rPr>
              <a:t>. . . Jesus is her righteousness and Jesus is her punishment.”</a:t>
            </a:r>
            <a:r>
              <a:rPr lang="en-US" sz="2400" dirty="0" smtClean="0">
                <a:solidFill>
                  <a:schemeClr val="tx1"/>
                </a:solidFill>
                <a:latin typeface="Calibri" pitchFamily="34" charset="0"/>
              </a:rPr>
              <a:t> </a:t>
            </a:r>
            <a:r>
              <a:rPr lang="en-CA" sz="2400" dirty="0" smtClean="0">
                <a:solidFill>
                  <a:schemeClr val="tx1"/>
                </a:solidFill>
                <a:latin typeface="Calibri" pitchFamily="34" charset="0"/>
              </a:rPr>
              <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US" sz="2400" dirty="0" smtClean="0">
                <a:solidFill>
                  <a:schemeClr val="tx1"/>
                </a:solidFill>
                <a:latin typeface="Calibri" pitchFamily="34" charset="0"/>
              </a:rPr>
              <a:t>John Piper uses the terms “righteousness-provider” and “sin-bearer” in a sermon on Romans 13:8-10.  “Love</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Is</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a</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Fulfilling</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of</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the</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Law,</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Part</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3”  August 7, 2005 at DesiringGod.org</a:t>
            </a:r>
            <a:br>
              <a:rPr lang="en-US" sz="24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CA" sz="2400" dirty="0" smtClean="0">
                <a:solidFill>
                  <a:schemeClr val="tx1"/>
                </a:solidFill>
                <a:latin typeface="Calibri" pitchFamily="34" charset="0"/>
              </a:rPr>
              <a:t>Piper also uses “substitute punishment” and “substitute perfection” and “substitute sacrifice and substitute righteousness” in:</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“When Does God Become 100% For Us?</a:t>
            </a:r>
            <a:br>
              <a:rPr lang="en-CA" sz="2400" dirty="0" smtClean="0">
                <a:solidFill>
                  <a:schemeClr val="tx1"/>
                </a:solidFill>
                <a:latin typeface="Calibri" pitchFamily="34" charset="0"/>
              </a:rPr>
            </a:br>
            <a:r>
              <a:rPr lang="en-CA" sz="2400" dirty="0" smtClean="0">
                <a:solidFill>
                  <a:schemeClr val="tx1"/>
                </a:solidFill>
                <a:latin typeface="Calibri" pitchFamily="34" charset="0"/>
              </a:rPr>
              <a:t>Answering a Good Question” October 3, 2007 at DesiringGod.org</a:t>
            </a: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Also see John Piper’s book, </a:t>
            </a:r>
            <a:r>
              <a:rPr lang="en-CA" sz="2400" i="1" dirty="0" smtClean="0">
                <a:solidFill>
                  <a:schemeClr val="tx1"/>
                </a:solidFill>
                <a:latin typeface="Calibri" pitchFamily="34" charset="0"/>
              </a:rPr>
              <a:t>Counted Righteous in Christ: Should We Abandon the Imputation of Christ's Righteousness? </a:t>
            </a:r>
            <a:r>
              <a:rPr lang="en-CA" sz="2400" dirty="0" smtClean="0">
                <a:solidFill>
                  <a:schemeClr val="tx1"/>
                </a:solidFill>
                <a:latin typeface="Calibri" pitchFamily="34" charset="0"/>
              </a:rPr>
              <a:t>at DesiringGod.org</a:t>
            </a:r>
            <a:endParaRPr lang="en-CA" sz="24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615553"/>
          </a:xfrm>
          <a:prstGeom prst="rect">
            <a:avLst/>
          </a:prstGeom>
          <a:noFill/>
        </p:spPr>
        <p:txBody>
          <a:bodyPr wrap="square" rtlCol="0">
            <a:spAutoFit/>
          </a:bodyPr>
          <a:lstStyle/>
          <a:p>
            <a:pPr algn="ctr"/>
            <a:endParaRPr lang="en-CA" sz="200" b="1" dirty="0" smtClean="0"/>
          </a:p>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3" name="TextBox 42"/>
          <p:cNvSpPr txBox="1"/>
          <p:nvPr/>
        </p:nvSpPr>
        <p:spPr>
          <a:xfrm>
            <a:off x="683568" y="3140968"/>
            <a:ext cx="1844824" cy="1169551"/>
          </a:xfrm>
          <a:prstGeom prst="rect">
            <a:avLst/>
          </a:prstGeom>
          <a:noFill/>
        </p:spPr>
        <p:txBody>
          <a:bodyPr wrap="square" rtlCol="0">
            <a:spAutoFit/>
          </a:bodyPr>
          <a:lstStyle/>
          <a:p>
            <a:pPr algn="ctr">
              <a:lnSpc>
                <a:spcPts val="2800"/>
              </a:lnSpc>
            </a:pPr>
            <a:r>
              <a:rPr lang="en-CA" sz="2400" b="1" dirty="0" smtClean="0">
                <a:solidFill>
                  <a:schemeClr val="bg1"/>
                </a:solidFill>
                <a:latin typeface="Calibri" pitchFamily="34" charset="0"/>
                <a:cs typeface="Calibri" pitchFamily="34" charset="0"/>
              </a:rPr>
              <a:t>our sin and </a:t>
            </a:r>
          </a:p>
          <a:p>
            <a:pPr algn="ctr">
              <a:lnSpc>
                <a:spcPts val="2800"/>
              </a:lnSpc>
            </a:pPr>
            <a:r>
              <a:rPr lang="en-CA" sz="2400" b="1" dirty="0" smtClean="0">
                <a:solidFill>
                  <a:schemeClr val="bg1"/>
                </a:solidFill>
                <a:latin typeface="Calibri" pitchFamily="34" charset="0"/>
                <a:cs typeface="Calibri" pitchFamily="34" charset="0"/>
              </a:rPr>
              <a:t>punishment</a:t>
            </a:r>
          </a:p>
          <a:p>
            <a:pPr algn="ctr">
              <a:lnSpc>
                <a:spcPts val="2800"/>
              </a:lnSpc>
            </a:pPr>
            <a:r>
              <a:rPr lang="en-CA" sz="2400" b="1" dirty="0" smtClean="0">
                <a:solidFill>
                  <a:schemeClr val="bg1"/>
                </a:solidFill>
                <a:latin typeface="Calibri" pitchFamily="34" charset="0"/>
                <a:cs typeface="Calibri" pitchFamily="34" charset="0"/>
              </a:rPr>
              <a:t> to Christ</a:t>
            </a:r>
            <a:endParaRPr lang="en-CA" sz="2400" b="1" dirty="0">
              <a:solidFill>
                <a:schemeClr val="bg1"/>
              </a:solidFill>
              <a:latin typeface="Calibri" pitchFamily="34" charset="0"/>
              <a:cs typeface="Calibri" pitchFamily="34" charset="0"/>
            </a:endParaRPr>
          </a:p>
        </p:txBody>
      </p:sp>
      <p:sp>
        <p:nvSpPr>
          <p:cNvPr id="46" name="TextBox 45"/>
          <p:cNvSpPr txBox="1"/>
          <p:nvPr/>
        </p:nvSpPr>
        <p:spPr>
          <a:xfrm>
            <a:off x="2699792" y="3212976"/>
            <a:ext cx="2232248" cy="1104020"/>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Christ the righteousness </a:t>
            </a:r>
          </a:p>
          <a:p>
            <a:pPr algn="ctr">
              <a:lnSpc>
                <a:spcPts val="2600"/>
              </a:lnSpc>
            </a:pPr>
            <a:r>
              <a:rPr lang="en-CA" sz="2400" b="1" dirty="0" smtClean="0">
                <a:solidFill>
                  <a:schemeClr val="bg1"/>
                </a:solidFill>
                <a:latin typeface="Calibri" pitchFamily="34" charset="0"/>
                <a:cs typeface="Calibri" pitchFamily="34" charset="0"/>
              </a:rPr>
              <a:t>of God to us</a:t>
            </a:r>
            <a:endParaRPr lang="en-CA" sz="2400" b="1" dirty="0">
              <a:solidFill>
                <a:schemeClr val="bg1"/>
              </a:solidFill>
              <a:latin typeface="Calibri" pitchFamily="34" charset="0"/>
              <a:cs typeface="Calibri" pitchFamily="34" charset="0"/>
            </a:endParaRPr>
          </a:p>
        </p:txBody>
      </p:sp>
      <p:sp>
        <p:nvSpPr>
          <p:cNvPr id="50" name="TextBox 49"/>
          <p:cNvSpPr txBox="1"/>
          <p:nvPr/>
        </p:nvSpPr>
        <p:spPr>
          <a:xfrm>
            <a:off x="5076056" y="2564904"/>
            <a:ext cx="2160240" cy="1759456"/>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united with </a:t>
            </a:r>
          </a:p>
          <a:p>
            <a:pPr algn="ctr">
              <a:lnSpc>
                <a:spcPts val="2600"/>
              </a:lnSpc>
            </a:pPr>
            <a:r>
              <a:rPr lang="en-CA" sz="2400" b="1" dirty="0" smtClean="0">
                <a:solidFill>
                  <a:schemeClr val="bg1"/>
                </a:solidFill>
                <a:latin typeface="Calibri" pitchFamily="34" charset="0"/>
                <a:cs typeface="Calibri" pitchFamily="34" charset="0"/>
              </a:rPr>
              <a:t>the Lord </a:t>
            </a:r>
          </a:p>
          <a:p>
            <a:pPr algn="ctr">
              <a:lnSpc>
                <a:spcPts val="2600"/>
              </a:lnSpc>
            </a:pPr>
            <a:r>
              <a:rPr lang="en-CA" sz="2400" b="1" dirty="0" smtClean="0">
                <a:solidFill>
                  <a:schemeClr val="bg1"/>
                </a:solidFill>
                <a:latin typeface="Calibri" pitchFamily="34" charset="0"/>
                <a:cs typeface="Calibri" pitchFamily="34" charset="0"/>
              </a:rPr>
              <a:t>to enjoy </a:t>
            </a:r>
          </a:p>
          <a:p>
            <a:pPr algn="ctr">
              <a:lnSpc>
                <a:spcPts val="2600"/>
              </a:lnSpc>
            </a:pPr>
            <a:r>
              <a:rPr lang="en-CA" sz="2400" b="1" spc="-40" dirty="0" smtClean="0">
                <a:solidFill>
                  <a:schemeClr val="bg1"/>
                </a:solidFill>
                <a:latin typeface="Calibri" pitchFamily="34" charset="0"/>
                <a:cs typeface="Calibri" pitchFamily="34" charset="0"/>
              </a:rPr>
              <a:t>God the Father, </a:t>
            </a:r>
            <a:r>
              <a:rPr lang="en-CA" sz="2400" b="1" dirty="0" smtClean="0">
                <a:solidFill>
                  <a:schemeClr val="bg1"/>
                </a:solidFill>
                <a:latin typeface="Calibri" pitchFamily="34" charset="0"/>
                <a:cs typeface="Calibri" pitchFamily="34" charset="0"/>
              </a:rPr>
              <a:t>Son and Spirit</a:t>
            </a:r>
            <a:endParaRPr lang="en-CA" sz="2400" b="1" dirty="0">
              <a:solidFill>
                <a:schemeClr val="bg1"/>
              </a:solidFill>
              <a:latin typeface="Calibri" pitchFamily="34" charset="0"/>
              <a:cs typeface="Calibri" pitchFamily="34" charset="0"/>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TextBox 56"/>
          <p:cNvSpPr txBox="1"/>
          <p:nvPr/>
        </p:nvSpPr>
        <p:spPr>
          <a:xfrm>
            <a:off x="0" y="1071546"/>
            <a:ext cx="8961120"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       “just-as-if-I’d”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sp>
        <p:nvSpPr>
          <p:cNvPr id="34" name="TextBox 33"/>
          <p:cNvSpPr txBox="1"/>
          <p:nvPr/>
        </p:nvSpPr>
        <p:spPr>
          <a:xfrm>
            <a:off x="0" y="0"/>
            <a:ext cx="9180512" cy="887422"/>
          </a:xfrm>
          <a:prstGeom prst="rect">
            <a:avLst/>
          </a:prstGeom>
          <a:solidFill>
            <a:schemeClr val="tx1"/>
          </a:solidFill>
        </p:spPr>
        <p:txBody>
          <a:bodyPr wrap="square" rtlCol="0">
            <a:spAutoFit/>
          </a:bodyPr>
          <a:lstStyle/>
          <a:p>
            <a:pPr marL="514350" indent="-514350" algn="ctr">
              <a:lnSpc>
                <a:spcPts val="3100"/>
              </a:lnSpc>
            </a:pPr>
            <a:r>
              <a:rPr lang="en-US" sz="2800" b="1" dirty="0" smtClean="0">
                <a:solidFill>
                  <a:srgbClr val="FF0000"/>
                </a:solidFill>
                <a:latin typeface="Calibri" pitchFamily="34" charset="0"/>
                <a:cs typeface="Calibri" pitchFamily="34" charset="0"/>
              </a:rPr>
              <a:t>1. counted as righteous in Christ the righteousness of God, justified in Christ the Righteous One.  Thank you, Lord!</a:t>
            </a:r>
            <a:endParaRPr lang="en-CA" sz="2800" dirty="0">
              <a:solidFill>
                <a:srgbClr val="FF0000"/>
              </a:solidFill>
              <a:latin typeface="Calibri" pitchFamily="34" charset="0"/>
              <a:cs typeface="Calibri" pitchFamily="34" charset="0"/>
            </a:endParaRPr>
          </a:p>
        </p:txBody>
      </p:sp>
      <p:sp>
        <p:nvSpPr>
          <p:cNvPr id="33" name="TextBox 32"/>
          <p:cNvSpPr txBox="1">
            <a:spLocks noChangeArrowheads="1"/>
          </p:cNvSpPr>
          <p:nvPr/>
        </p:nvSpPr>
        <p:spPr bwMode="auto">
          <a:xfrm>
            <a:off x="180684" y="4566607"/>
            <a:ext cx="882047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“I count everything as loss . . . in order that </a:t>
            </a:r>
          </a:p>
          <a:p>
            <a:pPr algn="ctr"/>
            <a:r>
              <a:rPr lang="en-CA" sz="2800" b="1" dirty="0" smtClean="0">
                <a:solidFill>
                  <a:schemeClr val="bg1"/>
                </a:solidFill>
                <a:latin typeface="Calibri" pitchFamily="34" charset="0"/>
                <a:cs typeface="Calibri" pitchFamily="34" charset="0"/>
              </a:rPr>
              <a:t>I may </a:t>
            </a:r>
            <a:r>
              <a:rPr lang="en-CA" sz="2800" b="1" u="sng" dirty="0" smtClean="0">
                <a:solidFill>
                  <a:schemeClr val="bg1"/>
                </a:solidFill>
                <a:latin typeface="Calibri" pitchFamily="34" charset="0"/>
                <a:cs typeface="Calibri" pitchFamily="34" charset="0"/>
              </a:rPr>
              <a:t>gain Christ</a:t>
            </a:r>
            <a:r>
              <a:rPr lang="en-CA" sz="2800" b="1" dirty="0" smtClean="0">
                <a:solidFill>
                  <a:schemeClr val="bg1"/>
                </a:solidFill>
                <a:latin typeface="Calibri" pitchFamily="34" charset="0"/>
                <a:cs typeface="Calibri" pitchFamily="34" charset="0"/>
              </a:rPr>
              <a:t> and be </a:t>
            </a:r>
            <a:r>
              <a:rPr lang="en-CA" sz="2800" b="1" u="sng" dirty="0" smtClean="0">
                <a:solidFill>
                  <a:schemeClr val="bg1"/>
                </a:solidFill>
                <a:latin typeface="Calibri" pitchFamily="34" charset="0"/>
                <a:cs typeface="Calibri" pitchFamily="34" charset="0"/>
              </a:rPr>
              <a:t>found in him</a:t>
            </a:r>
            <a:r>
              <a:rPr lang="en-CA" sz="2800" b="1" dirty="0" smtClean="0">
                <a:solidFill>
                  <a:schemeClr val="bg1"/>
                </a:solidFill>
                <a:latin typeface="Calibri" pitchFamily="34" charset="0"/>
                <a:cs typeface="Calibri" pitchFamily="34" charset="0"/>
              </a:rPr>
              <a:t>, </a:t>
            </a:r>
          </a:p>
          <a:p>
            <a:pPr algn="ctr"/>
            <a:r>
              <a:rPr lang="en-CA" sz="2800" b="1" dirty="0" smtClean="0">
                <a:solidFill>
                  <a:srgbClr val="FF0000"/>
                </a:solidFill>
                <a:latin typeface="Calibri" pitchFamily="34" charset="0"/>
                <a:cs typeface="Calibri" pitchFamily="34" charset="0"/>
              </a:rPr>
              <a:t>not having a righteousness of my own</a:t>
            </a:r>
            <a:r>
              <a:rPr lang="en-CA" sz="2800" b="1" dirty="0" smtClean="0">
                <a:solidFill>
                  <a:schemeClr val="bg1"/>
                </a:solidFill>
                <a:latin typeface="Calibri" pitchFamily="34" charset="0"/>
                <a:cs typeface="Calibri" pitchFamily="34" charset="0"/>
              </a:rPr>
              <a:t> that comes from the law, but that which comes through </a:t>
            </a:r>
            <a:r>
              <a:rPr lang="en-CA" sz="2800" b="1" u="sng" dirty="0" smtClean="0">
                <a:solidFill>
                  <a:schemeClr val="bg1"/>
                </a:solidFill>
                <a:latin typeface="Calibri" pitchFamily="34" charset="0"/>
                <a:cs typeface="Calibri" pitchFamily="34" charset="0"/>
              </a:rPr>
              <a:t>faith in Christ</a:t>
            </a:r>
            <a:r>
              <a:rPr lang="en-CA" sz="2800" b="1" dirty="0" smtClean="0">
                <a:solidFill>
                  <a:schemeClr val="bg1"/>
                </a:solidFill>
                <a:latin typeface="Calibri" pitchFamily="34" charset="0"/>
                <a:cs typeface="Calibri" pitchFamily="34" charset="0"/>
              </a:rPr>
              <a:t>, </a:t>
            </a:r>
            <a:r>
              <a:rPr lang="en-CA" sz="2800" b="1" dirty="0" smtClean="0">
                <a:solidFill>
                  <a:srgbClr val="FF0000"/>
                </a:solidFill>
                <a:latin typeface="Calibri" pitchFamily="34" charset="0"/>
                <a:cs typeface="Calibri" pitchFamily="34" charset="0"/>
              </a:rPr>
              <a:t>the righteousness from God</a:t>
            </a:r>
            <a:r>
              <a:rPr lang="en-CA" sz="2800" b="1" dirty="0" smtClean="0">
                <a:solidFill>
                  <a:schemeClr val="bg1"/>
                </a:solidFill>
                <a:latin typeface="Calibri" pitchFamily="34" charset="0"/>
                <a:cs typeface="Calibri" pitchFamily="34" charset="0"/>
              </a:rPr>
              <a:t> that depends on </a:t>
            </a:r>
            <a:r>
              <a:rPr lang="en-CA" sz="2800" b="1" u="sng" dirty="0" smtClean="0">
                <a:solidFill>
                  <a:schemeClr val="bg1"/>
                </a:solidFill>
                <a:latin typeface="Calibri" pitchFamily="34" charset="0"/>
                <a:cs typeface="Calibri" pitchFamily="34" charset="0"/>
              </a:rPr>
              <a:t>faith</a:t>
            </a:r>
            <a:r>
              <a:rPr lang="en-CA" sz="2800" b="1" dirty="0" smtClean="0">
                <a:solidFill>
                  <a:schemeClr val="bg1"/>
                </a:solidFill>
                <a:latin typeface="Calibri" pitchFamily="34" charset="0"/>
                <a:cs typeface="Calibri" pitchFamily="34" charset="0"/>
              </a:rPr>
              <a:t>”  Phil 3:8-9</a:t>
            </a:r>
            <a:endParaRPr lang="x-none" sz="2800" b="1"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p:cNvSpPr txBox="1">
            <a:spLocks noChangeArrowheads="1"/>
          </p:cNvSpPr>
          <p:nvPr/>
        </p:nvSpPr>
        <p:spPr bwMode="auto">
          <a:xfrm>
            <a:off x="36512" y="4509120"/>
            <a:ext cx="9144000" cy="3108543"/>
          </a:xfrm>
          <a:prstGeom prst="rect">
            <a:avLst/>
          </a:prstGeom>
          <a:noFill/>
          <a:ln w="9525">
            <a:noFill/>
            <a:miter lim="800000"/>
            <a:headEnd/>
            <a:tailEnd/>
          </a:ln>
        </p:spPr>
        <p:txBody>
          <a:bodyPr wrap="square">
            <a:spAutoFit/>
          </a:bodyPr>
          <a:lstStyle/>
          <a:p>
            <a:r>
              <a:rPr lang="en-US" sz="2800" b="1" dirty="0" smtClean="0">
                <a:latin typeface="Calibri" pitchFamily="34" charset="0"/>
                <a:cs typeface="Calibri" pitchFamily="34" charset="0"/>
              </a:rPr>
              <a:t>“I will raise up for David </a:t>
            </a:r>
            <a:r>
              <a:rPr lang="en-US" sz="2800" b="1" dirty="0" smtClean="0">
                <a:solidFill>
                  <a:srgbClr val="FF0000"/>
                </a:solidFill>
                <a:latin typeface="Calibri" pitchFamily="34" charset="0"/>
                <a:cs typeface="Calibri" pitchFamily="34" charset="0"/>
              </a:rPr>
              <a:t>a righteous Branch</a:t>
            </a:r>
            <a:r>
              <a:rPr lang="en-US" sz="2800" b="1" dirty="0" smtClean="0">
                <a:latin typeface="Calibri" pitchFamily="34" charset="0"/>
                <a:cs typeface="Calibri" pitchFamily="34" charset="0"/>
              </a:rPr>
              <a:t>, and he shall reign as king and deal wisely, and shall execute justice and righteousness in the land.  In his days Judah will be saved, and Israel will dwell securely. And this is the name by which he will be called: ‘</a:t>
            </a:r>
            <a:r>
              <a:rPr lang="en-US" sz="2800" b="1" dirty="0" smtClean="0">
                <a:solidFill>
                  <a:srgbClr val="FF0000"/>
                </a:solidFill>
                <a:latin typeface="Calibri" pitchFamily="34" charset="0"/>
                <a:cs typeface="Calibri" pitchFamily="34" charset="0"/>
              </a:rPr>
              <a:t>The LORD is our righteousness</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Jer</a:t>
            </a:r>
            <a:r>
              <a:rPr lang="en-US" sz="2800" b="1" dirty="0" smtClean="0">
                <a:latin typeface="Calibri" pitchFamily="34" charset="0"/>
                <a:cs typeface="Calibri" pitchFamily="34" charset="0"/>
              </a:rPr>
              <a:t> 23:5-6</a:t>
            </a:r>
          </a:p>
          <a:p>
            <a:pPr algn="ctr"/>
            <a:endParaRPr lang="en-US" sz="2800" b="1" dirty="0" smtClean="0">
              <a:solidFill>
                <a:schemeClr val="bg1"/>
              </a:solidFill>
              <a:latin typeface="Calibri" pitchFamily="34" charset="0"/>
              <a:cs typeface="Calibri" pitchFamily="34" charset="0"/>
            </a:endParaRPr>
          </a:p>
          <a:p>
            <a:pPr algn="ctr"/>
            <a:endParaRPr lang="en-US" sz="2800" b="1" dirty="0" smtClean="0">
              <a:solidFill>
                <a:schemeClr val="bg1"/>
              </a:solidFill>
              <a:latin typeface="Calibri" pitchFamily="34" charset="0"/>
              <a:cs typeface="Calibri" pitchFamily="34" charset="0"/>
            </a:endParaRPr>
          </a:p>
        </p:txBody>
      </p:sp>
      <p:sp>
        <p:nvSpPr>
          <p:cNvPr id="53" name="TextBox 52"/>
          <p:cNvSpPr txBox="1"/>
          <p:nvPr/>
        </p:nvSpPr>
        <p:spPr>
          <a:xfrm>
            <a:off x="683568" y="3195553"/>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2699792" y="3261084"/>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5148064" y="3261084"/>
            <a:ext cx="2160240"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
        <p:nvSpPr>
          <p:cNvPr id="46" name="TextBox 45"/>
          <p:cNvSpPr txBox="1"/>
          <p:nvPr/>
        </p:nvSpPr>
        <p:spPr>
          <a:xfrm>
            <a:off x="0" y="1071546"/>
            <a:ext cx="8961120"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       “just-as-if-I’d”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sp>
        <p:nvSpPr>
          <p:cNvPr id="34" name="TextBox 33"/>
          <p:cNvSpPr txBox="1"/>
          <p:nvPr/>
        </p:nvSpPr>
        <p:spPr>
          <a:xfrm>
            <a:off x="0" y="0"/>
            <a:ext cx="9180512" cy="887422"/>
          </a:xfrm>
          <a:prstGeom prst="rect">
            <a:avLst/>
          </a:prstGeom>
          <a:solidFill>
            <a:schemeClr val="tx1"/>
          </a:solidFill>
        </p:spPr>
        <p:txBody>
          <a:bodyPr wrap="square" rtlCol="0">
            <a:spAutoFit/>
          </a:bodyPr>
          <a:lstStyle/>
          <a:p>
            <a:pPr marL="514350" indent="-514350" algn="ctr">
              <a:lnSpc>
                <a:spcPts val="3100"/>
              </a:lnSpc>
            </a:pPr>
            <a:r>
              <a:rPr lang="en-US" sz="2800" b="1" dirty="0" smtClean="0">
                <a:solidFill>
                  <a:srgbClr val="FF0000"/>
                </a:solidFill>
                <a:latin typeface="Calibri" pitchFamily="34" charset="0"/>
                <a:cs typeface="Calibri" pitchFamily="34" charset="0"/>
              </a:rPr>
              <a:t>1. counted as righteous in Christ the righteousness of God, justified in Christ the Righteous One.  Thank you, Lord!</a:t>
            </a:r>
            <a:endParaRPr lang="en-CA" sz="2800" dirty="0">
              <a:solidFill>
                <a:srgbClr val="FF0000"/>
              </a:solidFill>
              <a:latin typeface="Calibri" pitchFamily="34" charset="0"/>
              <a:cs typeface="Calibri" pitchFamily="34" charset="0"/>
            </a:endParaRPr>
          </a:p>
        </p:txBody>
      </p:sp>
      <p:sp>
        <p:nvSpPr>
          <p:cNvPr id="33" name="TextBox 32"/>
          <p:cNvSpPr txBox="1"/>
          <p:nvPr/>
        </p:nvSpPr>
        <p:spPr>
          <a:xfrm>
            <a:off x="1907704" y="2492896"/>
            <a:ext cx="1440160" cy="615553"/>
          </a:xfrm>
          <a:prstGeom prst="rect">
            <a:avLst/>
          </a:prstGeom>
          <a:noFill/>
        </p:spPr>
        <p:txBody>
          <a:bodyPr wrap="square" rtlCol="0">
            <a:spAutoFit/>
          </a:bodyPr>
          <a:lstStyle/>
          <a:p>
            <a:pPr algn="ctr"/>
            <a:endParaRPr lang="en-CA" sz="200" b="1" dirty="0" smtClean="0"/>
          </a:p>
          <a:p>
            <a:pPr algn="ctr"/>
            <a:r>
              <a:rPr lang="en-CA" sz="3200" b="1" dirty="0" smtClean="0"/>
              <a:t>Christ</a:t>
            </a:r>
            <a:endParaRPr lang="en-CA" sz="32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p:cNvSpPr txBox="1">
            <a:spLocks noChangeArrowheads="1"/>
          </p:cNvSpPr>
          <p:nvPr/>
        </p:nvSpPr>
        <p:spPr bwMode="auto">
          <a:xfrm>
            <a:off x="0" y="4709462"/>
            <a:ext cx="9144000" cy="1815882"/>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“Out of the anguish of his soul he shall see and be satisfied; by his knowledge shall </a:t>
            </a:r>
            <a:r>
              <a:rPr lang="en-US" sz="2800" b="1" dirty="0" smtClean="0">
                <a:solidFill>
                  <a:srgbClr val="FF0000"/>
                </a:solidFill>
                <a:latin typeface="Calibri" pitchFamily="34" charset="0"/>
                <a:cs typeface="Calibri" pitchFamily="34" charset="0"/>
              </a:rPr>
              <a:t>the righteous one</a:t>
            </a:r>
            <a:r>
              <a:rPr lang="en-US" sz="2800" b="1" dirty="0" smtClean="0">
                <a:latin typeface="Calibri" pitchFamily="34" charset="0"/>
                <a:cs typeface="Calibri" pitchFamily="34" charset="0"/>
              </a:rPr>
              <a:t>, my servant, </a:t>
            </a:r>
          </a:p>
          <a:p>
            <a:pPr algn="ctr"/>
            <a:r>
              <a:rPr lang="en-US" sz="2800" b="1" dirty="0" smtClean="0">
                <a:solidFill>
                  <a:srgbClr val="FF0000"/>
                </a:solidFill>
                <a:latin typeface="Calibri" pitchFamily="34" charset="0"/>
                <a:cs typeface="Calibri" pitchFamily="34" charset="0"/>
              </a:rPr>
              <a:t>make many to be accounted righteous</a:t>
            </a:r>
            <a:r>
              <a:rPr lang="en-US" sz="2800" b="1" dirty="0" smtClean="0">
                <a:latin typeface="Calibri" pitchFamily="34" charset="0"/>
                <a:cs typeface="Calibri" pitchFamily="34" charset="0"/>
              </a:rPr>
              <a:t>, </a:t>
            </a:r>
          </a:p>
          <a:p>
            <a:pPr algn="ctr"/>
            <a:r>
              <a:rPr lang="en-US" sz="2800" b="1" dirty="0" smtClean="0">
                <a:latin typeface="Calibri" pitchFamily="34" charset="0"/>
                <a:cs typeface="Calibri" pitchFamily="34" charset="0"/>
              </a:rPr>
              <a:t>and he shall bear their iniquities” Isa 53:11</a:t>
            </a:r>
            <a:endParaRPr lang="en-US" sz="2800" b="1" dirty="0" smtClean="0">
              <a:solidFill>
                <a:schemeClr val="bg1"/>
              </a:solidFill>
              <a:latin typeface="Calibri" pitchFamily="34" charset="0"/>
              <a:cs typeface="Calibri" pitchFamily="34" charset="0"/>
            </a:endParaRPr>
          </a:p>
        </p:txBody>
      </p:sp>
      <p:sp>
        <p:nvSpPr>
          <p:cNvPr id="53" name="TextBox 52"/>
          <p:cNvSpPr txBox="1"/>
          <p:nvPr/>
        </p:nvSpPr>
        <p:spPr>
          <a:xfrm>
            <a:off x="683568" y="3195553"/>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2699792" y="3261084"/>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5148064" y="3261084"/>
            <a:ext cx="2160240"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
        <p:nvSpPr>
          <p:cNvPr id="46" name="TextBox 45"/>
          <p:cNvSpPr txBox="1"/>
          <p:nvPr/>
        </p:nvSpPr>
        <p:spPr>
          <a:xfrm>
            <a:off x="0" y="1071546"/>
            <a:ext cx="8961120"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       “just-as-if-I’d”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sp>
        <p:nvSpPr>
          <p:cNvPr id="34" name="TextBox 33"/>
          <p:cNvSpPr txBox="1"/>
          <p:nvPr/>
        </p:nvSpPr>
        <p:spPr>
          <a:xfrm>
            <a:off x="0" y="0"/>
            <a:ext cx="9180512" cy="887422"/>
          </a:xfrm>
          <a:prstGeom prst="rect">
            <a:avLst/>
          </a:prstGeom>
          <a:solidFill>
            <a:schemeClr val="tx1"/>
          </a:solidFill>
        </p:spPr>
        <p:txBody>
          <a:bodyPr wrap="square" rtlCol="0">
            <a:spAutoFit/>
          </a:bodyPr>
          <a:lstStyle/>
          <a:p>
            <a:pPr marL="514350" indent="-514350" algn="ctr">
              <a:lnSpc>
                <a:spcPts val="3100"/>
              </a:lnSpc>
            </a:pPr>
            <a:r>
              <a:rPr lang="en-US" sz="2800" b="1" dirty="0" smtClean="0">
                <a:solidFill>
                  <a:srgbClr val="FF0000"/>
                </a:solidFill>
                <a:latin typeface="Calibri" pitchFamily="34" charset="0"/>
                <a:cs typeface="Calibri" pitchFamily="34" charset="0"/>
              </a:rPr>
              <a:t>1. counted as righteous in Christ the righteousness of God, justified in Christ the Righteous One.  Thank you, Lord!</a:t>
            </a:r>
            <a:endParaRPr lang="en-CA" sz="2800" dirty="0">
              <a:solidFill>
                <a:srgbClr val="FF0000"/>
              </a:solidFill>
              <a:latin typeface="Calibri" pitchFamily="34" charset="0"/>
              <a:cs typeface="Calibri" pitchFamily="34" charset="0"/>
            </a:endParaRPr>
          </a:p>
        </p:txBody>
      </p:sp>
      <p:sp>
        <p:nvSpPr>
          <p:cNvPr id="33" name="TextBox 32"/>
          <p:cNvSpPr txBox="1"/>
          <p:nvPr/>
        </p:nvSpPr>
        <p:spPr>
          <a:xfrm>
            <a:off x="1907704" y="2492896"/>
            <a:ext cx="1440160" cy="615553"/>
          </a:xfrm>
          <a:prstGeom prst="rect">
            <a:avLst/>
          </a:prstGeom>
          <a:noFill/>
        </p:spPr>
        <p:txBody>
          <a:bodyPr wrap="square" rtlCol="0">
            <a:spAutoFit/>
          </a:bodyPr>
          <a:lstStyle/>
          <a:p>
            <a:pPr algn="ctr"/>
            <a:endParaRPr lang="en-CA" sz="200" b="1" dirty="0" smtClean="0"/>
          </a:p>
          <a:p>
            <a:pPr algn="ctr"/>
            <a:r>
              <a:rPr lang="en-CA" sz="3200" b="1" dirty="0" smtClean="0"/>
              <a:t>Christ</a:t>
            </a:r>
            <a:endParaRPr lang="en-CA" sz="32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66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6948264" y="0"/>
            <a:ext cx="2208272" cy="6858000"/>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Receive Christ and his </a:t>
            </a:r>
            <a:r>
              <a:rPr kumimoji="0" lang="en-US" sz="2800" b="1" i="0" u="none" strike="noStrike" kern="0" cap="none" spc="-20" normalizeH="0" noProof="0" dirty="0" smtClean="0">
                <a:ln>
                  <a:noFill/>
                </a:ln>
                <a:solidFill>
                  <a:schemeClr val="bg1"/>
                </a:solidFill>
                <a:effectLst/>
                <a:uLnTx/>
                <a:uFillTx/>
                <a:latin typeface="Calibri" pitchFamily="34" charset="0"/>
                <a:ea typeface="+mj-ea"/>
                <a:cs typeface="+mj-cs"/>
              </a:rPr>
              <a:t>righteousness</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 receive all God’s riches of grace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in Christ.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b="1" kern="0" dirty="0" smtClean="0">
              <a:solidFill>
                <a:schemeClr val="bg1"/>
              </a:solidFill>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b="1" kern="0" dirty="0" smtClean="0">
              <a:solidFill>
                <a:schemeClr val="bg1"/>
              </a:solidFill>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Reject Christ – reject all God’s riches.</a:t>
            </a:r>
            <a:endParaRPr kumimoji="0" lang="en-US" altLang="ko-KR" sz="2800" b="1" i="0" u="none" strike="noStrike" kern="0" cap="none" spc="0" normalizeH="0" baseline="0" noProof="0" dirty="0">
              <a:ln>
                <a:noFill/>
              </a:ln>
              <a:solidFill>
                <a:schemeClr val="bg1"/>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chemeClr val="bg1"/>
                </a:solidFill>
                <a:latin typeface="Calibri" pitchFamily="34" charset="0"/>
                <a:ea typeface="Malgun Gothic" pitchFamily="34" charset="-127"/>
                <a:cs typeface="Calibri" pitchFamily="34" charset="0"/>
              </a:rPr>
              <a:t> counted</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as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in</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Christ</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the</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righteousness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of</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God</a:t>
            </a:r>
          </a:p>
          <a:p>
            <a:pPr lvl="0" algn="ctr">
              <a:lnSpc>
                <a:spcPts val="1200"/>
              </a:lnSpc>
              <a:spcAft>
                <a:spcPts val="0"/>
              </a:spcAf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341784"/>
            <a:ext cx="8820472" cy="1143000"/>
          </a:xfrm>
        </p:spPr>
        <p:txBody>
          <a:bodyPr/>
          <a:lstStyle/>
          <a:p>
            <a:r>
              <a:rPr lang="en-CA" sz="2800" b="1" spc="-20" dirty="0" smtClean="0">
                <a:solidFill>
                  <a:schemeClr val="tx1"/>
                </a:solidFill>
                <a:latin typeface="Calibri" pitchFamily="34" charset="0"/>
                <a:cs typeface="Calibri" pitchFamily="34" charset="0"/>
              </a:rPr>
              <a:t>Have you received Jesus Christ, the Righteous One, crucified and risen, as God’s robe of infinite righteousness?</a:t>
            </a:r>
            <a:br>
              <a:rPr lang="en-CA" sz="2800" b="1" spc="-20" dirty="0" smtClean="0">
                <a:solidFill>
                  <a:schemeClr val="tx1"/>
                </a:solidFill>
                <a:latin typeface="Calibri" pitchFamily="34" charset="0"/>
                <a:cs typeface="Calibri" pitchFamily="34" charset="0"/>
              </a:rPr>
            </a:br>
            <a:r>
              <a:rPr lang="en-CA" sz="2800" b="1" spc="-20" dirty="0" smtClean="0">
                <a:solidFill>
                  <a:schemeClr val="tx1"/>
                </a:solidFill>
                <a:latin typeface="Calibri" pitchFamily="34" charset="0"/>
                <a:cs typeface="Calibri" pitchFamily="34" charset="0"/>
              </a:rPr>
              <a:t>Has God justified you in Christ the righteousness of God?</a:t>
            </a:r>
            <a:r>
              <a:rPr lang="en-CA" sz="2800" b="1" dirty="0" smtClean="0">
                <a:solidFill>
                  <a:schemeClr val="tx1"/>
                </a:solidFill>
                <a:latin typeface="Calibri" pitchFamily="34" charset="0"/>
                <a:cs typeface="Calibri" pitchFamily="34" charset="0"/>
              </a:rPr>
              <a:t/>
            </a:r>
            <a:br>
              <a:rPr lang="en-CA" sz="2800" b="1" dirty="0" smtClean="0">
                <a:solidFill>
                  <a:schemeClr val="tx1"/>
                </a:solidFill>
                <a:latin typeface="Calibri" pitchFamily="34" charset="0"/>
                <a:cs typeface="Calibri" pitchFamily="34" charset="0"/>
              </a:rPr>
            </a:br>
            <a:endParaRPr lang="en-CA" sz="2800" b="1" dirty="0">
              <a:solidFill>
                <a:schemeClr val="tx1"/>
              </a:solidFill>
              <a:latin typeface="Calibri" pitchFamily="34" charset="0"/>
              <a:cs typeface="Calibri" pitchFamily="34" charset="0"/>
            </a:endParaRPr>
          </a:p>
        </p:txBody>
      </p:sp>
      <p:sp>
        <p:nvSpPr>
          <p:cNvPr id="3" name="Title 1"/>
          <p:cNvSpPr txBox="1">
            <a:spLocks/>
          </p:cNvSpPr>
          <p:nvPr/>
        </p:nvSpPr>
        <p:spPr bwMode="auto">
          <a:xfrm>
            <a:off x="179512" y="5022304"/>
            <a:ext cx="874846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No one is as righteous in God’s sight as God himself without receiving Christ as God’s robe of righteousness.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God doesn’t contaminate heaven with one speck of dirt!</a:t>
            </a:r>
          </a:p>
          <a:p>
            <a:pPr algn="ct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Our own efforts to be righteous are not enough!</a:t>
            </a:r>
            <a:endParaRPr lang="en-CA" sz="1600" b="1" dirty="0" smtClean="0">
              <a:solidFill>
                <a:srgbClr val="FFFF00"/>
              </a:solidFill>
              <a:latin typeface="Calibri" pitchFamily="34" charset="0"/>
              <a:cs typeface="Calibri" pitchFamily="34" charset="0"/>
            </a:endParaRPr>
          </a:p>
        </p:txBody>
      </p:sp>
      <p:pic>
        <p:nvPicPr>
          <p:cNvPr id="6" name="Picture 5" descr="DSCN2512 crop e.JPG"/>
          <p:cNvPicPr>
            <a:picLocks noChangeAspect="1"/>
          </p:cNvPicPr>
          <p:nvPr/>
        </p:nvPicPr>
        <p:blipFill>
          <a:blip r:embed="rId2" cstate="print"/>
          <a:stretch>
            <a:fillRect/>
          </a:stretch>
        </p:blipFill>
        <p:spPr>
          <a:xfrm>
            <a:off x="1475656" y="1412777"/>
            <a:ext cx="6264696" cy="3346474"/>
          </a:xfrm>
          <a:prstGeom prst="rect">
            <a:avLst/>
          </a:prstGeom>
        </p:spPr>
      </p:pic>
      <p:sp>
        <p:nvSpPr>
          <p:cNvPr id="8" name="TextBox 7"/>
          <p:cNvSpPr txBox="1"/>
          <p:nvPr/>
        </p:nvSpPr>
        <p:spPr>
          <a:xfrm rot="16200000">
            <a:off x="8016594" y="3017100"/>
            <a:ext cx="1431802" cy="400110"/>
          </a:xfrm>
          <a:prstGeom prst="rect">
            <a:avLst/>
          </a:prstGeom>
          <a:noFill/>
        </p:spPr>
        <p:txBody>
          <a:bodyPr wrap="none" rtlCol="0">
            <a:spAutoFit/>
          </a:bodyPr>
          <a:lstStyle/>
          <a:p>
            <a:pPr algn="ctr"/>
            <a:r>
              <a:rPr lang="en-CA" sz="1000" dirty="0" smtClean="0">
                <a:solidFill>
                  <a:schemeClr val="tx1">
                    <a:lumMod val="85000"/>
                  </a:schemeClr>
                </a:solidFill>
              </a:rPr>
              <a:t>photo by John </a:t>
            </a:r>
            <a:r>
              <a:rPr lang="en-CA" sz="1000" dirty="0" err="1" smtClean="0">
                <a:solidFill>
                  <a:schemeClr val="tx1">
                    <a:lumMod val="85000"/>
                  </a:schemeClr>
                </a:solidFill>
              </a:rPr>
              <a:t>Crozier</a:t>
            </a:r>
            <a:endParaRPr lang="en-CA" sz="1000" dirty="0" smtClean="0">
              <a:solidFill>
                <a:schemeClr val="tx1">
                  <a:lumMod val="85000"/>
                </a:schemeClr>
              </a:solidFill>
            </a:endParaRPr>
          </a:p>
          <a:p>
            <a:pPr algn="ctr"/>
            <a:r>
              <a:rPr lang="en-CA" sz="1000" dirty="0" smtClean="0">
                <a:solidFill>
                  <a:schemeClr val="tx1">
                    <a:lumMod val="85000"/>
                  </a:schemeClr>
                </a:solidFill>
              </a:rPr>
              <a:t>free to use</a:t>
            </a: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07008" y="2204864"/>
            <a:ext cx="3017520" cy="2286000"/>
          </a:xfrm>
          <a:prstGeom prst="rect">
            <a:avLst/>
          </a:prstGeom>
          <a:noFill/>
          <a:ln>
            <a:noFill/>
          </a:ln>
        </p:spPr>
      </p:pic>
      <p:sp>
        <p:nvSpPr>
          <p:cNvPr id="266" name="Google Shape;266;p16"/>
          <p:cNvSpPr/>
          <p:nvPr/>
        </p:nvSpPr>
        <p:spPr>
          <a:xfrm>
            <a:off x="7440880" y="3212976"/>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996952"/>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98884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899923"/>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181322" y="289992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315605"/>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3531629"/>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315605"/>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097040" y="3531629"/>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097040" y="3099581"/>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3315605"/>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3099581"/>
            <a:ext cx="614477" cy="365760"/>
          </a:xfrm>
          <a:prstGeom prst="rect">
            <a:avLst/>
          </a:prstGeom>
        </p:spPr>
      </p:pic>
      <p:sp>
        <p:nvSpPr>
          <p:cNvPr id="20" name="TextBox 19"/>
          <p:cNvSpPr txBox="1"/>
          <p:nvPr/>
        </p:nvSpPr>
        <p:spPr>
          <a:xfrm>
            <a:off x="-36512" y="44624"/>
            <a:ext cx="914400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 in Christ. Thank you, Lord! </a:t>
            </a:r>
            <a:endParaRPr lang="en-CA" sz="2800" dirty="0">
              <a:solidFill>
                <a:srgbClr val="FF0000"/>
              </a:solidFill>
              <a:latin typeface="Calibri" pitchFamily="34" charset="0"/>
            </a:endParaRPr>
          </a:p>
        </p:txBody>
      </p:sp>
      <p:pic>
        <p:nvPicPr>
          <p:cNvPr id="23" name="Picture 22" descr="chains 3.JPG"/>
          <p:cNvPicPr>
            <a:picLocks noChangeAspect="1"/>
          </p:cNvPicPr>
          <p:nvPr/>
        </p:nvPicPr>
        <p:blipFill>
          <a:blip r:embed="rId5" cstate="print"/>
          <a:srcRect l="2863" t="3982" r="2625" b="8808"/>
          <a:stretch>
            <a:fillRect/>
          </a:stretch>
        </p:blipFill>
        <p:spPr>
          <a:xfrm>
            <a:off x="107504" y="1916832"/>
            <a:ext cx="2664296" cy="2448272"/>
          </a:xfrm>
          <a:prstGeom prst="rect">
            <a:avLst/>
          </a:prstGeom>
        </p:spPr>
      </p:pic>
      <p:sp>
        <p:nvSpPr>
          <p:cNvPr id="24" name="TextBox 4"/>
          <p:cNvSpPr txBox="1">
            <a:spLocks noChangeArrowheads="1"/>
          </p:cNvSpPr>
          <p:nvPr/>
        </p:nvSpPr>
        <p:spPr bwMode="auto">
          <a:xfrm>
            <a:off x="1734159" y="1988840"/>
            <a:ext cx="1075936" cy="2308324"/>
          </a:xfrm>
          <a:prstGeom prst="rect">
            <a:avLst/>
          </a:prstGeom>
          <a:noFill/>
          <a:ln w="9525">
            <a:noFill/>
            <a:miter lim="800000"/>
            <a:headEnd/>
            <a:tailEnd/>
          </a:ln>
        </p:spPr>
        <p:txBody>
          <a:bodyPr wrap="none">
            <a:spAutoFit/>
          </a:bodyPr>
          <a:lstStyle/>
          <a:p>
            <a:pPr algn="ctr"/>
            <a:r>
              <a:rPr lang="en-CA" sz="2400" dirty="0" smtClean="0"/>
              <a:t>chains</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5" name="Rectangle 24"/>
          <p:cNvSpPr/>
          <p:nvPr/>
        </p:nvSpPr>
        <p:spPr>
          <a:xfrm>
            <a:off x="107504" y="4365104"/>
            <a:ext cx="3278462"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chains </a:t>
            </a:r>
            <a:r>
              <a:rPr lang="en-US" sz="2400" b="1" dirty="0" err="1" smtClean="0">
                <a:ln w="50800"/>
                <a:solidFill>
                  <a:schemeClr val="bg1">
                    <a:shade val="50000"/>
                  </a:schemeClr>
                </a:solidFill>
              </a:rPr>
              <a:t>chains</a:t>
            </a:r>
            <a:r>
              <a:rPr lang="en-US" sz="2400" b="1" dirty="0" smtClean="0">
                <a:ln w="50800"/>
                <a:solidFill>
                  <a:schemeClr val="bg1">
                    <a:shade val="50000"/>
                  </a:schemeClr>
                </a:solidFill>
              </a:rPr>
              <a:t> </a:t>
            </a:r>
            <a:r>
              <a:rPr lang="en-US" sz="2400" b="1" dirty="0" err="1" smtClean="0">
                <a:ln w="50800"/>
                <a:solidFill>
                  <a:schemeClr val="bg1">
                    <a:shade val="50000"/>
                  </a:schemeClr>
                </a:solidFill>
              </a:rPr>
              <a:t>chains</a:t>
            </a:r>
            <a:endParaRPr lang="en-US" sz="2400" b="1" dirty="0" smtClean="0">
              <a:ln w="50800"/>
              <a:solidFill>
                <a:schemeClr val="bg1">
                  <a:shade val="50000"/>
                </a:schemeClr>
              </a:solidFill>
            </a:endParaRPr>
          </a:p>
          <a:p>
            <a:pPr algn="ctr"/>
            <a:r>
              <a:rPr lang="en-US" sz="2400" b="1" dirty="0" smtClean="0">
                <a:ln w="50800"/>
                <a:solidFill>
                  <a:schemeClr val="bg1">
                    <a:shade val="50000"/>
                  </a:schemeClr>
                </a:solidFill>
              </a:rPr>
              <a:t>s</a:t>
            </a:r>
            <a:r>
              <a:rPr lang="en-US" sz="2400" b="1" cap="none" spc="0" dirty="0" smtClean="0">
                <a:ln w="50800"/>
                <a:solidFill>
                  <a:schemeClr val="bg1">
                    <a:shade val="50000"/>
                  </a:schemeClr>
                </a:solidFill>
                <a:effectLst/>
              </a:rPr>
              <a:t>lave </a:t>
            </a:r>
            <a:r>
              <a:rPr lang="en-US" sz="2400" b="1" cap="none" spc="0" dirty="0" err="1" smtClean="0">
                <a:ln w="50800"/>
                <a:solidFill>
                  <a:schemeClr val="bg1">
                    <a:shade val="50000"/>
                  </a:schemeClr>
                </a:solidFill>
                <a:effectLst/>
              </a:rPr>
              <a:t>slave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slave</a:t>
            </a:r>
            <a:endParaRPr lang="en-US" sz="2400" b="1" cap="none" spc="0" dirty="0">
              <a:ln w="50800" cap="rnd"/>
              <a:solidFill>
                <a:schemeClr val="bg1">
                  <a:shade val="50000"/>
                </a:schemeClr>
              </a:solidFill>
              <a:effectLst/>
            </a:endParaRPr>
          </a:p>
        </p:txBody>
      </p:sp>
      <p:pic>
        <p:nvPicPr>
          <p:cNvPr id="26" name="Picture 25" descr="lord-jesus-christ-coming-293608.gif"/>
          <p:cNvPicPr>
            <a:picLocks noChangeAspect="1"/>
          </p:cNvPicPr>
          <p:nvPr/>
        </p:nvPicPr>
        <p:blipFill>
          <a:blip r:embed="rId6" cstate="print"/>
          <a:srcRect b="36140"/>
          <a:stretch>
            <a:fillRect/>
          </a:stretch>
        </p:blipFill>
        <p:spPr>
          <a:xfrm>
            <a:off x="3232807" y="1844824"/>
            <a:ext cx="2851361" cy="2651760"/>
          </a:xfrm>
          <a:prstGeom prst="star32">
            <a:avLst/>
          </a:prstGeom>
        </p:spPr>
      </p:pic>
      <p:sp>
        <p:nvSpPr>
          <p:cNvPr id="27" name="Rectangle 26"/>
          <p:cNvSpPr/>
          <p:nvPr/>
        </p:nvSpPr>
        <p:spPr>
          <a:xfrm>
            <a:off x="4513704" y="285293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ectangle 28"/>
          <p:cNvSpPr/>
          <p:nvPr/>
        </p:nvSpPr>
        <p:spPr>
          <a:xfrm>
            <a:off x="4067944" y="2996952"/>
            <a:ext cx="118872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TextBox 9"/>
          <p:cNvSpPr txBox="1">
            <a:spLocks noChangeArrowheads="1"/>
          </p:cNvSpPr>
          <p:nvPr/>
        </p:nvSpPr>
        <p:spPr bwMode="auto">
          <a:xfrm>
            <a:off x="3851920" y="2852936"/>
            <a:ext cx="1656184" cy="492443"/>
          </a:xfrm>
          <a:prstGeom prst="rect">
            <a:avLst/>
          </a:prstGeom>
          <a:noFill/>
          <a:ln w="9525">
            <a:noFill/>
            <a:miter lim="800000"/>
            <a:headEnd/>
            <a:tailEnd/>
          </a:ln>
        </p:spPr>
        <p:txBody>
          <a:bodyPr wrap="square">
            <a:spAutoFit/>
          </a:bodyPr>
          <a:lstStyle/>
          <a:p>
            <a:pPr algn="ctr"/>
            <a:endParaRPr lang="en-CA" sz="200" b="1" dirty="0" smtClean="0"/>
          </a:p>
          <a:p>
            <a:pPr algn="ctr"/>
            <a:r>
              <a:rPr lang="en-CA" sz="2400" b="1" dirty="0" smtClean="0"/>
              <a:t>ransom</a:t>
            </a:r>
            <a:endParaRPr lang="en-CA" sz="2400" b="1" dirty="0"/>
          </a:p>
        </p:txBody>
      </p:sp>
      <p:sp>
        <p:nvSpPr>
          <p:cNvPr id="31" name="TextBox 30"/>
          <p:cNvSpPr txBox="1"/>
          <p:nvPr/>
        </p:nvSpPr>
        <p:spPr>
          <a:xfrm>
            <a:off x="3635896" y="4437112"/>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7" cstate="print"/>
          <a:stretch>
            <a:fillRect/>
          </a:stretch>
        </p:blipFill>
        <p:spPr>
          <a:xfrm>
            <a:off x="7245424" y="2708920"/>
            <a:ext cx="1143000" cy="1333500"/>
          </a:xfrm>
          <a:prstGeom prst="rect">
            <a:avLst/>
          </a:prstGeom>
        </p:spPr>
      </p:pic>
      <p:sp>
        <p:nvSpPr>
          <p:cNvPr id="33" name="Rectangle 32"/>
          <p:cNvSpPr/>
          <p:nvPr/>
        </p:nvSpPr>
        <p:spPr>
          <a:xfrm>
            <a:off x="6515037" y="4365104"/>
            <a:ext cx="2558713"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a:t>
            </a:r>
            <a:r>
              <a:rPr lang="en-US" sz="2400" b="1" cap="none" spc="0" dirty="0" err="1" smtClean="0">
                <a:ln w="50800"/>
                <a:solidFill>
                  <a:schemeClr val="bg1">
                    <a:shade val="50000"/>
                  </a:schemeClr>
                </a:solidFill>
                <a:effectLst/>
              </a:rPr>
              <a:t>free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free</a:t>
            </a:r>
            <a:endParaRPr lang="en-US" sz="2400" b="1" cap="none" spc="0" dirty="0" smtClean="0">
              <a:ln w="50800"/>
              <a:solidFill>
                <a:schemeClr val="bg1">
                  <a:shade val="50000"/>
                </a:schemeClr>
              </a:solidFill>
              <a:effectLst/>
            </a:endParaRPr>
          </a:p>
          <a:p>
            <a:pPr algn="ctr"/>
            <a:r>
              <a:rPr lang="en-US" sz="2400" b="1" dirty="0" smtClean="0">
                <a:ln w="50800"/>
                <a:solidFill>
                  <a:schemeClr val="bg1">
                    <a:shade val="50000"/>
                  </a:schemeClr>
                </a:solidFill>
              </a:rPr>
              <a:t>to walk in Christ</a:t>
            </a:r>
            <a:endParaRPr lang="en-US" sz="2400" b="1" cap="none" spc="0" dirty="0">
              <a:ln w="50800" cap="rnd"/>
              <a:solidFill>
                <a:schemeClr val="bg1">
                  <a:shade val="50000"/>
                </a:schemeClr>
              </a:solidFill>
              <a:effectLst/>
            </a:endParaRPr>
          </a:p>
        </p:txBody>
      </p:sp>
      <p:sp>
        <p:nvSpPr>
          <p:cNvPr id="34" name="TextBox 9"/>
          <p:cNvSpPr txBox="1">
            <a:spLocks noChangeArrowheads="1"/>
          </p:cNvSpPr>
          <p:nvPr/>
        </p:nvSpPr>
        <p:spPr bwMode="auto">
          <a:xfrm>
            <a:off x="6876256" y="3903439"/>
            <a:ext cx="1872208" cy="461665"/>
          </a:xfrm>
          <a:prstGeom prst="rect">
            <a:avLst/>
          </a:prstGeom>
          <a:noFill/>
          <a:ln w="9525">
            <a:noFill/>
            <a:miter lim="800000"/>
            <a:headEnd/>
            <a:tailEnd/>
          </a:ln>
        </p:spPr>
        <p:txBody>
          <a:bodyPr wrap="square">
            <a:spAutoFit/>
          </a:bodyPr>
          <a:lstStyle/>
          <a:p>
            <a:pPr algn="ctr"/>
            <a:r>
              <a:rPr lang="en-CA" sz="2400" b="1" dirty="0" smtClean="0"/>
              <a:t>redemption</a:t>
            </a:r>
            <a:endParaRPr lang="en-CA" sz="2400" b="1" dirty="0"/>
          </a:p>
        </p:txBody>
      </p:sp>
      <p:sp>
        <p:nvSpPr>
          <p:cNvPr id="35" name="TextBox 34"/>
          <p:cNvSpPr txBox="1"/>
          <p:nvPr/>
        </p:nvSpPr>
        <p:spPr>
          <a:xfrm>
            <a:off x="-252536" y="2780928"/>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36" name="WordArt 2"/>
          <p:cNvSpPr>
            <a:spLocks noChangeArrowheads="1" noChangeShapeType="1" noTextEdit="1"/>
          </p:cNvSpPr>
          <p:nvPr/>
        </p:nvSpPr>
        <p:spPr bwMode="auto">
          <a:xfrm>
            <a:off x="6876256" y="1988840"/>
            <a:ext cx="1872208" cy="936104"/>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37" name="TextBox 36"/>
          <p:cNvSpPr txBox="1"/>
          <p:nvPr/>
        </p:nvSpPr>
        <p:spPr>
          <a:xfrm>
            <a:off x="251520" y="674693"/>
            <a:ext cx="8496944" cy="954107"/>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“the Son of Man came not to be served but to serve, and to give his life as a </a:t>
            </a:r>
            <a:r>
              <a:rPr lang="en-CA" sz="2800" b="1" dirty="0" smtClean="0">
                <a:solidFill>
                  <a:srgbClr val="FF0000"/>
                </a:solidFill>
                <a:latin typeface="Calibri" pitchFamily="34" charset="0"/>
                <a:cs typeface="Calibri" pitchFamily="34" charset="0"/>
              </a:rPr>
              <a:t>ransom</a:t>
            </a:r>
            <a:r>
              <a:rPr lang="en-CA" sz="2800" b="1" dirty="0" smtClean="0">
                <a:solidFill>
                  <a:schemeClr val="bg1"/>
                </a:solidFill>
                <a:latin typeface="Calibri" pitchFamily="34" charset="0"/>
                <a:cs typeface="Calibri" pitchFamily="34" charset="0"/>
              </a:rPr>
              <a:t> for many” Mat 20:28</a:t>
            </a:r>
            <a:endParaRPr lang="x-none" sz="2800" smtClean="0"/>
          </a:p>
        </p:txBody>
      </p:sp>
      <p:sp>
        <p:nvSpPr>
          <p:cNvPr id="38" name="TextBox 37"/>
          <p:cNvSpPr txBox="1"/>
          <p:nvPr/>
        </p:nvSpPr>
        <p:spPr>
          <a:xfrm>
            <a:off x="214282" y="5661248"/>
            <a:ext cx="8786842"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CA" sz="2800" b="1" dirty="0" smtClean="0">
                <a:solidFill>
                  <a:schemeClr val="bg1"/>
                </a:solidFill>
                <a:latin typeface="Calibri" pitchFamily="34" charset="0"/>
              </a:rPr>
              <a:t>all have sinned . . . and are justified by his grace as a gift, through the </a:t>
            </a:r>
            <a:r>
              <a:rPr lang="en-CA" sz="2800" b="1" dirty="0" smtClean="0">
                <a:solidFill>
                  <a:srgbClr val="FF0000"/>
                </a:solidFill>
                <a:latin typeface="Calibri" pitchFamily="34" charset="0"/>
              </a:rPr>
              <a:t>redemption</a:t>
            </a:r>
            <a:r>
              <a:rPr lang="en-CA" sz="2800" b="1" dirty="0" smtClean="0">
                <a:solidFill>
                  <a:schemeClr val="bg1"/>
                </a:solidFill>
                <a:latin typeface="Calibri" pitchFamily="34" charset="0"/>
              </a:rPr>
              <a:t> that is in Christ” Rom 3:23-24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7128792" cy="836712"/>
          </a:xfrm>
        </p:spPr>
        <p:txBody>
          <a:bodyPr/>
          <a:lstStyle/>
          <a:p>
            <a:r>
              <a:rPr lang="en-CA" sz="3200" b="1" dirty="0" smtClean="0">
                <a:solidFill>
                  <a:srgbClr val="FFFF00"/>
                </a:solidFill>
                <a:latin typeface="Calibri" pitchFamily="34" charset="0"/>
              </a:rPr>
              <a:t>Redemption from slavery to sin?  </a:t>
            </a:r>
            <a:br>
              <a:rPr lang="en-CA" sz="3200" b="1" dirty="0" smtClean="0">
                <a:solidFill>
                  <a:srgbClr val="FFFF00"/>
                </a:solidFill>
                <a:latin typeface="Calibri" pitchFamily="34" charset="0"/>
              </a:rPr>
            </a:br>
            <a:r>
              <a:rPr lang="en-CA" sz="3200" b="1" dirty="0" smtClean="0">
                <a:solidFill>
                  <a:srgbClr val="FFFF00"/>
                </a:solidFill>
                <a:latin typeface="Calibri" pitchFamily="34" charset="0"/>
              </a:rPr>
              <a:t>I’m a slave to sin?</a:t>
            </a:r>
            <a:endParaRPr lang="en-CA" sz="3200" b="1" dirty="0">
              <a:solidFill>
                <a:srgbClr val="FFFF00"/>
              </a:solidFill>
              <a:latin typeface="Calibri" pitchFamily="34" charset="0"/>
            </a:endParaRPr>
          </a:p>
        </p:txBody>
      </p:sp>
      <p:pic>
        <p:nvPicPr>
          <p:cNvPr id="4" name="Picture 3" descr="question mark ClipArtBest.com RiG6zpAiL.png"/>
          <p:cNvPicPr>
            <a:picLocks noChangeAspect="1"/>
          </p:cNvPicPr>
          <p:nvPr/>
        </p:nvPicPr>
        <p:blipFill>
          <a:blip r:embed="rId2" cstate="print"/>
          <a:stretch>
            <a:fillRect/>
          </a:stretch>
        </p:blipFill>
        <p:spPr>
          <a:xfrm>
            <a:off x="7113584" y="159017"/>
            <a:ext cx="698776" cy="1037735"/>
          </a:xfrm>
          <a:prstGeom prst="rect">
            <a:avLst/>
          </a:prstGeom>
        </p:spPr>
      </p:pic>
      <p:pic>
        <p:nvPicPr>
          <p:cNvPr id="5" name="Picture 4" descr="angry-face-01s.gif"/>
          <p:cNvPicPr>
            <a:picLocks noChangeAspect="1"/>
          </p:cNvPicPr>
          <p:nvPr/>
        </p:nvPicPr>
        <p:blipFill>
          <a:blip r:embed="rId3" cstate="print"/>
          <a:stretch>
            <a:fillRect/>
          </a:stretch>
        </p:blipFill>
        <p:spPr>
          <a:xfrm>
            <a:off x="179512" y="5301208"/>
            <a:ext cx="864096" cy="864096"/>
          </a:xfrm>
          <a:prstGeom prst="ellipse">
            <a:avLst/>
          </a:prstGeom>
        </p:spPr>
      </p:pic>
      <p:sp>
        <p:nvSpPr>
          <p:cNvPr id="6" name="TextBox 5"/>
          <p:cNvSpPr txBox="1"/>
          <p:nvPr/>
        </p:nvSpPr>
        <p:spPr>
          <a:xfrm>
            <a:off x="971600" y="5478323"/>
            <a:ext cx="2088232" cy="830997"/>
          </a:xfrm>
          <a:prstGeom prst="rect">
            <a:avLst/>
          </a:prstGeom>
          <a:noFill/>
        </p:spPr>
        <p:txBody>
          <a:bodyPr wrap="square" rtlCol="0">
            <a:spAutoFit/>
          </a:bodyPr>
          <a:lstStyle/>
          <a:p>
            <a:pPr algn="ctr"/>
            <a:r>
              <a:rPr lang="en-US" sz="2400" b="1" dirty="0" smtClean="0">
                <a:solidFill>
                  <a:srgbClr val="FFFF00"/>
                </a:solidFill>
              </a:rPr>
              <a:t>Me! </a:t>
            </a:r>
            <a:r>
              <a:rPr lang="en-US" sz="2400" b="1" dirty="0" err="1" smtClean="0">
                <a:solidFill>
                  <a:srgbClr val="FFFF00"/>
                </a:solidFill>
              </a:rPr>
              <a:t>Me</a:t>
            </a:r>
            <a:r>
              <a:rPr lang="en-US" sz="2400" b="1" dirty="0" smtClean="0">
                <a:solidFill>
                  <a:srgbClr val="FFFF00"/>
                </a:solidFill>
              </a:rPr>
              <a:t>! Me!</a:t>
            </a:r>
          </a:p>
          <a:p>
            <a:pPr algn="ctr"/>
            <a:r>
              <a:rPr lang="en-US" sz="2400" b="1" dirty="0" smtClean="0">
                <a:solidFill>
                  <a:srgbClr val="FFFF00"/>
                </a:solidFill>
              </a:rPr>
              <a:t>Me first!</a:t>
            </a:r>
            <a:endParaRPr lang="en-US" sz="2400" b="1" dirty="0">
              <a:solidFill>
                <a:srgbClr val="FFFF00"/>
              </a:solidFill>
            </a:endParaRPr>
          </a:p>
        </p:txBody>
      </p:sp>
      <p:sp>
        <p:nvSpPr>
          <p:cNvPr id="7" name="TextBox 6"/>
          <p:cNvSpPr txBox="1"/>
          <p:nvPr/>
        </p:nvSpPr>
        <p:spPr>
          <a:xfrm>
            <a:off x="3347864" y="1621050"/>
            <a:ext cx="5616624" cy="4760278"/>
          </a:xfrm>
          <a:prstGeom prst="rect">
            <a:avLst/>
          </a:prstGeom>
          <a:noFill/>
        </p:spPr>
        <p:txBody>
          <a:bodyPr wrap="square" rtlCol="0">
            <a:spAutoFit/>
          </a:bodyPr>
          <a:lstStyle/>
          <a:p>
            <a:pPr algn="ctr">
              <a:lnSpc>
                <a:spcPts val="2600"/>
              </a:lnSpc>
            </a:pPr>
            <a:r>
              <a:rPr lang="en-US" sz="2600" dirty="0" smtClean="0">
                <a:latin typeface="Calibri" pitchFamily="34" charset="0"/>
                <a:cs typeface="Calibri" pitchFamily="34" charset="0"/>
              </a:rPr>
              <a:t>Note how Romans 1:29-31 describes </a:t>
            </a:r>
          </a:p>
          <a:p>
            <a:pPr algn="ctr">
              <a:lnSpc>
                <a:spcPts val="2600"/>
              </a:lnSpc>
            </a:pPr>
            <a:r>
              <a:rPr lang="en-US" sz="2600" dirty="0" smtClean="0">
                <a:latin typeface="Calibri" pitchFamily="34" charset="0"/>
                <a:cs typeface="Calibri" pitchFamily="34" charset="0"/>
              </a:rPr>
              <a:t>the enslavement to sin from which Christ died to redeem / free us </a:t>
            </a:r>
          </a:p>
          <a:p>
            <a:pPr algn="ctr">
              <a:lnSpc>
                <a:spcPts val="2600"/>
              </a:lnSpc>
            </a:pPr>
            <a:r>
              <a:rPr lang="en-US" sz="2600" dirty="0" smtClean="0">
                <a:latin typeface="Calibri" pitchFamily="34" charset="0"/>
                <a:cs typeface="Calibri" pitchFamily="34" charset="0"/>
              </a:rPr>
              <a:t>in Romans 3:24.   </a:t>
            </a:r>
          </a:p>
          <a:p>
            <a:pPr algn="ctr">
              <a:lnSpc>
                <a:spcPts val="2600"/>
              </a:lnSpc>
            </a:pPr>
            <a:endParaRPr lang="en-US" sz="2600" dirty="0" smtClean="0">
              <a:latin typeface="Calibri" pitchFamily="34" charset="0"/>
              <a:cs typeface="Calibri" pitchFamily="34" charset="0"/>
            </a:endParaRPr>
          </a:p>
          <a:p>
            <a:pPr algn="ctr">
              <a:lnSpc>
                <a:spcPts val="2600"/>
              </a:lnSpc>
            </a:pPr>
            <a:r>
              <a:rPr lang="en-US" sz="2600" dirty="0" smtClean="0">
                <a:latin typeface="Calibri" pitchFamily="34" charset="0"/>
                <a:cs typeface="Calibri" pitchFamily="34" charset="0"/>
              </a:rPr>
              <a:t>“They were filled with all manner of unrighteousness, evil, covetousness, malice. They are full of envy, murder, strife, deceit, maliciousness. </a:t>
            </a:r>
          </a:p>
          <a:p>
            <a:pPr algn="ctr">
              <a:lnSpc>
                <a:spcPts val="2600"/>
              </a:lnSpc>
            </a:pPr>
            <a:r>
              <a:rPr lang="en-US" sz="2600" dirty="0" smtClean="0">
                <a:latin typeface="Calibri" pitchFamily="34" charset="0"/>
                <a:cs typeface="Calibri" pitchFamily="34" charset="0"/>
              </a:rPr>
              <a:t>They are gossips, slanderers, </a:t>
            </a:r>
          </a:p>
          <a:p>
            <a:pPr algn="ctr">
              <a:lnSpc>
                <a:spcPts val="2600"/>
              </a:lnSpc>
            </a:pPr>
            <a:r>
              <a:rPr lang="en-US" sz="2600" dirty="0" smtClean="0">
                <a:latin typeface="Calibri" pitchFamily="34" charset="0"/>
                <a:cs typeface="Calibri" pitchFamily="34" charset="0"/>
              </a:rPr>
              <a:t>haters of God, insolent, haughty, boastful, inventors of evil, </a:t>
            </a:r>
          </a:p>
          <a:p>
            <a:pPr algn="ctr">
              <a:lnSpc>
                <a:spcPts val="2600"/>
              </a:lnSpc>
            </a:pPr>
            <a:r>
              <a:rPr lang="en-US" sz="2600" dirty="0" smtClean="0">
                <a:latin typeface="Calibri" pitchFamily="34" charset="0"/>
                <a:cs typeface="Calibri" pitchFamily="34" charset="0"/>
              </a:rPr>
              <a:t>disobedient to parents, foolish, faithless, heartless, ruthless.”</a:t>
            </a:r>
          </a:p>
        </p:txBody>
      </p:sp>
      <p:sp>
        <p:nvSpPr>
          <p:cNvPr id="8" name="TextBox 8"/>
          <p:cNvSpPr txBox="1">
            <a:spLocks noChangeArrowheads="1"/>
          </p:cNvSpPr>
          <p:nvPr/>
        </p:nvSpPr>
        <p:spPr bwMode="auto">
          <a:xfrm>
            <a:off x="107504" y="6093876"/>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9" name="Picture 8" descr="chains 3.JPG"/>
          <p:cNvPicPr>
            <a:picLocks noChangeAspect="1"/>
          </p:cNvPicPr>
          <p:nvPr/>
        </p:nvPicPr>
        <p:blipFill>
          <a:blip r:embed="rId4" cstate="print"/>
          <a:srcRect l="2863" t="3982" r="2625" b="8808"/>
          <a:stretch>
            <a:fillRect/>
          </a:stretch>
        </p:blipFill>
        <p:spPr>
          <a:xfrm>
            <a:off x="323528" y="1484784"/>
            <a:ext cx="2664296" cy="2448272"/>
          </a:xfrm>
          <a:prstGeom prst="rect">
            <a:avLst/>
          </a:prstGeom>
        </p:spPr>
      </p:pic>
      <p:sp>
        <p:nvSpPr>
          <p:cNvPr id="10" name="TextBox 4"/>
          <p:cNvSpPr txBox="1">
            <a:spLocks noChangeArrowheads="1"/>
          </p:cNvSpPr>
          <p:nvPr/>
        </p:nvSpPr>
        <p:spPr bwMode="auto">
          <a:xfrm>
            <a:off x="1911888" y="1624732"/>
            <a:ext cx="1075936" cy="2308324"/>
          </a:xfrm>
          <a:prstGeom prst="rect">
            <a:avLst/>
          </a:prstGeom>
          <a:noFill/>
          <a:ln w="9525">
            <a:noFill/>
            <a:miter lim="800000"/>
            <a:headEnd/>
            <a:tailEnd/>
          </a:ln>
        </p:spPr>
        <p:txBody>
          <a:bodyPr wrap="none">
            <a:spAutoFit/>
          </a:bodyPr>
          <a:lstStyle/>
          <a:p>
            <a:pPr algn="ctr"/>
            <a:r>
              <a:rPr lang="en-CA" sz="2400" dirty="0" smtClean="0"/>
              <a:t>chains</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11" name="TextBox 10"/>
          <p:cNvSpPr txBox="1"/>
          <p:nvPr/>
        </p:nvSpPr>
        <p:spPr>
          <a:xfrm>
            <a:off x="-108520" y="2349460"/>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12" name="Rectangle 11"/>
          <p:cNvSpPr/>
          <p:nvPr/>
        </p:nvSpPr>
        <p:spPr>
          <a:xfrm>
            <a:off x="107504" y="3966155"/>
            <a:ext cx="3278462"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rgbClr val="FFFF00"/>
                </a:solidFill>
              </a:rPr>
              <a:t>chains </a:t>
            </a:r>
            <a:r>
              <a:rPr lang="en-US" sz="2400" b="1" dirty="0" err="1" smtClean="0">
                <a:ln w="50800"/>
                <a:solidFill>
                  <a:srgbClr val="FFFF00"/>
                </a:solidFill>
              </a:rPr>
              <a:t>chains</a:t>
            </a:r>
            <a:r>
              <a:rPr lang="en-US" sz="2400" b="1" dirty="0" smtClean="0">
                <a:ln w="50800"/>
                <a:solidFill>
                  <a:srgbClr val="FFFF00"/>
                </a:solidFill>
              </a:rPr>
              <a:t> </a:t>
            </a:r>
            <a:r>
              <a:rPr lang="en-US" sz="2400" b="1" dirty="0" err="1" smtClean="0">
                <a:ln w="50800"/>
                <a:solidFill>
                  <a:srgbClr val="FFFF00"/>
                </a:solidFill>
              </a:rPr>
              <a:t>chains</a:t>
            </a:r>
            <a:endParaRPr lang="en-US" sz="2400" b="1" dirty="0" smtClean="0">
              <a:ln w="50800"/>
              <a:solidFill>
                <a:srgbClr val="FFFF00"/>
              </a:solidFill>
            </a:endParaRPr>
          </a:p>
          <a:p>
            <a:pPr algn="ctr"/>
            <a:r>
              <a:rPr lang="en-US" sz="2400" b="1" dirty="0" smtClean="0">
                <a:ln w="50800"/>
                <a:solidFill>
                  <a:srgbClr val="FFFF00"/>
                </a:solidFill>
              </a:rPr>
              <a:t>s</a:t>
            </a:r>
            <a:r>
              <a:rPr lang="en-US" sz="2400" b="1" cap="none" spc="0" dirty="0" smtClean="0">
                <a:ln w="50800"/>
                <a:solidFill>
                  <a:srgbClr val="FFFF00"/>
                </a:solidFill>
                <a:effectLst/>
              </a:rPr>
              <a:t>lave </a:t>
            </a:r>
            <a:r>
              <a:rPr lang="en-US" sz="2400" b="1" cap="none" spc="0" dirty="0" err="1" smtClean="0">
                <a:ln w="50800"/>
                <a:solidFill>
                  <a:srgbClr val="FFFF00"/>
                </a:solidFill>
                <a:effectLst/>
              </a:rPr>
              <a:t>slave</a:t>
            </a:r>
            <a:r>
              <a:rPr lang="en-US" sz="2400" b="1" cap="none" spc="0" dirty="0" smtClean="0">
                <a:ln w="50800"/>
                <a:solidFill>
                  <a:srgbClr val="FFFF00"/>
                </a:solidFill>
                <a:effectLst/>
              </a:rPr>
              <a:t> </a:t>
            </a:r>
            <a:r>
              <a:rPr lang="en-US" sz="2400" b="1" cap="none" spc="0" dirty="0" err="1" smtClean="0">
                <a:ln w="50800"/>
                <a:solidFill>
                  <a:srgbClr val="FFFF00"/>
                </a:solidFill>
                <a:effectLst/>
              </a:rPr>
              <a:t>slave</a:t>
            </a:r>
            <a:endParaRPr lang="en-US" sz="2400" b="1" cap="none" spc="0" dirty="0">
              <a:ln w="50800" cap="rnd"/>
              <a:solidFill>
                <a:srgbClr val="FFFF00"/>
              </a:solidFill>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188640"/>
            <a:ext cx="7128792" cy="836712"/>
          </a:xfrm>
        </p:spPr>
        <p:txBody>
          <a:bodyPr/>
          <a:lstStyle/>
          <a:p>
            <a:r>
              <a:rPr lang="en-CA" sz="3200" b="1" dirty="0" smtClean="0">
                <a:solidFill>
                  <a:srgbClr val="FFFF00"/>
                </a:solidFill>
                <a:latin typeface="Calibri" pitchFamily="34" charset="0"/>
              </a:rPr>
              <a:t>Redemption from slavery to sin?  </a:t>
            </a:r>
            <a:br>
              <a:rPr lang="en-CA" sz="3200" b="1" dirty="0" smtClean="0">
                <a:solidFill>
                  <a:srgbClr val="FFFF00"/>
                </a:solidFill>
                <a:latin typeface="Calibri" pitchFamily="34" charset="0"/>
              </a:rPr>
            </a:br>
            <a:r>
              <a:rPr lang="en-CA" sz="3200" b="1" dirty="0" smtClean="0">
                <a:solidFill>
                  <a:srgbClr val="FFFF00"/>
                </a:solidFill>
                <a:latin typeface="Calibri" pitchFamily="34" charset="0"/>
              </a:rPr>
              <a:t>I’m a slave to sin?</a:t>
            </a:r>
            <a:endParaRPr lang="en-CA" sz="3200" b="1" dirty="0">
              <a:solidFill>
                <a:srgbClr val="FFFF00"/>
              </a:solidFill>
              <a:latin typeface="Calibri" pitchFamily="34" charset="0"/>
            </a:endParaRPr>
          </a:p>
        </p:txBody>
      </p:sp>
      <p:pic>
        <p:nvPicPr>
          <p:cNvPr id="4" name="Picture 3" descr="question mark ClipArtBest.com RiG6zpAiL.png"/>
          <p:cNvPicPr>
            <a:picLocks noChangeAspect="1"/>
          </p:cNvPicPr>
          <p:nvPr/>
        </p:nvPicPr>
        <p:blipFill>
          <a:blip r:embed="rId2" cstate="print"/>
          <a:stretch>
            <a:fillRect/>
          </a:stretch>
        </p:blipFill>
        <p:spPr>
          <a:xfrm>
            <a:off x="1280936" y="159017"/>
            <a:ext cx="698776" cy="1037735"/>
          </a:xfrm>
          <a:prstGeom prst="rect">
            <a:avLst/>
          </a:prstGeom>
        </p:spPr>
      </p:pic>
      <p:pic>
        <p:nvPicPr>
          <p:cNvPr id="5" name="Picture 4" descr="angry-face-01s.gif"/>
          <p:cNvPicPr>
            <a:picLocks noChangeAspect="1"/>
          </p:cNvPicPr>
          <p:nvPr/>
        </p:nvPicPr>
        <p:blipFill>
          <a:blip r:embed="rId3" cstate="print"/>
          <a:stretch>
            <a:fillRect/>
          </a:stretch>
        </p:blipFill>
        <p:spPr>
          <a:xfrm>
            <a:off x="179512" y="4581128"/>
            <a:ext cx="864096" cy="864096"/>
          </a:xfrm>
          <a:prstGeom prst="ellipse">
            <a:avLst/>
          </a:prstGeom>
        </p:spPr>
      </p:pic>
      <p:sp>
        <p:nvSpPr>
          <p:cNvPr id="6" name="TextBox 5"/>
          <p:cNvSpPr txBox="1"/>
          <p:nvPr/>
        </p:nvSpPr>
        <p:spPr>
          <a:xfrm>
            <a:off x="971600" y="4581128"/>
            <a:ext cx="2088232" cy="830997"/>
          </a:xfrm>
          <a:prstGeom prst="rect">
            <a:avLst/>
          </a:prstGeom>
          <a:noFill/>
        </p:spPr>
        <p:txBody>
          <a:bodyPr wrap="square" rtlCol="0">
            <a:spAutoFit/>
          </a:bodyPr>
          <a:lstStyle/>
          <a:p>
            <a:pPr algn="ctr"/>
            <a:r>
              <a:rPr lang="en-US" sz="2400" b="1" dirty="0" smtClean="0">
                <a:solidFill>
                  <a:srgbClr val="FFFF00"/>
                </a:solidFill>
              </a:rPr>
              <a:t>Me! </a:t>
            </a:r>
            <a:r>
              <a:rPr lang="en-US" sz="2400" b="1" dirty="0" err="1" smtClean="0">
                <a:solidFill>
                  <a:srgbClr val="FFFF00"/>
                </a:solidFill>
              </a:rPr>
              <a:t>Me</a:t>
            </a:r>
            <a:r>
              <a:rPr lang="en-US" sz="2400" b="1" dirty="0" smtClean="0">
                <a:solidFill>
                  <a:srgbClr val="FFFF00"/>
                </a:solidFill>
              </a:rPr>
              <a:t>! Me!</a:t>
            </a:r>
          </a:p>
          <a:p>
            <a:pPr algn="ctr"/>
            <a:r>
              <a:rPr lang="en-US" sz="2400" b="1" dirty="0" smtClean="0">
                <a:solidFill>
                  <a:srgbClr val="FFFF00"/>
                </a:solidFill>
              </a:rPr>
              <a:t>Me first!</a:t>
            </a:r>
            <a:endParaRPr lang="en-US" sz="2400" b="1" dirty="0">
              <a:solidFill>
                <a:srgbClr val="FFFF00"/>
              </a:solidFill>
            </a:endParaRPr>
          </a:p>
        </p:txBody>
      </p:sp>
      <p:sp>
        <p:nvSpPr>
          <p:cNvPr id="8" name="TextBox 8"/>
          <p:cNvSpPr txBox="1">
            <a:spLocks noChangeArrowheads="1"/>
          </p:cNvSpPr>
          <p:nvPr/>
        </p:nvSpPr>
        <p:spPr bwMode="auto">
          <a:xfrm>
            <a:off x="107504" y="5373796"/>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9" name="Picture 8" descr="chains 3.JPG"/>
          <p:cNvPicPr>
            <a:picLocks noChangeAspect="1"/>
          </p:cNvPicPr>
          <p:nvPr/>
        </p:nvPicPr>
        <p:blipFill>
          <a:blip r:embed="rId4" cstate="print"/>
          <a:srcRect l="2863" t="3982" r="2625" b="8808"/>
          <a:stretch>
            <a:fillRect/>
          </a:stretch>
        </p:blipFill>
        <p:spPr>
          <a:xfrm>
            <a:off x="323528" y="1268760"/>
            <a:ext cx="2664296" cy="2448272"/>
          </a:xfrm>
          <a:prstGeom prst="rect">
            <a:avLst/>
          </a:prstGeom>
        </p:spPr>
      </p:pic>
      <p:sp>
        <p:nvSpPr>
          <p:cNvPr id="10" name="TextBox 4"/>
          <p:cNvSpPr txBox="1">
            <a:spLocks noChangeArrowheads="1"/>
          </p:cNvSpPr>
          <p:nvPr/>
        </p:nvSpPr>
        <p:spPr bwMode="auto">
          <a:xfrm>
            <a:off x="1911888" y="1340768"/>
            <a:ext cx="1075936" cy="2308324"/>
          </a:xfrm>
          <a:prstGeom prst="rect">
            <a:avLst/>
          </a:prstGeom>
          <a:noFill/>
          <a:ln w="9525">
            <a:noFill/>
            <a:miter lim="800000"/>
            <a:headEnd/>
            <a:tailEnd/>
          </a:ln>
        </p:spPr>
        <p:txBody>
          <a:bodyPr wrap="none">
            <a:spAutoFit/>
          </a:bodyPr>
          <a:lstStyle/>
          <a:p>
            <a:pPr algn="ctr"/>
            <a:r>
              <a:rPr lang="en-CA" sz="2400" dirty="0" smtClean="0"/>
              <a:t>chains</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12" name="Rectangle 11"/>
          <p:cNvSpPr/>
          <p:nvPr/>
        </p:nvSpPr>
        <p:spPr>
          <a:xfrm>
            <a:off x="107504" y="3678123"/>
            <a:ext cx="3278462"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rgbClr val="FFFF00"/>
                </a:solidFill>
              </a:rPr>
              <a:t>chains </a:t>
            </a:r>
            <a:r>
              <a:rPr lang="en-US" sz="2400" b="1" dirty="0" err="1" smtClean="0">
                <a:ln w="50800"/>
                <a:solidFill>
                  <a:srgbClr val="FFFF00"/>
                </a:solidFill>
              </a:rPr>
              <a:t>chains</a:t>
            </a:r>
            <a:r>
              <a:rPr lang="en-US" sz="2400" b="1" dirty="0" smtClean="0">
                <a:ln w="50800"/>
                <a:solidFill>
                  <a:srgbClr val="FFFF00"/>
                </a:solidFill>
              </a:rPr>
              <a:t> </a:t>
            </a:r>
            <a:r>
              <a:rPr lang="en-US" sz="2400" b="1" dirty="0" err="1" smtClean="0">
                <a:ln w="50800"/>
                <a:solidFill>
                  <a:srgbClr val="FFFF00"/>
                </a:solidFill>
              </a:rPr>
              <a:t>chains</a:t>
            </a:r>
            <a:endParaRPr lang="en-US" sz="2400" b="1" dirty="0" smtClean="0">
              <a:ln w="50800"/>
              <a:solidFill>
                <a:srgbClr val="FFFF00"/>
              </a:solidFill>
            </a:endParaRPr>
          </a:p>
          <a:p>
            <a:pPr algn="ctr"/>
            <a:r>
              <a:rPr lang="en-US" sz="2400" b="1" dirty="0" smtClean="0">
                <a:ln w="50800"/>
                <a:solidFill>
                  <a:srgbClr val="FFFF00"/>
                </a:solidFill>
              </a:rPr>
              <a:t>s</a:t>
            </a:r>
            <a:r>
              <a:rPr lang="en-US" sz="2400" b="1" cap="none" spc="0" dirty="0" smtClean="0">
                <a:ln w="50800"/>
                <a:solidFill>
                  <a:srgbClr val="FFFF00"/>
                </a:solidFill>
                <a:effectLst/>
              </a:rPr>
              <a:t>lave </a:t>
            </a:r>
            <a:r>
              <a:rPr lang="en-US" sz="2400" b="1" cap="none" spc="0" dirty="0" err="1" smtClean="0">
                <a:ln w="50800"/>
                <a:solidFill>
                  <a:srgbClr val="FFFF00"/>
                </a:solidFill>
                <a:effectLst/>
              </a:rPr>
              <a:t>slave</a:t>
            </a:r>
            <a:r>
              <a:rPr lang="en-US" sz="2400" b="1" cap="none" spc="0" dirty="0" smtClean="0">
                <a:ln w="50800"/>
                <a:solidFill>
                  <a:srgbClr val="FFFF00"/>
                </a:solidFill>
                <a:effectLst/>
              </a:rPr>
              <a:t> </a:t>
            </a:r>
            <a:r>
              <a:rPr lang="en-US" sz="2400" b="1" cap="none" spc="0" dirty="0" err="1" smtClean="0">
                <a:ln w="50800"/>
                <a:solidFill>
                  <a:srgbClr val="FFFF00"/>
                </a:solidFill>
                <a:effectLst/>
              </a:rPr>
              <a:t>slave</a:t>
            </a:r>
            <a:endParaRPr lang="en-US" sz="2400" b="1" cap="none" spc="0" dirty="0">
              <a:ln w="50800" cap="rnd"/>
              <a:solidFill>
                <a:srgbClr val="FFFF00"/>
              </a:solidFill>
              <a:effectLst/>
            </a:endParaRPr>
          </a:p>
        </p:txBody>
      </p:sp>
      <p:sp>
        <p:nvSpPr>
          <p:cNvPr id="13" name="TextBox 12"/>
          <p:cNvSpPr txBox="1"/>
          <p:nvPr/>
        </p:nvSpPr>
        <p:spPr>
          <a:xfrm>
            <a:off x="3131840" y="1357119"/>
            <a:ext cx="5940152" cy="4037003"/>
          </a:xfrm>
          <a:prstGeom prst="rect">
            <a:avLst/>
          </a:prstGeom>
          <a:noFill/>
        </p:spPr>
        <p:txBody>
          <a:bodyPr wrap="square" rtlCol="0">
            <a:spAutoFit/>
          </a:bodyPr>
          <a:lstStyle/>
          <a:p>
            <a:pPr algn="ctr">
              <a:lnSpc>
                <a:spcPts val="2600"/>
              </a:lnSpc>
            </a:pPr>
            <a:r>
              <a:rPr lang="en-US" sz="2600" dirty="0" smtClean="0">
                <a:latin typeface="Calibri" pitchFamily="34" charset="0"/>
                <a:cs typeface="Calibri" pitchFamily="34" charset="0"/>
              </a:rPr>
              <a:t>To Jews who think they are righteous </a:t>
            </a:r>
          </a:p>
          <a:p>
            <a:pPr algn="ctr">
              <a:lnSpc>
                <a:spcPts val="2600"/>
              </a:lnSpc>
            </a:pPr>
            <a:r>
              <a:rPr lang="en-US" sz="2600" dirty="0" smtClean="0">
                <a:latin typeface="Calibri" pitchFamily="34" charset="0"/>
                <a:cs typeface="Calibri" pitchFamily="34" charset="0"/>
              </a:rPr>
              <a:t>and Gentiles are not, God says, </a:t>
            </a:r>
          </a:p>
          <a:p>
            <a:pPr algn="ctr">
              <a:lnSpc>
                <a:spcPts val="2600"/>
              </a:lnSpc>
            </a:pPr>
            <a:r>
              <a:rPr lang="en-US" sz="2600" dirty="0" smtClean="0">
                <a:latin typeface="Calibri" pitchFamily="34" charset="0"/>
                <a:cs typeface="Calibri" pitchFamily="34" charset="0"/>
              </a:rPr>
              <a:t>“you . . . practice the very same things. . . . you are storing up wrath for yourself on the day of wrath when God's righteous judgment will be revealed” (Rom 2:1,5).  “None is righteous, no, not one . . . </a:t>
            </a:r>
          </a:p>
          <a:p>
            <a:pPr algn="ctr">
              <a:lnSpc>
                <a:spcPts val="2600"/>
              </a:lnSpc>
            </a:pPr>
            <a:r>
              <a:rPr lang="en-US" sz="2600" dirty="0" smtClean="0">
                <a:latin typeface="Calibri" pitchFamily="34" charset="0"/>
                <a:cs typeface="Calibri" pitchFamily="34" charset="0"/>
              </a:rPr>
              <a:t>all have sinned” (Rom 3:10,23).</a:t>
            </a:r>
          </a:p>
          <a:p>
            <a:pPr algn="ctr"/>
            <a:endParaRPr lang="en-US" dirty="0" smtClean="0">
              <a:latin typeface="Calibri" pitchFamily="34" charset="0"/>
              <a:cs typeface="Calibri" pitchFamily="34" charset="0"/>
            </a:endParaRPr>
          </a:p>
          <a:p>
            <a:pPr algn="ctr">
              <a:lnSpc>
                <a:spcPts val="2600"/>
              </a:lnSpc>
            </a:pPr>
            <a:r>
              <a:rPr lang="en-US" sz="2600" dirty="0" smtClean="0">
                <a:latin typeface="Calibri" pitchFamily="34" charset="0"/>
                <a:cs typeface="Calibri" pitchFamily="34" charset="0"/>
              </a:rPr>
              <a:t>“you once presented your members as slaves to impurity and to lawlessness leading to more lawlessness” (Rom 6:19).</a:t>
            </a:r>
            <a:endParaRPr lang="en-US" sz="2600" dirty="0">
              <a:latin typeface="Calibri" pitchFamily="34" charset="0"/>
              <a:cs typeface="Calibri" pitchFamily="34" charset="0"/>
            </a:endParaRPr>
          </a:p>
        </p:txBody>
      </p:sp>
      <p:sp>
        <p:nvSpPr>
          <p:cNvPr id="14" name="TextBox 13"/>
          <p:cNvSpPr txBox="1"/>
          <p:nvPr/>
        </p:nvSpPr>
        <p:spPr>
          <a:xfrm>
            <a:off x="144016" y="5589240"/>
            <a:ext cx="8892480" cy="1092607"/>
          </a:xfrm>
          <a:prstGeom prst="rect">
            <a:avLst/>
          </a:prstGeom>
          <a:noFill/>
        </p:spPr>
        <p:txBody>
          <a:bodyPr wrap="square" rtlCol="0">
            <a:spAutoFit/>
          </a:bodyPr>
          <a:lstStyle/>
          <a:p>
            <a:pPr algn="ctr">
              <a:lnSpc>
                <a:spcPts val="2600"/>
              </a:lnSpc>
            </a:pPr>
            <a:r>
              <a:rPr lang="en-US" sz="2600" dirty="0" smtClean="0"/>
              <a:t> </a:t>
            </a:r>
            <a:r>
              <a:rPr lang="en-US" sz="2600" dirty="0" smtClean="0">
                <a:latin typeface="Calibri" pitchFamily="34" charset="0"/>
                <a:cs typeface="Calibri" pitchFamily="34" charset="0"/>
              </a:rPr>
              <a:t>“I am of the flesh, sold under sin (sold as a slave to sin, NIV) </a:t>
            </a:r>
          </a:p>
          <a:p>
            <a:pPr algn="ctr">
              <a:lnSpc>
                <a:spcPts val="2600"/>
              </a:lnSpc>
            </a:pPr>
            <a:r>
              <a:rPr lang="en-US" sz="2600" dirty="0" smtClean="0">
                <a:latin typeface="Calibri" pitchFamily="34" charset="0"/>
                <a:cs typeface="Calibri" pitchFamily="34" charset="0"/>
              </a:rPr>
              <a:t>. . . I have the desire to do what is right, </a:t>
            </a:r>
          </a:p>
          <a:p>
            <a:pPr algn="ctr">
              <a:lnSpc>
                <a:spcPts val="2600"/>
              </a:lnSpc>
            </a:pPr>
            <a:r>
              <a:rPr lang="en-US" sz="2600" dirty="0" smtClean="0">
                <a:latin typeface="Calibri" pitchFamily="34" charset="0"/>
                <a:cs typeface="Calibri" pitchFamily="34" charset="0"/>
              </a:rPr>
              <a:t>but not the ability to carry it out” (Rom 7:14,18 ESV). </a:t>
            </a:r>
            <a:endParaRPr lang="en-US" sz="2600" dirty="0">
              <a:latin typeface="Calibri" pitchFamily="34" charset="0"/>
              <a:cs typeface="Calibri" pitchFamily="34" charset="0"/>
            </a:endParaRPr>
          </a:p>
        </p:txBody>
      </p:sp>
      <p:sp>
        <p:nvSpPr>
          <p:cNvPr id="15" name="TextBox 14"/>
          <p:cNvSpPr txBox="1"/>
          <p:nvPr/>
        </p:nvSpPr>
        <p:spPr>
          <a:xfrm>
            <a:off x="-108520" y="2060848"/>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07008" y="2204864"/>
            <a:ext cx="3017520" cy="2286000"/>
          </a:xfrm>
          <a:prstGeom prst="rect">
            <a:avLst/>
          </a:prstGeom>
          <a:noFill/>
          <a:ln>
            <a:noFill/>
          </a:ln>
        </p:spPr>
      </p:pic>
      <p:sp>
        <p:nvSpPr>
          <p:cNvPr id="266" name="Google Shape;266;p16"/>
          <p:cNvSpPr/>
          <p:nvPr/>
        </p:nvSpPr>
        <p:spPr>
          <a:xfrm>
            <a:off x="7440880" y="3212976"/>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996952"/>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98884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899923"/>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181322" y="289992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315605"/>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3531629"/>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315605"/>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097040" y="3531629"/>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097040" y="3099581"/>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3315605"/>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3099581"/>
            <a:ext cx="614477" cy="365760"/>
          </a:xfrm>
          <a:prstGeom prst="rect">
            <a:avLst/>
          </a:prstGeom>
        </p:spPr>
      </p:pic>
      <p:sp>
        <p:nvSpPr>
          <p:cNvPr id="20" name="TextBox 19"/>
          <p:cNvSpPr txBox="1"/>
          <p:nvPr/>
        </p:nvSpPr>
        <p:spPr>
          <a:xfrm>
            <a:off x="-36512" y="44624"/>
            <a:ext cx="914400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 in Christ. Thank you, Lord! </a:t>
            </a:r>
            <a:endParaRPr lang="en-CA" sz="2800" dirty="0">
              <a:solidFill>
                <a:srgbClr val="FF0000"/>
              </a:solidFill>
              <a:latin typeface="Calibri" pitchFamily="34" charset="0"/>
            </a:endParaRPr>
          </a:p>
        </p:txBody>
      </p:sp>
      <p:sp>
        <p:nvSpPr>
          <p:cNvPr id="22" name="TextBox 21"/>
          <p:cNvSpPr txBox="1"/>
          <p:nvPr/>
        </p:nvSpPr>
        <p:spPr>
          <a:xfrm>
            <a:off x="0" y="620688"/>
            <a:ext cx="9071992" cy="1169551"/>
          </a:xfrm>
          <a:prstGeom prst="rect">
            <a:avLst/>
          </a:prstGeom>
          <a:noFill/>
        </p:spPr>
        <p:txBody>
          <a:bodyPr wrap="square" rtlCol="0">
            <a:spAutoFit/>
          </a:bodyPr>
          <a:lstStyle/>
          <a:p>
            <a:pPr algn="ctr">
              <a:lnSpc>
                <a:spcPts val="2800"/>
              </a:lnSpc>
            </a:pPr>
            <a:r>
              <a:rPr lang="en-CA" sz="2600" dirty="0" smtClean="0">
                <a:solidFill>
                  <a:schemeClr val="bg1"/>
                </a:solidFill>
                <a:latin typeface="Calibri" pitchFamily="34" charset="0"/>
                <a:cs typeface="Calibri" pitchFamily="34" charset="0"/>
              </a:rPr>
              <a:t>Jews in the days of Jesus and Paul thought of redemption as deliverance from being slaves in Egypt, and future redemption as the Messiah delivering Israel from subjugation to the Romans!</a:t>
            </a:r>
            <a:endParaRPr lang="x-none" sz="2800" smtClean="0"/>
          </a:p>
        </p:txBody>
      </p:sp>
      <p:pic>
        <p:nvPicPr>
          <p:cNvPr id="23" name="Picture 22" descr="chains 3.JPG"/>
          <p:cNvPicPr>
            <a:picLocks noChangeAspect="1"/>
          </p:cNvPicPr>
          <p:nvPr/>
        </p:nvPicPr>
        <p:blipFill>
          <a:blip r:embed="rId5" cstate="print"/>
          <a:srcRect l="2863" t="3982" r="2625" b="8808"/>
          <a:stretch>
            <a:fillRect/>
          </a:stretch>
        </p:blipFill>
        <p:spPr>
          <a:xfrm>
            <a:off x="107504" y="1916832"/>
            <a:ext cx="2664296" cy="2448272"/>
          </a:xfrm>
          <a:prstGeom prst="rect">
            <a:avLst/>
          </a:prstGeom>
        </p:spPr>
      </p:pic>
      <p:sp>
        <p:nvSpPr>
          <p:cNvPr id="24" name="TextBox 4"/>
          <p:cNvSpPr txBox="1">
            <a:spLocks noChangeArrowheads="1"/>
          </p:cNvSpPr>
          <p:nvPr/>
        </p:nvSpPr>
        <p:spPr bwMode="auto">
          <a:xfrm>
            <a:off x="1734159" y="1988840"/>
            <a:ext cx="1075936" cy="2308324"/>
          </a:xfrm>
          <a:prstGeom prst="rect">
            <a:avLst/>
          </a:prstGeom>
          <a:noFill/>
          <a:ln w="9525">
            <a:noFill/>
            <a:miter lim="800000"/>
            <a:headEnd/>
            <a:tailEnd/>
          </a:ln>
        </p:spPr>
        <p:txBody>
          <a:bodyPr wrap="none">
            <a:spAutoFit/>
          </a:bodyPr>
          <a:lstStyle/>
          <a:p>
            <a:pPr algn="ctr"/>
            <a:r>
              <a:rPr lang="en-CA" sz="2400" dirty="0" smtClean="0"/>
              <a:t>chains</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5" name="Rectangle 24"/>
          <p:cNvSpPr/>
          <p:nvPr/>
        </p:nvSpPr>
        <p:spPr>
          <a:xfrm>
            <a:off x="107504" y="4365104"/>
            <a:ext cx="3278462"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chains </a:t>
            </a:r>
            <a:r>
              <a:rPr lang="en-US" sz="2400" b="1" dirty="0" err="1" smtClean="0">
                <a:ln w="50800"/>
                <a:solidFill>
                  <a:schemeClr val="bg1">
                    <a:shade val="50000"/>
                  </a:schemeClr>
                </a:solidFill>
              </a:rPr>
              <a:t>chains</a:t>
            </a:r>
            <a:r>
              <a:rPr lang="en-US" sz="2400" b="1" dirty="0" smtClean="0">
                <a:ln w="50800"/>
                <a:solidFill>
                  <a:schemeClr val="bg1">
                    <a:shade val="50000"/>
                  </a:schemeClr>
                </a:solidFill>
              </a:rPr>
              <a:t> </a:t>
            </a:r>
            <a:r>
              <a:rPr lang="en-US" sz="2400" b="1" dirty="0" err="1" smtClean="0">
                <a:ln w="50800"/>
                <a:solidFill>
                  <a:schemeClr val="bg1">
                    <a:shade val="50000"/>
                  </a:schemeClr>
                </a:solidFill>
              </a:rPr>
              <a:t>chains</a:t>
            </a:r>
            <a:endParaRPr lang="en-US" sz="2400" b="1" dirty="0" smtClean="0">
              <a:ln w="50800"/>
              <a:solidFill>
                <a:schemeClr val="bg1">
                  <a:shade val="50000"/>
                </a:schemeClr>
              </a:solidFill>
            </a:endParaRPr>
          </a:p>
          <a:p>
            <a:pPr algn="ctr"/>
            <a:r>
              <a:rPr lang="en-US" sz="2400" b="1" dirty="0" smtClean="0">
                <a:ln w="50800"/>
                <a:solidFill>
                  <a:schemeClr val="bg1">
                    <a:shade val="50000"/>
                  </a:schemeClr>
                </a:solidFill>
              </a:rPr>
              <a:t>s</a:t>
            </a:r>
            <a:r>
              <a:rPr lang="en-US" sz="2400" b="1" cap="none" spc="0" dirty="0" smtClean="0">
                <a:ln w="50800"/>
                <a:solidFill>
                  <a:schemeClr val="bg1">
                    <a:shade val="50000"/>
                  </a:schemeClr>
                </a:solidFill>
                <a:effectLst/>
              </a:rPr>
              <a:t>lave </a:t>
            </a:r>
            <a:r>
              <a:rPr lang="en-US" sz="2400" b="1" cap="none" spc="0" dirty="0" err="1" smtClean="0">
                <a:ln w="50800"/>
                <a:solidFill>
                  <a:schemeClr val="bg1">
                    <a:shade val="50000"/>
                  </a:schemeClr>
                </a:solidFill>
                <a:effectLst/>
              </a:rPr>
              <a:t>slave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slave</a:t>
            </a:r>
            <a:endParaRPr lang="en-US" sz="2400" b="1" cap="none" spc="0" dirty="0">
              <a:ln w="50800" cap="rnd"/>
              <a:solidFill>
                <a:schemeClr val="bg1">
                  <a:shade val="50000"/>
                </a:schemeClr>
              </a:solidFill>
              <a:effectLst/>
            </a:endParaRPr>
          </a:p>
        </p:txBody>
      </p:sp>
      <p:pic>
        <p:nvPicPr>
          <p:cNvPr id="26" name="Picture 25" descr="lord-jesus-christ-coming-293608.gif"/>
          <p:cNvPicPr>
            <a:picLocks noChangeAspect="1"/>
          </p:cNvPicPr>
          <p:nvPr/>
        </p:nvPicPr>
        <p:blipFill>
          <a:blip r:embed="rId6" cstate="print"/>
          <a:srcRect b="36140"/>
          <a:stretch>
            <a:fillRect/>
          </a:stretch>
        </p:blipFill>
        <p:spPr>
          <a:xfrm>
            <a:off x="3232807" y="1844824"/>
            <a:ext cx="2851361" cy="2651760"/>
          </a:xfrm>
          <a:prstGeom prst="star32">
            <a:avLst/>
          </a:prstGeom>
        </p:spPr>
      </p:pic>
      <p:sp>
        <p:nvSpPr>
          <p:cNvPr id="27" name="Rectangle 26"/>
          <p:cNvSpPr/>
          <p:nvPr/>
        </p:nvSpPr>
        <p:spPr>
          <a:xfrm>
            <a:off x="4513704" y="285293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ectangle 28"/>
          <p:cNvSpPr/>
          <p:nvPr/>
        </p:nvSpPr>
        <p:spPr>
          <a:xfrm>
            <a:off x="4067944" y="2996952"/>
            <a:ext cx="118872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TextBox 9"/>
          <p:cNvSpPr txBox="1">
            <a:spLocks noChangeArrowheads="1"/>
          </p:cNvSpPr>
          <p:nvPr/>
        </p:nvSpPr>
        <p:spPr bwMode="auto">
          <a:xfrm>
            <a:off x="3851920" y="2852936"/>
            <a:ext cx="1656184" cy="492443"/>
          </a:xfrm>
          <a:prstGeom prst="rect">
            <a:avLst/>
          </a:prstGeom>
          <a:noFill/>
          <a:ln w="9525">
            <a:noFill/>
            <a:miter lim="800000"/>
            <a:headEnd/>
            <a:tailEnd/>
          </a:ln>
        </p:spPr>
        <p:txBody>
          <a:bodyPr wrap="square">
            <a:spAutoFit/>
          </a:bodyPr>
          <a:lstStyle/>
          <a:p>
            <a:pPr algn="ctr"/>
            <a:endParaRPr lang="en-CA" sz="200" b="1" dirty="0" smtClean="0"/>
          </a:p>
          <a:p>
            <a:pPr algn="ctr"/>
            <a:r>
              <a:rPr lang="en-CA" sz="2400" b="1" dirty="0" smtClean="0"/>
              <a:t>ransom</a:t>
            </a:r>
            <a:endParaRPr lang="en-CA" sz="2400" b="1" dirty="0"/>
          </a:p>
        </p:txBody>
      </p:sp>
      <p:sp>
        <p:nvSpPr>
          <p:cNvPr id="30" name="TextBox 29"/>
          <p:cNvSpPr txBox="1"/>
          <p:nvPr/>
        </p:nvSpPr>
        <p:spPr>
          <a:xfrm>
            <a:off x="0" y="5229200"/>
            <a:ext cx="9144000" cy="1528624"/>
          </a:xfrm>
          <a:prstGeom prst="rect">
            <a:avLst/>
          </a:prstGeom>
          <a:noFill/>
        </p:spPr>
        <p:txBody>
          <a:bodyPr wrap="square" rtlCol="0">
            <a:spAutoFit/>
          </a:bodyPr>
          <a:lstStyle/>
          <a:p>
            <a:pPr algn="ctr">
              <a:lnSpc>
                <a:spcPts val="2800"/>
              </a:lnSpc>
            </a:pPr>
            <a:r>
              <a:rPr lang="en-US" sz="2600" dirty="0" smtClean="0">
                <a:solidFill>
                  <a:schemeClr val="bg1"/>
                </a:solidFill>
                <a:latin typeface="Calibri" pitchFamily="34" charset="0"/>
                <a:cs typeface="Calibri" pitchFamily="34" charset="0"/>
              </a:rPr>
              <a:t>Jesus knew our greater need was redemption from slavery to sin </a:t>
            </a:r>
          </a:p>
          <a:p>
            <a:pPr algn="ctr">
              <a:lnSpc>
                <a:spcPts val="2800"/>
              </a:lnSpc>
            </a:pPr>
            <a:r>
              <a:rPr lang="en-US" sz="2600" dirty="0" smtClean="0">
                <a:solidFill>
                  <a:schemeClr val="bg1"/>
                </a:solidFill>
                <a:latin typeface="Calibri" pitchFamily="34" charset="0"/>
                <a:cs typeface="Calibri" pitchFamily="34" charset="0"/>
              </a:rPr>
              <a:t>in the heart.  “For out of the heart come evil thoughts, murder, adultery, sexual immorality, theft, false witness, slander.  </a:t>
            </a:r>
          </a:p>
          <a:p>
            <a:pPr algn="ctr">
              <a:lnSpc>
                <a:spcPts val="2800"/>
              </a:lnSpc>
            </a:pPr>
            <a:r>
              <a:rPr lang="en-US" sz="2600" dirty="0" smtClean="0">
                <a:solidFill>
                  <a:schemeClr val="bg1"/>
                </a:solidFill>
                <a:latin typeface="Calibri" pitchFamily="34" charset="0"/>
                <a:cs typeface="Calibri" pitchFamily="34" charset="0"/>
              </a:rPr>
              <a:t>These are what defile a person” (Mat 15:19-20).</a:t>
            </a:r>
          </a:p>
        </p:txBody>
      </p:sp>
      <p:sp>
        <p:nvSpPr>
          <p:cNvPr id="31" name="TextBox 30"/>
          <p:cNvSpPr txBox="1"/>
          <p:nvPr/>
        </p:nvSpPr>
        <p:spPr>
          <a:xfrm>
            <a:off x="3635896" y="4437112"/>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7" cstate="print"/>
          <a:stretch>
            <a:fillRect/>
          </a:stretch>
        </p:blipFill>
        <p:spPr>
          <a:xfrm>
            <a:off x="7245424" y="2708920"/>
            <a:ext cx="1143000" cy="1333500"/>
          </a:xfrm>
          <a:prstGeom prst="rect">
            <a:avLst/>
          </a:prstGeom>
        </p:spPr>
      </p:pic>
      <p:sp>
        <p:nvSpPr>
          <p:cNvPr id="33" name="Rectangle 32"/>
          <p:cNvSpPr/>
          <p:nvPr/>
        </p:nvSpPr>
        <p:spPr>
          <a:xfrm>
            <a:off x="6515037" y="4365104"/>
            <a:ext cx="2558713"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a:t>
            </a:r>
            <a:r>
              <a:rPr lang="en-US" sz="2400" b="1" cap="none" spc="0" dirty="0" err="1" smtClean="0">
                <a:ln w="50800"/>
                <a:solidFill>
                  <a:schemeClr val="bg1">
                    <a:shade val="50000"/>
                  </a:schemeClr>
                </a:solidFill>
                <a:effectLst/>
              </a:rPr>
              <a:t>free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free</a:t>
            </a:r>
            <a:endParaRPr lang="en-US" sz="2400" b="1" cap="none" spc="0" dirty="0" smtClean="0">
              <a:ln w="50800"/>
              <a:solidFill>
                <a:schemeClr val="bg1">
                  <a:shade val="50000"/>
                </a:schemeClr>
              </a:solidFill>
              <a:effectLst/>
            </a:endParaRPr>
          </a:p>
          <a:p>
            <a:pPr algn="ctr"/>
            <a:r>
              <a:rPr lang="en-US" sz="2400" b="1" dirty="0" smtClean="0">
                <a:ln w="50800"/>
                <a:solidFill>
                  <a:schemeClr val="bg1">
                    <a:shade val="50000"/>
                  </a:schemeClr>
                </a:solidFill>
              </a:rPr>
              <a:t>to walk in Christ</a:t>
            </a:r>
            <a:endParaRPr lang="en-US" sz="2400" b="1" cap="none" spc="0" dirty="0">
              <a:ln w="50800" cap="rnd"/>
              <a:solidFill>
                <a:schemeClr val="bg1">
                  <a:shade val="50000"/>
                </a:schemeClr>
              </a:solidFill>
              <a:effectLst/>
            </a:endParaRPr>
          </a:p>
        </p:txBody>
      </p:sp>
      <p:sp>
        <p:nvSpPr>
          <p:cNvPr id="34" name="TextBox 9"/>
          <p:cNvSpPr txBox="1">
            <a:spLocks noChangeArrowheads="1"/>
          </p:cNvSpPr>
          <p:nvPr/>
        </p:nvSpPr>
        <p:spPr bwMode="auto">
          <a:xfrm>
            <a:off x="6876256" y="3903439"/>
            <a:ext cx="1872208" cy="461665"/>
          </a:xfrm>
          <a:prstGeom prst="rect">
            <a:avLst/>
          </a:prstGeom>
          <a:noFill/>
          <a:ln w="9525">
            <a:noFill/>
            <a:miter lim="800000"/>
            <a:headEnd/>
            <a:tailEnd/>
          </a:ln>
        </p:spPr>
        <p:txBody>
          <a:bodyPr wrap="square">
            <a:spAutoFit/>
          </a:bodyPr>
          <a:lstStyle/>
          <a:p>
            <a:pPr algn="ctr"/>
            <a:r>
              <a:rPr lang="en-CA" sz="2400" b="1" dirty="0" smtClean="0"/>
              <a:t>redemption</a:t>
            </a:r>
            <a:endParaRPr lang="en-CA" sz="2400" b="1" dirty="0"/>
          </a:p>
        </p:txBody>
      </p:sp>
      <p:sp>
        <p:nvSpPr>
          <p:cNvPr id="35" name="TextBox 34"/>
          <p:cNvSpPr txBox="1"/>
          <p:nvPr/>
        </p:nvSpPr>
        <p:spPr>
          <a:xfrm>
            <a:off x="-252536" y="2780928"/>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36" name="WordArt 2"/>
          <p:cNvSpPr>
            <a:spLocks noChangeArrowheads="1" noChangeShapeType="1" noTextEdit="1"/>
          </p:cNvSpPr>
          <p:nvPr/>
        </p:nvSpPr>
        <p:spPr bwMode="auto">
          <a:xfrm>
            <a:off x="6876256" y="1988840"/>
            <a:ext cx="1872208" cy="936104"/>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07008" y="2204864"/>
            <a:ext cx="3017520" cy="2286000"/>
          </a:xfrm>
          <a:prstGeom prst="rect">
            <a:avLst/>
          </a:prstGeom>
          <a:noFill/>
          <a:ln>
            <a:noFill/>
          </a:ln>
        </p:spPr>
      </p:pic>
      <p:sp>
        <p:nvSpPr>
          <p:cNvPr id="266" name="Google Shape;266;p16"/>
          <p:cNvSpPr/>
          <p:nvPr/>
        </p:nvSpPr>
        <p:spPr>
          <a:xfrm>
            <a:off x="7440880" y="3212976"/>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996952"/>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98884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899923"/>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181322" y="289992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315605"/>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3531629"/>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315605"/>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097040" y="3531629"/>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097040" y="3099581"/>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3315605"/>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3099581"/>
            <a:ext cx="614477" cy="365760"/>
          </a:xfrm>
          <a:prstGeom prst="rect">
            <a:avLst/>
          </a:prstGeom>
        </p:spPr>
      </p:pic>
      <p:sp>
        <p:nvSpPr>
          <p:cNvPr id="20" name="TextBox 19"/>
          <p:cNvSpPr txBox="1"/>
          <p:nvPr/>
        </p:nvSpPr>
        <p:spPr>
          <a:xfrm>
            <a:off x="-36512" y="44624"/>
            <a:ext cx="914400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 in Christ. Thank you, Lord! </a:t>
            </a:r>
            <a:endParaRPr lang="en-CA" sz="2800" dirty="0">
              <a:solidFill>
                <a:srgbClr val="FF0000"/>
              </a:solidFill>
              <a:latin typeface="Calibri" pitchFamily="34" charset="0"/>
            </a:endParaRPr>
          </a:p>
        </p:txBody>
      </p:sp>
      <p:pic>
        <p:nvPicPr>
          <p:cNvPr id="23" name="Picture 22" descr="chains 3.JPG"/>
          <p:cNvPicPr>
            <a:picLocks noChangeAspect="1"/>
          </p:cNvPicPr>
          <p:nvPr/>
        </p:nvPicPr>
        <p:blipFill>
          <a:blip r:embed="rId5" cstate="print"/>
          <a:srcRect l="2863" t="3982" r="2625" b="8808"/>
          <a:stretch>
            <a:fillRect/>
          </a:stretch>
        </p:blipFill>
        <p:spPr>
          <a:xfrm>
            <a:off x="107504" y="1916832"/>
            <a:ext cx="2664296" cy="2448272"/>
          </a:xfrm>
          <a:prstGeom prst="rect">
            <a:avLst/>
          </a:prstGeom>
        </p:spPr>
      </p:pic>
      <p:sp>
        <p:nvSpPr>
          <p:cNvPr id="24" name="TextBox 4"/>
          <p:cNvSpPr txBox="1">
            <a:spLocks noChangeArrowheads="1"/>
          </p:cNvSpPr>
          <p:nvPr/>
        </p:nvSpPr>
        <p:spPr bwMode="auto">
          <a:xfrm>
            <a:off x="1734159" y="1988840"/>
            <a:ext cx="1075936" cy="2308324"/>
          </a:xfrm>
          <a:prstGeom prst="rect">
            <a:avLst/>
          </a:prstGeom>
          <a:noFill/>
          <a:ln w="9525">
            <a:noFill/>
            <a:miter lim="800000"/>
            <a:headEnd/>
            <a:tailEnd/>
          </a:ln>
        </p:spPr>
        <p:txBody>
          <a:bodyPr wrap="none">
            <a:spAutoFit/>
          </a:bodyPr>
          <a:lstStyle/>
          <a:p>
            <a:pPr algn="ctr"/>
            <a:r>
              <a:rPr lang="en-CA" sz="2400" dirty="0" smtClean="0"/>
              <a:t>chains</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5" name="Rectangle 24"/>
          <p:cNvSpPr/>
          <p:nvPr/>
        </p:nvSpPr>
        <p:spPr>
          <a:xfrm>
            <a:off x="107504" y="4365104"/>
            <a:ext cx="3278462"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chains </a:t>
            </a:r>
            <a:r>
              <a:rPr lang="en-US" sz="2400" b="1" dirty="0" err="1" smtClean="0">
                <a:ln w="50800"/>
                <a:solidFill>
                  <a:schemeClr val="bg1">
                    <a:shade val="50000"/>
                  </a:schemeClr>
                </a:solidFill>
              </a:rPr>
              <a:t>chains</a:t>
            </a:r>
            <a:r>
              <a:rPr lang="en-US" sz="2400" b="1" dirty="0" smtClean="0">
                <a:ln w="50800"/>
                <a:solidFill>
                  <a:schemeClr val="bg1">
                    <a:shade val="50000"/>
                  </a:schemeClr>
                </a:solidFill>
              </a:rPr>
              <a:t> </a:t>
            </a:r>
            <a:r>
              <a:rPr lang="en-US" sz="2400" b="1" dirty="0" err="1" smtClean="0">
                <a:ln w="50800"/>
                <a:solidFill>
                  <a:schemeClr val="bg1">
                    <a:shade val="50000"/>
                  </a:schemeClr>
                </a:solidFill>
              </a:rPr>
              <a:t>chains</a:t>
            </a:r>
            <a:endParaRPr lang="en-US" sz="2400" b="1" dirty="0" smtClean="0">
              <a:ln w="50800"/>
              <a:solidFill>
                <a:schemeClr val="bg1">
                  <a:shade val="50000"/>
                </a:schemeClr>
              </a:solidFill>
            </a:endParaRPr>
          </a:p>
          <a:p>
            <a:pPr algn="ctr"/>
            <a:r>
              <a:rPr lang="en-US" sz="2400" b="1" dirty="0" smtClean="0">
                <a:ln w="50800"/>
                <a:solidFill>
                  <a:schemeClr val="bg1">
                    <a:shade val="50000"/>
                  </a:schemeClr>
                </a:solidFill>
              </a:rPr>
              <a:t>s</a:t>
            </a:r>
            <a:r>
              <a:rPr lang="en-US" sz="2400" b="1" cap="none" spc="0" dirty="0" smtClean="0">
                <a:ln w="50800"/>
                <a:solidFill>
                  <a:schemeClr val="bg1">
                    <a:shade val="50000"/>
                  </a:schemeClr>
                </a:solidFill>
                <a:effectLst/>
              </a:rPr>
              <a:t>lave </a:t>
            </a:r>
            <a:r>
              <a:rPr lang="en-US" sz="2400" b="1" cap="none" spc="0" dirty="0" err="1" smtClean="0">
                <a:ln w="50800"/>
                <a:solidFill>
                  <a:schemeClr val="bg1">
                    <a:shade val="50000"/>
                  </a:schemeClr>
                </a:solidFill>
                <a:effectLst/>
              </a:rPr>
              <a:t>slave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slave</a:t>
            </a:r>
            <a:endParaRPr lang="en-US" sz="2400" b="1" cap="none" spc="0" dirty="0">
              <a:ln w="50800" cap="rnd"/>
              <a:solidFill>
                <a:schemeClr val="bg1">
                  <a:shade val="50000"/>
                </a:schemeClr>
              </a:solidFill>
              <a:effectLst/>
            </a:endParaRPr>
          </a:p>
        </p:txBody>
      </p:sp>
      <p:pic>
        <p:nvPicPr>
          <p:cNvPr id="26" name="Picture 25" descr="lord-jesus-christ-coming-293608.gif"/>
          <p:cNvPicPr>
            <a:picLocks noChangeAspect="1"/>
          </p:cNvPicPr>
          <p:nvPr/>
        </p:nvPicPr>
        <p:blipFill>
          <a:blip r:embed="rId6" cstate="print"/>
          <a:srcRect b="36140"/>
          <a:stretch>
            <a:fillRect/>
          </a:stretch>
        </p:blipFill>
        <p:spPr>
          <a:xfrm>
            <a:off x="3232807" y="1844824"/>
            <a:ext cx="2851361" cy="2651760"/>
          </a:xfrm>
          <a:prstGeom prst="star32">
            <a:avLst/>
          </a:prstGeom>
        </p:spPr>
      </p:pic>
      <p:sp>
        <p:nvSpPr>
          <p:cNvPr id="27" name="Rectangle 26"/>
          <p:cNvSpPr/>
          <p:nvPr/>
        </p:nvSpPr>
        <p:spPr>
          <a:xfrm>
            <a:off x="4513704" y="285293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ectangle 28"/>
          <p:cNvSpPr/>
          <p:nvPr/>
        </p:nvSpPr>
        <p:spPr>
          <a:xfrm>
            <a:off x="4067944" y="2996952"/>
            <a:ext cx="118872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TextBox 9"/>
          <p:cNvSpPr txBox="1">
            <a:spLocks noChangeArrowheads="1"/>
          </p:cNvSpPr>
          <p:nvPr/>
        </p:nvSpPr>
        <p:spPr bwMode="auto">
          <a:xfrm>
            <a:off x="3851920" y="2852936"/>
            <a:ext cx="1656184" cy="492443"/>
          </a:xfrm>
          <a:prstGeom prst="rect">
            <a:avLst/>
          </a:prstGeom>
          <a:noFill/>
          <a:ln w="9525">
            <a:noFill/>
            <a:miter lim="800000"/>
            <a:headEnd/>
            <a:tailEnd/>
          </a:ln>
        </p:spPr>
        <p:txBody>
          <a:bodyPr wrap="square">
            <a:spAutoFit/>
          </a:bodyPr>
          <a:lstStyle/>
          <a:p>
            <a:pPr algn="ctr"/>
            <a:endParaRPr lang="en-CA" sz="200" b="1" dirty="0" smtClean="0"/>
          </a:p>
          <a:p>
            <a:pPr algn="ctr"/>
            <a:r>
              <a:rPr lang="en-CA" sz="2400" b="1" dirty="0" smtClean="0"/>
              <a:t>ransom</a:t>
            </a:r>
            <a:endParaRPr lang="en-CA" sz="2400" b="1" dirty="0"/>
          </a:p>
        </p:txBody>
      </p:sp>
      <p:sp>
        <p:nvSpPr>
          <p:cNvPr id="31" name="TextBox 30"/>
          <p:cNvSpPr txBox="1"/>
          <p:nvPr/>
        </p:nvSpPr>
        <p:spPr>
          <a:xfrm>
            <a:off x="3635896" y="4437112"/>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7" cstate="print"/>
          <a:stretch>
            <a:fillRect/>
          </a:stretch>
        </p:blipFill>
        <p:spPr>
          <a:xfrm>
            <a:off x="7245424" y="2708920"/>
            <a:ext cx="1143000" cy="1333500"/>
          </a:xfrm>
          <a:prstGeom prst="rect">
            <a:avLst/>
          </a:prstGeom>
        </p:spPr>
      </p:pic>
      <p:sp>
        <p:nvSpPr>
          <p:cNvPr id="33" name="Rectangle 32"/>
          <p:cNvSpPr/>
          <p:nvPr/>
        </p:nvSpPr>
        <p:spPr>
          <a:xfrm>
            <a:off x="6515037" y="4365104"/>
            <a:ext cx="2558713"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a:t>
            </a:r>
            <a:r>
              <a:rPr lang="en-US" sz="2400" b="1" cap="none" spc="0" dirty="0" err="1" smtClean="0">
                <a:ln w="50800"/>
                <a:solidFill>
                  <a:schemeClr val="bg1">
                    <a:shade val="50000"/>
                  </a:schemeClr>
                </a:solidFill>
                <a:effectLst/>
              </a:rPr>
              <a:t>free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free</a:t>
            </a:r>
            <a:endParaRPr lang="en-US" sz="2400" b="1" cap="none" spc="0" dirty="0" smtClean="0">
              <a:ln w="50800"/>
              <a:solidFill>
                <a:schemeClr val="bg1">
                  <a:shade val="50000"/>
                </a:schemeClr>
              </a:solidFill>
              <a:effectLst/>
            </a:endParaRPr>
          </a:p>
          <a:p>
            <a:pPr algn="ctr"/>
            <a:r>
              <a:rPr lang="en-US" sz="2400" b="1" dirty="0" smtClean="0">
                <a:ln w="50800"/>
                <a:solidFill>
                  <a:schemeClr val="bg1">
                    <a:shade val="50000"/>
                  </a:schemeClr>
                </a:solidFill>
              </a:rPr>
              <a:t>to walk in Christ</a:t>
            </a:r>
            <a:endParaRPr lang="en-US" sz="2400" b="1" cap="none" spc="0" dirty="0">
              <a:ln w="50800" cap="rnd"/>
              <a:solidFill>
                <a:schemeClr val="bg1">
                  <a:shade val="50000"/>
                </a:schemeClr>
              </a:solidFill>
              <a:effectLst/>
            </a:endParaRPr>
          </a:p>
        </p:txBody>
      </p:sp>
      <p:sp>
        <p:nvSpPr>
          <p:cNvPr id="34" name="TextBox 9"/>
          <p:cNvSpPr txBox="1">
            <a:spLocks noChangeArrowheads="1"/>
          </p:cNvSpPr>
          <p:nvPr/>
        </p:nvSpPr>
        <p:spPr bwMode="auto">
          <a:xfrm>
            <a:off x="6876256" y="3903439"/>
            <a:ext cx="1872208" cy="461665"/>
          </a:xfrm>
          <a:prstGeom prst="rect">
            <a:avLst/>
          </a:prstGeom>
          <a:noFill/>
          <a:ln w="9525">
            <a:noFill/>
            <a:miter lim="800000"/>
            <a:headEnd/>
            <a:tailEnd/>
          </a:ln>
        </p:spPr>
        <p:txBody>
          <a:bodyPr wrap="square">
            <a:spAutoFit/>
          </a:bodyPr>
          <a:lstStyle/>
          <a:p>
            <a:pPr algn="ctr"/>
            <a:r>
              <a:rPr lang="en-CA" sz="2400" b="1" dirty="0" smtClean="0"/>
              <a:t>redemption</a:t>
            </a:r>
            <a:endParaRPr lang="en-CA" sz="2400" b="1" dirty="0"/>
          </a:p>
        </p:txBody>
      </p:sp>
      <p:sp>
        <p:nvSpPr>
          <p:cNvPr id="35" name="TextBox 34"/>
          <p:cNvSpPr txBox="1"/>
          <p:nvPr/>
        </p:nvSpPr>
        <p:spPr>
          <a:xfrm>
            <a:off x="-252536" y="2780928"/>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36" name="WordArt 2"/>
          <p:cNvSpPr>
            <a:spLocks noChangeArrowheads="1" noChangeShapeType="1" noTextEdit="1"/>
          </p:cNvSpPr>
          <p:nvPr/>
        </p:nvSpPr>
        <p:spPr bwMode="auto">
          <a:xfrm>
            <a:off x="6876256" y="1988840"/>
            <a:ext cx="1872208" cy="936104"/>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37" name="TextBox 36"/>
          <p:cNvSpPr txBox="1"/>
          <p:nvPr/>
        </p:nvSpPr>
        <p:spPr>
          <a:xfrm>
            <a:off x="0" y="603845"/>
            <a:ext cx="9180512" cy="1323439"/>
          </a:xfrm>
          <a:prstGeom prst="rect">
            <a:avLst/>
          </a:prstGeom>
          <a:noFill/>
        </p:spPr>
        <p:txBody>
          <a:bodyPr wrap="square" rtlCol="0">
            <a:spAutoFit/>
          </a:bodyPr>
          <a:lstStyle/>
          <a:p>
            <a:pPr algn="ctr">
              <a:lnSpc>
                <a:spcPts val="3200"/>
              </a:lnSpc>
            </a:pP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He has delivered us from the domain of darkness and transferred us to the kingdom of his beloved Son, in whom we have redemption” Col 1:13-14</a:t>
            </a:r>
          </a:p>
        </p:txBody>
      </p:sp>
      <p:sp>
        <p:nvSpPr>
          <p:cNvPr id="38" name="TextBox 37"/>
          <p:cNvSpPr txBox="1"/>
          <p:nvPr/>
        </p:nvSpPr>
        <p:spPr>
          <a:xfrm>
            <a:off x="107380" y="5373216"/>
            <a:ext cx="9001124" cy="1815882"/>
          </a:xfrm>
          <a:prstGeom prst="rect">
            <a:avLst/>
          </a:prstGeom>
          <a:noFill/>
        </p:spPr>
        <p:txBody>
          <a:bodyPr wrap="square" rtlCol="0">
            <a:spAutoFit/>
          </a:bodyPr>
          <a:lstStyle/>
          <a:p>
            <a:pPr algn="ctr">
              <a:lnSpc>
                <a:spcPts val="3200"/>
              </a:lnSpc>
            </a:pPr>
            <a:r>
              <a:rPr lang="en-US" sz="2800" b="1" dirty="0" smtClean="0">
                <a:solidFill>
                  <a:schemeClr val="bg1"/>
                </a:solidFill>
                <a:latin typeface="Calibri" pitchFamily="34" charset="0"/>
                <a:cs typeface="Calibri" pitchFamily="34" charset="0"/>
              </a:rPr>
              <a:t>“You shall be holy, for I am holy . . . you were ransomed . . . with the precious blood of Christ, like that of a lamb without blemish or spot” 1 Pet 1:16,18-19</a:t>
            </a:r>
          </a:p>
          <a:p>
            <a:endParaRPr lang="en-US" sz="2800" b="1" dirty="0" smtClean="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sp>
        <p:nvSpPr>
          <p:cNvPr id="31" name="TextBox 30"/>
          <p:cNvSpPr txBox="1"/>
          <p:nvPr/>
        </p:nvSpPr>
        <p:spPr>
          <a:xfrm rot="5400000">
            <a:off x="7837331" y="1243789"/>
            <a:ext cx="2088232" cy="553998"/>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264" name="Google Shape;264;p16" descr="www.clipartbest.com dc6XLjAMi.gif"/>
          <p:cNvPicPr preferRelativeResize="0"/>
          <p:nvPr/>
        </p:nvPicPr>
        <p:blipFill rotWithShape="1">
          <a:blip r:embed="rId3" cstate="print">
            <a:alphaModFix/>
          </a:blip>
          <a:srcRect/>
          <a:stretch/>
        </p:blipFill>
        <p:spPr>
          <a:xfrm>
            <a:off x="6307008" y="2204864"/>
            <a:ext cx="3017520" cy="2286000"/>
          </a:xfrm>
          <a:prstGeom prst="rect">
            <a:avLst/>
          </a:prstGeom>
          <a:noFill/>
          <a:ln>
            <a:noFill/>
          </a:ln>
        </p:spPr>
      </p:pic>
      <p:sp>
        <p:nvSpPr>
          <p:cNvPr id="266" name="Google Shape;266;p16"/>
          <p:cNvSpPr/>
          <p:nvPr/>
        </p:nvSpPr>
        <p:spPr>
          <a:xfrm>
            <a:off x="7440880" y="3212976"/>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996952"/>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98884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899923"/>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181322" y="289992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315605"/>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3531629"/>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315605"/>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097040" y="3531629"/>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097040" y="3099581"/>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3315605"/>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3099581"/>
            <a:ext cx="614477" cy="365760"/>
          </a:xfrm>
          <a:prstGeom prst="rect">
            <a:avLst/>
          </a:prstGeom>
        </p:spPr>
      </p:pic>
      <p:sp>
        <p:nvSpPr>
          <p:cNvPr id="20" name="TextBox 19"/>
          <p:cNvSpPr txBox="1"/>
          <p:nvPr/>
        </p:nvSpPr>
        <p:spPr>
          <a:xfrm>
            <a:off x="-36512" y="44624"/>
            <a:ext cx="914400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 in Christ. Thank you, Lord! </a:t>
            </a:r>
            <a:endParaRPr lang="en-CA" sz="2800" dirty="0">
              <a:solidFill>
                <a:srgbClr val="FF0000"/>
              </a:solidFill>
              <a:latin typeface="Calibri" pitchFamily="34" charset="0"/>
            </a:endParaRPr>
          </a:p>
        </p:txBody>
      </p:sp>
      <p:sp>
        <p:nvSpPr>
          <p:cNvPr id="22" name="TextBox 21"/>
          <p:cNvSpPr txBox="1"/>
          <p:nvPr/>
        </p:nvSpPr>
        <p:spPr>
          <a:xfrm>
            <a:off x="324544" y="1538402"/>
            <a:ext cx="9071992" cy="810478"/>
          </a:xfrm>
          <a:prstGeom prst="rect">
            <a:avLst/>
          </a:prstGeom>
          <a:noFill/>
        </p:spPr>
        <p:txBody>
          <a:bodyPr wrap="square" rtlCol="0">
            <a:spAutoFit/>
          </a:bodyPr>
          <a:lstStyle/>
          <a:p>
            <a:pPr>
              <a:lnSpc>
                <a:spcPts val="2800"/>
              </a:lnSpc>
            </a:pPr>
            <a:r>
              <a:rPr lang="en-CA" sz="2600" b="1" dirty="0" smtClean="0">
                <a:solidFill>
                  <a:schemeClr val="bg1"/>
                </a:solidFill>
                <a:latin typeface="Calibri" pitchFamily="34" charset="0"/>
                <a:cs typeface="Calibri" pitchFamily="34" charset="0"/>
              </a:rPr>
              <a:t>Freedom in Christ is NOT freedom to do as we </a:t>
            </a:r>
          </a:p>
          <a:p>
            <a:pPr>
              <a:lnSpc>
                <a:spcPts val="2800"/>
              </a:lnSpc>
            </a:pPr>
            <a:r>
              <a:rPr lang="en-CA" sz="2600" b="1" dirty="0" smtClean="0">
                <a:solidFill>
                  <a:schemeClr val="bg1"/>
                </a:solidFill>
                <a:latin typeface="Calibri" pitchFamily="34" charset="0"/>
                <a:cs typeface="Calibri" pitchFamily="34" charset="0"/>
              </a:rPr>
              <a:t>please, as fleshly, </a:t>
            </a:r>
            <a:r>
              <a:rPr lang="en-CA" sz="2600" b="1" dirty="0" err="1" smtClean="0">
                <a:solidFill>
                  <a:schemeClr val="bg1"/>
                </a:solidFill>
                <a:latin typeface="Calibri" pitchFamily="34" charset="0"/>
                <a:cs typeface="Calibri" pitchFamily="34" charset="0"/>
              </a:rPr>
              <a:t>MeMeMe</a:t>
            </a:r>
            <a:r>
              <a:rPr lang="en-CA" sz="2600" b="1" dirty="0" smtClean="0">
                <a:solidFill>
                  <a:schemeClr val="bg1"/>
                </a:solidFill>
                <a:latin typeface="Calibri" pitchFamily="34" charset="0"/>
                <a:cs typeface="Calibri" pitchFamily="34" charset="0"/>
              </a:rPr>
              <a:t> believers think! </a:t>
            </a:r>
            <a:endParaRPr lang="x-none" sz="2800" b="1" smtClean="0"/>
          </a:p>
        </p:txBody>
      </p:sp>
      <p:sp>
        <p:nvSpPr>
          <p:cNvPr id="30" name="TextBox 29"/>
          <p:cNvSpPr txBox="1"/>
          <p:nvPr/>
        </p:nvSpPr>
        <p:spPr>
          <a:xfrm>
            <a:off x="0" y="674306"/>
            <a:ext cx="9144000" cy="810478"/>
          </a:xfrm>
          <a:prstGeom prst="rect">
            <a:avLst/>
          </a:prstGeom>
          <a:noFill/>
        </p:spPr>
        <p:txBody>
          <a:bodyPr wrap="square" rtlCol="0">
            <a:spAutoFit/>
          </a:bodyPr>
          <a:lstStyle/>
          <a:p>
            <a:pPr algn="ctr">
              <a:lnSpc>
                <a:spcPts val="2800"/>
              </a:lnSpc>
            </a:pPr>
            <a:r>
              <a:rPr lang="en-US" sz="2600" b="1" dirty="0" smtClean="0">
                <a:solidFill>
                  <a:schemeClr val="bg1"/>
                </a:solidFill>
                <a:latin typeface="Calibri" pitchFamily="34" charset="0"/>
                <a:cs typeface="Calibri" pitchFamily="34" charset="0"/>
              </a:rPr>
              <a:t>“Whoever says he abides in him ought to walk </a:t>
            </a:r>
          </a:p>
          <a:p>
            <a:pPr algn="ctr">
              <a:lnSpc>
                <a:spcPts val="2800"/>
              </a:lnSpc>
            </a:pPr>
            <a:r>
              <a:rPr lang="en-US" sz="2600" b="1" dirty="0" smtClean="0">
                <a:solidFill>
                  <a:schemeClr val="bg1"/>
                </a:solidFill>
                <a:latin typeface="Calibri" pitchFamily="34" charset="0"/>
                <a:cs typeface="Calibri" pitchFamily="34" charset="0"/>
              </a:rPr>
              <a:t>in the same way in which he walked” (1 </a:t>
            </a:r>
            <a:r>
              <a:rPr lang="en-US" sz="2600" b="1" dirty="0" err="1" smtClean="0">
                <a:solidFill>
                  <a:schemeClr val="bg1"/>
                </a:solidFill>
                <a:latin typeface="Calibri" pitchFamily="34" charset="0"/>
                <a:cs typeface="Calibri" pitchFamily="34" charset="0"/>
              </a:rPr>
              <a:t>Jn</a:t>
            </a:r>
            <a:r>
              <a:rPr lang="en-US" sz="2600" b="1" dirty="0" smtClean="0">
                <a:solidFill>
                  <a:schemeClr val="bg1"/>
                </a:solidFill>
                <a:latin typeface="Calibri" pitchFamily="34" charset="0"/>
                <a:cs typeface="Calibri" pitchFamily="34" charset="0"/>
              </a:rPr>
              <a:t> 2:6).</a:t>
            </a:r>
          </a:p>
        </p:txBody>
      </p:sp>
      <p:pic>
        <p:nvPicPr>
          <p:cNvPr id="32" name="Picture 31" descr="www.fg-a.com valentine 2-jumping-heart.gif"/>
          <p:cNvPicPr>
            <a:picLocks noChangeAspect="1"/>
          </p:cNvPicPr>
          <p:nvPr/>
        </p:nvPicPr>
        <p:blipFill>
          <a:blip r:embed="rId5" cstate="print"/>
          <a:stretch>
            <a:fillRect/>
          </a:stretch>
        </p:blipFill>
        <p:spPr>
          <a:xfrm>
            <a:off x="7245424" y="2708920"/>
            <a:ext cx="1143000" cy="1333500"/>
          </a:xfrm>
          <a:prstGeom prst="rect">
            <a:avLst/>
          </a:prstGeom>
        </p:spPr>
      </p:pic>
      <p:sp>
        <p:nvSpPr>
          <p:cNvPr id="33" name="Rectangle 32"/>
          <p:cNvSpPr/>
          <p:nvPr/>
        </p:nvSpPr>
        <p:spPr>
          <a:xfrm>
            <a:off x="6515037" y="4365104"/>
            <a:ext cx="2558713"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a:t>
            </a:r>
            <a:r>
              <a:rPr lang="en-US" sz="2400" b="1" cap="none" spc="0" dirty="0" err="1" smtClean="0">
                <a:ln w="50800"/>
                <a:solidFill>
                  <a:schemeClr val="bg1">
                    <a:shade val="50000"/>
                  </a:schemeClr>
                </a:solidFill>
                <a:effectLst/>
              </a:rPr>
              <a:t>free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free</a:t>
            </a:r>
            <a:endParaRPr lang="en-US" sz="2400" b="1" cap="none" spc="0" dirty="0" smtClean="0">
              <a:ln w="50800"/>
              <a:solidFill>
                <a:schemeClr val="bg1">
                  <a:shade val="50000"/>
                </a:schemeClr>
              </a:solidFill>
              <a:effectLst/>
            </a:endParaRPr>
          </a:p>
          <a:p>
            <a:pPr algn="ctr"/>
            <a:r>
              <a:rPr lang="en-US" sz="2400" b="1" dirty="0" smtClean="0">
                <a:ln w="50800"/>
                <a:solidFill>
                  <a:schemeClr val="bg1">
                    <a:shade val="50000"/>
                  </a:schemeClr>
                </a:solidFill>
              </a:rPr>
              <a:t>to walk in Christ</a:t>
            </a:r>
            <a:endParaRPr lang="en-US" sz="2400" b="1" cap="none" spc="0" dirty="0">
              <a:ln w="50800" cap="rnd"/>
              <a:solidFill>
                <a:schemeClr val="bg1">
                  <a:shade val="50000"/>
                </a:schemeClr>
              </a:solidFill>
              <a:effectLst/>
            </a:endParaRPr>
          </a:p>
        </p:txBody>
      </p:sp>
      <p:sp>
        <p:nvSpPr>
          <p:cNvPr id="34" name="TextBox 9"/>
          <p:cNvSpPr txBox="1">
            <a:spLocks noChangeArrowheads="1"/>
          </p:cNvSpPr>
          <p:nvPr/>
        </p:nvSpPr>
        <p:spPr bwMode="auto">
          <a:xfrm>
            <a:off x="6876256" y="3903439"/>
            <a:ext cx="1872208" cy="461665"/>
          </a:xfrm>
          <a:prstGeom prst="rect">
            <a:avLst/>
          </a:prstGeom>
          <a:noFill/>
          <a:ln w="9525">
            <a:noFill/>
            <a:miter lim="800000"/>
            <a:headEnd/>
            <a:tailEnd/>
          </a:ln>
        </p:spPr>
        <p:txBody>
          <a:bodyPr wrap="square">
            <a:spAutoFit/>
          </a:bodyPr>
          <a:lstStyle/>
          <a:p>
            <a:pPr algn="ctr"/>
            <a:r>
              <a:rPr lang="en-CA" sz="2400" b="1" dirty="0" smtClean="0"/>
              <a:t>redemption</a:t>
            </a:r>
            <a:endParaRPr lang="en-CA" sz="2400" b="1" dirty="0"/>
          </a:p>
        </p:txBody>
      </p:sp>
      <p:sp>
        <p:nvSpPr>
          <p:cNvPr id="36" name="WordArt 2"/>
          <p:cNvSpPr>
            <a:spLocks noChangeArrowheads="1" noChangeShapeType="1" noTextEdit="1"/>
          </p:cNvSpPr>
          <p:nvPr/>
        </p:nvSpPr>
        <p:spPr bwMode="auto">
          <a:xfrm>
            <a:off x="6876256" y="1988840"/>
            <a:ext cx="1872208" cy="936104"/>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37" name="TextBox 36"/>
          <p:cNvSpPr txBox="1"/>
          <p:nvPr/>
        </p:nvSpPr>
        <p:spPr>
          <a:xfrm>
            <a:off x="251520" y="2476440"/>
            <a:ext cx="6219800" cy="1528624"/>
          </a:xfrm>
          <a:prstGeom prst="rect">
            <a:avLst/>
          </a:prstGeom>
          <a:noFill/>
        </p:spPr>
        <p:txBody>
          <a:bodyPr wrap="square" rtlCol="0">
            <a:spAutoFit/>
          </a:bodyPr>
          <a:lstStyle/>
          <a:p>
            <a:pPr>
              <a:lnSpc>
                <a:spcPts val="2800"/>
              </a:lnSpc>
            </a:pPr>
            <a:r>
              <a:rPr lang="en-CA" sz="2600" b="1" dirty="0" smtClean="0">
                <a:solidFill>
                  <a:schemeClr val="bg1"/>
                </a:solidFill>
                <a:latin typeface="Calibri" pitchFamily="34" charset="0"/>
                <a:cs typeface="Calibri" pitchFamily="34" charset="0"/>
              </a:rPr>
              <a:t>“</a:t>
            </a:r>
            <a:r>
              <a:rPr lang="en-US" sz="2600" b="1" dirty="0" smtClean="0">
                <a:solidFill>
                  <a:schemeClr val="bg1"/>
                </a:solidFill>
                <a:latin typeface="Calibri" pitchFamily="34" charset="0"/>
                <a:cs typeface="Calibri" pitchFamily="34" charset="0"/>
              </a:rPr>
              <a:t>Are we to continue in sin that grace may abound? By no means! . . . Are we to sin because we are not under law but under grace? By no means!” (Rom 6:1,15).</a:t>
            </a:r>
          </a:p>
        </p:txBody>
      </p:sp>
      <p:sp>
        <p:nvSpPr>
          <p:cNvPr id="38" name="TextBox 37"/>
          <p:cNvSpPr txBox="1"/>
          <p:nvPr/>
        </p:nvSpPr>
        <p:spPr>
          <a:xfrm>
            <a:off x="251520" y="4060616"/>
            <a:ext cx="6219800" cy="1528624"/>
          </a:xfrm>
          <a:prstGeom prst="rect">
            <a:avLst/>
          </a:prstGeom>
          <a:noFill/>
        </p:spPr>
        <p:txBody>
          <a:bodyPr wrap="square" rtlCol="0">
            <a:spAutoFit/>
          </a:bodyPr>
          <a:lstStyle/>
          <a:p>
            <a:pPr>
              <a:lnSpc>
                <a:spcPts val="2800"/>
              </a:lnSpc>
            </a:pPr>
            <a:r>
              <a:rPr lang="en-US" sz="2600" b="1" dirty="0" smtClean="0">
                <a:solidFill>
                  <a:schemeClr val="bg1"/>
                </a:solidFill>
                <a:latin typeface="Calibri" pitchFamily="34" charset="0"/>
                <a:cs typeface="Calibri" pitchFamily="34" charset="0"/>
              </a:rPr>
              <a:t>“For you were called to freedom, brothers. Only do not use your freedom as an opportunity for the flesh, but through love serve one another” (Gal 5:13).</a:t>
            </a:r>
            <a:endParaRPr lang="x-none" sz="2800" b="1" smtClean="0"/>
          </a:p>
        </p:txBody>
      </p:sp>
      <p:sp>
        <p:nvSpPr>
          <p:cNvPr id="39" name="TextBox 38"/>
          <p:cNvSpPr txBox="1"/>
          <p:nvPr/>
        </p:nvSpPr>
        <p:spPr>
          <a:xfrm>
            <a:off x="323528" y="5643825"/>
            <a:ext cx="8631560" cy="1169551"/>
          </a:xfrm>
          <a:prstGeom prst="rect">
            <a:avLst/>
          </a:prstGeom>
          <a:noFill/>
        </p:spPr>
        <p:txBody>
          <a:bodyPr wrap="square" rtlCol="0">
            <a:spAutoFit/>
          </a:bodyPr>
          <a:lstStyle/>
          <a:p>
            <a:pPr>
              <a:lnSpc>
                <a:spcPts val="2800"/>
              </a:lnSpc>
            </a:pPr>
            <a:r>
              <a:rPr lang="en-US" sz="2600" b="1" dirty="0" smtClean="0">
                <a:solidFill>
                  <a:schemeClr val="bg1"/>
                </a:solidFill>
                <a:latin typeface="Calibri" pitchFamily="34" charset="0"/>
                <a:cs typeface="Calibri" pitchFamily="34" charset="0"/>
              </a:rPr>
              <a:t>“Certain people have crept in . . . ungodly people, </a:t>
            </a:r>
          </a:p>
          <a:p>
            <a:pPr>
              <a:lnSpc>
                <a:spcPts val="2800"/>
              </a:lnSpc>
            </a:pPr>
            <a:r>
              <a:rPr lang="en-US" sz="2600" b="1" dirty="0" smtClean="0">
                <a:solidFill>
                  <a:schemeClr val="bg1"/>
                </a:solidFill>
                <a:latin typeface="Calibri" pitchFamily="34" charset="0"/>
                <a:cs typeface="Calibri" pitchFamily="34" charset="0"/>
              </a:rPr>
              <a:t>who pervert the grace of our God into sensuality and </a:t>
            </a:r>
          </a:p>
          <a:p>
            <a:pPr>
              <a:lnSpc>
                <a:spcPts val="2800"/>
              </a:lnSpc>
            </a:pPr>
            <a:r>
              <a:rPr lang="en-US" sz="2600" b="1" dirty="0" smtClean="0">
                <a:solidFill>
                  <a:schemeClr val="bg1"/>
                </a:solidFill>
                <a:latin typeface="Calibri" pitchFamily="34" charset="0"/>
                <a:cs typeface="Calibri" pitchFamily="34" charset="0"/>
              </a:rPr>
              <a:t>deny our only Master and Lord, Jesus Christ” (Jude 1:4).</a:t>
            </a:r>
            <a:endParaRPr lang="x-none" sz="2800" b="1"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sp>
        <p:nvSpPr>
          <p:cNvPr id="31" name="TextBox 30"/>
          <p:cNvSpPr txBox="1"/>
          <p:nvPr/>
        </p:nvSpPr>
        <p:spPr>
          <a:xfrm rot="5400000">
            <a:off x="7837331" y="1531821"/>
            <a:ext cx="2088232" cy="553998"/>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264" name="Google Shape;264;p16" descr="www.clipartbest.com dc6XLjAMi.gif"/>
          <p:cNvPicPr preferRelativeResize="0"/>
          <p:nvPr/>
        </p:nvPicPr>
        <p:blipFill rotWithShape="1">
          <a:blip r:embed="rId3" cstate="print">
            <a:alphaModFix/>
          </a:blip>
          <a:srcRect/>
          <a:stretch/>
        </p:blipFill>
        <p:spPr>
          <a:xfrm>
            <a:off x="6307008" y="2204864"/>
            <a:ext cx="3017520" cy="2286000"/>
          </a:xfrm>
          <a:prstGeom prst="rect">
            <a:avLst/>
          </a:prstGeom>
          <a:noFill/>
          <a:ln>
            <a:noFill/>
          </a:ln>
        </p:spPr>
      </p:pic>
      <p:sp>
        <p:nvSpPr>
          <p:cNvPr id="266" name="Google Shape;266;p16"/>
          <p:cNvSpPr/>
          <p:nvPr/>
        </p:nvSpPr>
        <p:spPr>
          <a:xfrm>
            <a:off x="7440880" y="3212976"/>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996952"/>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98884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899923"/>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181322" y="289992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315605"/>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3531629"/>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315605"/>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097040" y="3531629"/>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097040" y="3099581"/>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3315605"/>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3099581"/>
            <a:ext cx="614477" cy="365760"/>
          </a:xfrm>
          <a:prstGeom prst="rect">
            <a:avLst/>
          </a:prstGeom>
        </p:spPr>
      </p:pic>
      <p:sp>
        <p:nvSpPr>
          <p:cNvPr id="20" name="TextBox 19"/>
          <p:cNvSpPr txBox="1"/>
          <p:nvPr/>
        </p:nvSpPr>
        <p:spPr>
          <a:xfrm>
            <a:off x="-36512" y="44624"/>
            <a:ext cx="914400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 in Christ. Thank you, Lord! </a:t>
            </a:r>
            <a:endParaRPr lang="en-CA" sz="2800" dirty="0">
              <a:solidFill>
                <a:srgbClr val="FF0000"/>
              </a:solidFill>
              <a:latin typeface="Calibri" pitchFamily="34" charset="0"/>
            </a:endParaRPr>
          </a:p>
        </p:txBody>
      </p:sp>
      <p:pic>
        <p:nvPicPr>
          <p:cNvPr id="32" name="Picture 31" descr="www.fg-a.com valentine 2-jumping-heart.gif"/>
          <p:cNvPicPr>
            <a:picLocks noChangeAspect="1"/>
          </p:cNvPicPr>
          <p:nvPr/>
        </p:nvPicPr>
        <p:blipFill>
          <a:blip r:embed="rId5" cstate="print"/>
          <a:stretch>
            <a:fillRect/>
          </a:stretch>
        </p:blipFill>
        <p:spPr>
          <a:xfrm>
            <a:off x="7245424" y="2708920"/>
            <a:ext cx="1143000" cy="1333500"/>
          </a:xfrm>
          <a:prstGeom prst="rect">
            <a:avLst/>
          </a:prstGeom>
        </p:spPr>
      </p:pic>
      <p:sp>
        <p:nvSpPr>
          <p:cNvPr id="33" name="Rectangle 32"/>
          <p:cNvSpPr/>
          <p:nvPr/>
        </p:nvSpPr>
        <p:spPr>
          <a:xfrm>
            <a:off x="6673029" y="4300993"/>
            <a:ext cx="2242730" cy="712183"/>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2400"/>
              </a:lnSpc>
            </a:pPr>
            <a:r>
              <a:rPr lang="en-US" sz="2400" b="1" dirty="0" smtClean="0">
                <a:ln w="50800"/>
                <a:solidFill>
                  <a:schemeClr val="bg1">
                    <a:shade val="50000"/>
                  </a:schemeClr>
                </a:solidFill>
                <a:latin typeface="Calibri" pitchFamily="34" charset="0"/>
                <a:cs typeface="Calibri" pitchFamily="34" charset="0"/>
              </a:rPr>
              <a:t>f</a:t>
            </a:r>
            <a:r>
              <a:rPr lang="en-US" sz="2400" b="1" cap="none" spc="0" dirty="0" smtClean="0">
                <a:ln w="50800"/>
                <a:solidFill>
                  <a:schemeClr val="bg1">
                    <a:shade val="50000"/>
                  </a:schemeClr>
                </a:solidFill>
                <a:effectLst/>
                <a:latin typeface="Calibri" pitchFamily="34" charset="0"/>
                <a:cs typeface="Calibri" pitchFamily="34" charset="0"/>
              </a:rPr>
              <a:t>ree </a:t>
            </a:r>
            <a:r>
              <a:rPr lang="en-US" sz="2400" b="1" cap="none" spc="0" dirty="0" err="1" smtClean="0">
                <a:ln w="50800"/>
                <a:solidFill>
                  <a:schemeClr val="bg1">
                    <a:shade val="50000"/>
                  </a:schemeClr>
                </a:solidFill>
                <a:effectLst/>
                <a:latin typeface="Calibri" pitchFamily="34" charset="0"/>
                <a:cs typeface="Calibri" pitchFamily="34" charset="0"/>
              </a:rPr>
              <a:t>free</a:t>
            </a:r>
            <a:r>
              <a:rPr lang="en-US" sz="2400" b="1" cap="none" spc="0" dirty="0" smtClean="0">
                <a:ln w="50800"/>
                <a:solidFill>
                  <a:schemeClr val="bg1">
                    <a:shade val="50000"/>
                  </a:schemeClr>
                </a:solidFill>
                <a:effectLst/>
                <a:latin typeface="Calibri" pitchFamily="34" charset="0"/>
                <a:cs typeface="Calibri" pitchFamily="34" charset="0"/>
              </a:rPr>
              <a:t> </a:t>
            </a:r>
            <a:r>
              <a:rPr lang="en-US" sz="2400" b="1" cap="none" spc="0" dirty="0" err="1" smtClean="0">
                <a:ln w="50800"/>
                <a:solidFill>
                  <a:schemeClr val="bg1">
                    <a:shade val="50000"/>
                  </a:schemeClr>
                </a:solidFill>
                <a:effectLst/>
                <a:latin typeface="Calibri" pitchFamily="34" charset="0"/>
                <a:cs typeface="Calibri" pitchFamily="34" charset="0"/>
              </a:rPr>
              <a:t>free</a:t>
            </a:r>
            <a:endParaRPr lang="en-US" sz="2400" b="1" cap="none" spc="0" dirty="0" smtClean="0">
              <a:ln w="50800"/>
              <a:solidFill>
                <a:schemeClr val="bg1">
                  <a:shade val="50000"/>
                </a:schemeClr>
              </a:solidFill>
              <a:effectLst/>
              <a:latin typeface="Calibri" pitchFamily="34" charset="0"/>
              <a:cs typeface="Calibri" pitchFamily="34" charset="0"/>
            </a:endParaRPr>
          </a:p>
          <a:p>
            <a:pPr algn="ctr">
              <a:lnSpc>
                <a:spcPts val="2400"/>
              </a:lnSpc>
            </a:pPr>
            <a:r>
              <a:rPr lang="en-US" sz="2400" b="1" dirty="0" smtClean="0">
                <a:ln w="50800"/>
                <a:solidFill>
                  <a:schemeClr val="bg1">
                    <a:shade val="50000"/>
                  </a:schemeClr>
                </a:solidFill>
                <a:latin typeface="Calibri" pitchFamily="34" charset="0"/>
                <a:cs typeface="Calibri" pitchFamily="34" charset="0"/>
              </a:rPr>
              <a:t>to walk in Christ</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34" name="TextBox 9"/>
          <p:cNvSpPr txBox="1">
            <a:spLocks noChangeArrowheads="1"/>
          </p:cNvSpPr>
          <p:nvPr/>
        </p:nvSpPr>
        <p:spPr bwMode="auto">
          <a:xfrm>
            <a:off x="6876256" y="1815207"/>
            <a:ext cx="1872208" cy="461665"/>
          </a:xfrm>
          <a:prstGeom prst="rect">
            <a:avLst/>
          </a:prstGeom>
          <a:noFill/>
          <a:ln w="9525">
            <a:noFill/>
            <a:miter lim="800000"/>
            <a:headEnd/>
            <a:tailEnd/>
          </a:ln>
        </p:spPr>
        <p:txBody>
          <a:bodyPr wrap="square">
            <a:spAutoFit/>
          </a:bodyPr>
          <a:lstStyle/>
          <a:p>
            <a:pPr algn="ctr"/>
            <a:r>
              <a:rPr lang="en-CA" sz="2400" b="1" dirty="0" smtClean="0"/>
              <a:t>redemption</a:t>
            </a:r>
            <a:endParaRPr lang="en-CA" sz="2400" b="1" dirty="0"/>
          </a:p>
        </p:txBody>
      </p:sp>
      <p:pic>
        <p:nvPicPr>
          <p:cNvPr id="27" name="Picture 26" descr="crucified (2).jpg"/>
          <p:cNvPicPr>
            <a:picLocks noChangeAspect="1"/>
          </p:cNvPicPr>
          <p:nvPr/>
        </p:nvPicPr>
        <p:blipFill>
          <a:blip r:embed="rId6" cstate="print"/>
          <a:srcRect l="13152" t="1966" b="12380"/>
          <a:stretch>
            <a:fillRect/>
          </a:stretch>
        </p:blipFill>
        <p:spPr>
          <a:xfrm>
            <a:off x="2627784" y="1832208"/>
            <a:ext cx="3600400" cy="3108960"/>
          </a:xfrm>
          <a:prstGeom prst="rect">
            <a:avLst/>
          </a:prstGeom>
        </p:spPr>
      </p:pic>
      <p:pic>
        <p:nvPicPr>
          <p:cNvPr id="29" name="Picture 28" descr="www.clipartbest.com dc6XLjAMi.gif"/>
          <p:cNvPicPr>
            <a:picLocks noChangeAspect="1"/>
          </p:cNvPicPr>
          <p:nvPr/>
        </p:nvPicPr>
        <p:blipFill>
          <a:blip r:embed="rId3" cstate="print"/>
          <a:stretch>
            <a:fillRect/>
          </a:stretch>
        </p:blipFill>
        <p:spPr>
          <a:xfrm>
            <a:off x="3419872" y="2996952"/>
            <a:ext cx="2341637" cy="1645920"/>
          </a:xfrm>
          <a:prstGeom prst="rect">
            <a:avLst/>
          </a:prstGeom>
        </p:spPr>
      </p:pic>
      <p:sp>
        <p:nvSpPr>
          <p:cNvPr id="28" name="TextBox 27"/>
          <p:cNvSpPr txBox="1"/>
          <p:nvPr/>
        </p:nvSpPr>
        <p:spPr>
          <a:xfrm>
            <a:off x="3707904" y="3429000"/>
            <a:ext cx="1800200" cy="725711"/>
          </a:xfrm>
          <a:prstGeom prst="rect">
            <a:avLst/>
          </a:prstGeom>
          <a:noFill/>
        </p:spPr>
        <p:txBody>
          <a:bodyPr wrap="square" rtlCol="0">
            <a:spAutoFit/>
          </a:bodyPr>
          <a:lstStyle/>
          <a:p>
            <a:pPr algn="ctr">
              <a:lnSpc>
                <a:spcPts val="2400"/>
              </a:lnSpc>
            </a:pPr>
            <a:r>
              <a:rPr lang="en-US" sz="2800" b="1" dirty="0" smtClean="0">
                <a:latin typeface="Calibri" pitchFamily="34" charset="0"/>
                <a:cs typeface="Calibri" pitchFamily="34" charset="0"/>
              </a:rPr>
              <a:t>“You first   </a:t>
            </a:r>
          </a:p>
          <a:p>
            <a:pPr algn="ct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pic>
        <p:nvPicPr>
          <p:cNvPr id="35" name="Picture 34" descr="angry-face-01s.gif"/>
          <p:cNvPicPr>
            <a:picLocks noChangeAspect="1"/>
          </p:cNvPicPr>
          <p:nvPr/>
        </p:nvPicPr>
        <p:blipFill>
          <a:blip r:embed="rId7" cstate="print"/>
          <a:stretch>
            <a:fillRect/>
          </a:stretch>
        </p:blipFill>
        <p:spPr>
          <a:xfrm>
            <a:off x="611560" y="2273424"/>
            <a:ext cx="1371600" cy="1371600"/>
          </a:xfrm>
          <a:prstGeom prst="ellipse">
            <a:avLst/>
          </a:prstGeom>
        </p:spPr>
      </p:pic>
      <p:sp>
        <p:nvSpPr>
          <p:cNvPr id="40" name="TextBox 8"/>
          <p:cNvSpPr txBox="1">
            <a:spLocks noChangeArrowheads="1"/>
          </p:cNvSpPr>
          <p:nvPr/>
        </p:nvSpPr>
        <p:spPr bwMode="auto">
          <a:xfrm>
            <a:off x="755576" y="3501588"/>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41" name="TextBox 40"/>
          <p:cNvSpPr txBox="1"/>
          <p:nvPr/>
        </p:nvSpPr>
        <p:spPr>
          <a:xfrm>
            <a:off x="251520" y="3652921"/>
            <a:ext cx="2088232" cy="712183"/>
          </a:xfrm>
          <a:prstGeom prst="rect">
            <a:avLst/>
          </a:prstGeom>
          <a:noFill/>
        </p:spPr>
        <p:txBody>
          <a:bodyPr wrap="square" rtlCol="0">
            <a:spAutoFit/>
          </a:bodyPr>
          <a:lstStyle/>
          <a:p>
            <a:pPr algn="ctr">
              <a:lnSpc>
                <a:spcPts val="2400"/>
              </a:lnSpc>
            </a:pPr>
            <a:r>
              <a:rPr lang="en-US" sz="2400" b="1" dirty="0" smtClean="0">
                <a:solidFill>
                  <a:schemeClr val="bg1"/>
                </a:solidFill>
                <a:latin typeface="Calibri" pitchFamily="34" charset="0"/>
                <a:cs typeface="Calibri" pitchFamily="34" charset="0"/>
              </a:rPr>
              <a:t>Me! </a:t>
            </a:r>
            <a:r>
              <a:rPr lang="en-US" sz="2400" b="1" dirty="0" err="1" smtClean="0">
                <a:solidFill>
                  <a:schemeClr val="bg1"/>
                </a:solidFill>
                <a:latin typeface="Calibri" pitchFamily="34" charset="0"/>
                <a:cs typeface="Calibri" pitchFamily="34" charset="0"/>
              </a:rPr>
              <a:t>Me</a:t>
            </a:r>
            <a:r>
              <a:rPr lang="en-US" sz="2400" b="1" dirty="0" smtClean="0">
                <a:solidFill>
                  <a:schemeClr val="bg1"/>
                </a:solidFill>
                <a:latin typeface="Calibri" pitchFamily="34" charset="0"/>
                <a:cs typeface="Calibri" pitchFamily="34" charset="0"/>
              </a:rPr>
              <a:t>! Me!</a:t>
            </a:r>
          </a:p>
          <a:p>
            <a:pPr algn="ctr">
              <a:lnSpc>
                <a:spcPts val="2400"/>
              </a:lnSpc>
            </a:pPr>
            <a:r>
              <a:rPr lang="en-US" sz="2400" b="1" dirty="0" smtClean="0">
                <a:solidFill>
                  <a:schemeClr val="bg1"/>
                </a:solidFill>
                <a:latin typeface="Calibri" pitchFamily="34" charset="0"/>
                <a:cs typeface="Calibri" pitchFamily="34" charset="0"/>
              </a:rPr>
              <a:t>Me first!</a:t>
            </a:r>
            <a:endParaRPr lang="en-US" sz="2400" b="1" dirty="0">
              <a:solidFill>
                <a:schemeClr val="bg1"/>
              </a:solidFill>
              <a:latin typeface="Calibri" pitchFamily="34" charset="0"/>
              <a:cs typeface="Calibri" pitchFamily="34" charset="0"/>
            </a:endParaRPr>
          </a:p>
        </p:txBody>
      </p:sp>
      <p:sp>
        <p:nvSpPr>
          <p:cNvPr id="42" name="TextBox 41"/>
          <p:cNvSpPr txBox="1"/>
          <p:nvPr/>
        </p:nvSpPr>
        <p:spPr>
          <a:xfrm>
            <a:off x="3491880" y="4581128"/>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43" name="TextBox 42"/>
          <p:cNvSpPr txBox="1"/>
          <p:nvPr/>
        </p:nvSpPr>
        <p:spPr>
          <a:xfrm>
            <a:off x="3491880" y="4725144"/>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sp>
        <p:nvSpPr>
          <p:cNvPr id="44" name="TextBox 43"/>
          <p:cNvSpPr txBox="1"/>
          <p:nvPr/>
        </p:nvSpPr>
        <p:spPr>
          <a:xfrm>
            <a:off x="0" y="636801"/>
            <a:ext cx="9036496" cy="1208023"/>
          </a:xfrm>
          <a:prstGeom prst="rect">
            <a:avLst/>
          </a:prstGeom>
          <a:noFill/>
        </p:spPr>
        <p:txBody>
          <a:bodyPr wrap="square" rtlCol="0">
            <a:spAutoFit/>
          </a:bodyPr>
          <a:lstStyle/>
          <a:p>
            <a:pPr algn="ctr">
              <a:lnSpc>
                <a:spcPts val="2900"/>
              </a:lnSpc>
            </a:pPr>
            <a:r>
              <a:rPr lang="en-CA" sz="2600" b="1" dirty="0" smtClean="0">
                <a:solidFill>
                  <a:schemeClr val="bg1"/>
                </a:solidFill>
                <a:latin typeface="Calibri" pitchFamily="34" charset="0"/>
                <a:cs typeface="Calibri" pitchFamily="34" charset="0"/>
              </a:rPr>
              <a:t>At the cross, instead of being “Me </a:t>
            </a:r>
            <a:r>
              <a:rPr lang="en-CA" sz="2600" b="1" dirty="0" err="1" smtClean="0">
                <a:solidFill>
                  <a:schemeClr val="bg1"/>
                </a:solidFill>
                <a:latin typeface="Calibri" pitchFamily="34" charset="0"/>
                <a:cs typeface="Calibri" pitchFamily="34" charset="0"/>
              </a:rPr>
              <a:t>Me</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Me</a:t>
            </a:r>
            <a:r>
              <a:rPr lang="en-CA" sz="2600" b="1" dirty="0" smtClean="0">
                <a:solidFill>
                  <a:schemeClr val="bg1"/>
                </a:solidFill>
                <a:latin typeface="Calibri" pitchFamily="34" charset="0"/>
                <a:cs typeface="Calibri" pitchFamily="34" charset="0"/>
              </a:rPr>
              <a:t>! What’s best for ME?” </a:t>
            </a:r>
          </a:p>
          <a:p>
            <a:pPr algn="ctr">
              <a:lnSpc>
                <a:spcPts val="2900"/>
              </a:lnSpc>
            </a:pPr>
            <a:r>
              <a:rPr lang="en-CA" sz="2600" b="1" dirty="0" smtClean="0">
                <a:solidFill>
                  <a:schemeClr val="bg1"/>
                </a:solidFill>
                <a:latin typeface="Calibri" pitchFamily="34" charset="0"/>
                <a:cs typeface="Calibri" pitchFamily="34" charset="0"/>
              </a:rPr>
              <a:t>Jesus redeemed us from slavery to “Me </a:t>
            </a:r>
            <a:r>
              <a:rPr lang="en-CA" sz="2600" b="1" dirty="0" err="1" smtClean="0">
                <a:solidFill>
                  <a:schemeClr val="bg1"/>
                </a:solidFill>
                <a:latin typeface="Calibri" pitchFamily="34" charset="0"/>
                <a:cs typeface="Calibri" pitchFamily="34" charset="0"/>
              </a:rPr>
              <a:t>Me</a:t>
            </a:r>
            <a:r>
              <a:rPr lang="en-CA" sz="2600" b="1" dirty="0" smtClean="0">
                <a:solidFill>
                  <a:schemeClr val="bg1"/>
                </a:solidFill>
                <a:latin typeface="Calibri" pitchFamily="34" charset="0"/>
                <a:cs typeface="Calibri" pitchFamily="34" charset="0"/>
              </a:rPr>
              <a:t> Me!” by his </a:t>
            </a:r>
          </a:p>
          <a:p>
            <a:pPr algn="ctr">
              <a:lnSpc>
                <a:spcPts val="2900"/>
              </a:lnSpc>
            </a:pPr>
            <a:r>
              <a:rPr lang="en-CA" sz="2600" b="1" dirty="0" smtClean="0">
                <a:solidFill>
                  <a:schemeClr val="bg1"/>
                </a:solidFill>
                <a:latin typeface="Calibri" pitchFamily="34" charset="0"/>
                <a:cs typeface="Calibri" pitchFamily="34" charset="0"/>
              </a:rPr>
              <a:t>ransom payment of “You-first Abba! I do what’s best for U!”</a:t>
            </a:r>
          </a:p>
        </p:txBody>
      </p:sp>
      <p:sp>
        <p:nvSpPr>
          <p:cNvPr id="45" name="TextBox 44"/>
          <p:cNvSpPr txBox="1"/>
          <p:nvPr/>
        </p:nvSpPr>
        <p:spPr>
          <a:xfrm>
            <a:off x="107504" y="4941168"/>
            <a:ext cx="8928992" cy="1951816"/>
          </a:xfrm>
          <a:prstGeom prst="rect">
            <a:avLst/>
          </a:prstGeom>
          <a:noFill/>
        </p:spPr>
        <p:txBody>
          <a:bodyPr wrap="square" rtlCol="0">
            <a:spAutoFit/>
          </a:bodyPr>
          <a:lstStyle/>
          <a:p>
            <a:pPr algn="ctr">
              <a:lnSpc>
                <a:spcPts val="2900"/>
              </a:lnSpc>
            </a:pPr>
            <a:r>
              <a:rPr lang="en-CA" sz="2600" b="1" dirty="0" smtClean="0">
                <a:solidFill>
                  <a:schemeClr val="bg1"/>
                </a:solidFill>
                <a:latin typeface="Calibri" pitchFamily="34" charset="0"/>
                <a:cs typeface="Calibri" pitchFamily="34" charset="0"/>
              </a:rPr>
              <a:t>Redemption in Christ involves receiving a new heart, a U U </a:t>
            </a:r>
            <a:r>
              <a:rPr lang="en-CA" sz="2600" b="1" dirty="0" err="1" smtClean="0">
                <a:solidFill>
                  <a:schemeClr val="bg1"/>
                </a:solidFill>
                <a:latin typeface="Calibri" pitchFamily="34" charset="0"/>
                <a:cs typeface="Calibri" pitchFamily="34" charset="0"/>
              </a:rPr>
              <a:t>U</a:t>
            </a:r>
            <a:r>
              <a:rPr lang="en-CA" sz="2600" b="1" dirty="0" smtClean="0">
                <a:solidFill>
                  <a:schemeClr val="bg1"/>
                </a:solidFill>
                <a:latin typeface="Calibri" pitchFamily="34" charset="0"/>
                <a:cs typeface="Calibri" pitchFamily="34" charset="0"/>
              </a:rPr>
              <a:t> heart like the U </a:t>
            </a:r>
            <a:r>
              <a:rPr lang="en-CA" sz="2600" b="1" dirty="0" err="1" smtClean="0">
                <a:solidFill>
                  <a:schemeClr val="bg1"/>
                </a:solidFill>
                <a:latin typeface="Calibri" pitchFamily="34" charset="0"/>
                <a:cs typeface="Calibri" pitchFamily="34" charset="0"/>
              </a:rPr>
              <a:t>U</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U</a:t>
            </a:r>
            <a:r>
              <a:rPr lang="en-CA" sz="2600" b="1" dirty="0" smtClean="0">
                <a:solidFill>
                  <a:schemeClr val="bg1"/>
                </a:solidFill>
                <a:latin typeface="Calibri" pitchFamily="34" charset="0"/>
                <a:cs typeface="Calibri" pitchFamily="34" charset="0"/>
              </a:rPr>
              <a:t> heart of Jesus for his Abba, delivering us from our Me </a:t>
            </a:r>
            <a:r>
              <a:rPr lang="en-CA" sz="2600" b="1" dirty="0" err="1" smtClean="0">
                <a:solidFill>
                  <a:schemeClr val="bg1"/>
                </a:solidFill>
                <a:latin typeface="Calibri" pitchFamily="34" charset="0"/>
                <a:cs typeface="Calibri" pitchFamily="34" charset="0"/>
              </a:rPr>
              <a:t>Me</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Me</a:t>
            </a:r>
            <a:r>
              <a:rPr lang="en-CA" sz="2600" b="1" dirty="0" smtClean="0">
                <a:solidFill>
                  <a:schemeClr val="bg1"/>
                </a:solidFill>
                <a:latin typeface="Calibri" pitchFamily="34" charset="0"/>
                <a:cs typeface="Calibri" pitchFamily="34" charset="0"/>
              </a:rPr>
              <a:t> hearts enslaved to the Me </a:t>
            </a:r>
            <a:r>
              <a:rPr lang="en-CA" sz="2600" b="1" dirty="0" err="1" smtClean="0">
                <a:solidFill>
                  <a:schemeClr val="bg1"/>
                </a:solidFill>
                <a:latin typeface="Calibri" pitchFamily="34" charset="0"/>
                <a:cs typeface="Calibri" pitchFamily="34" charset="0"/>
              </a:rPr>
              <a:t>Me</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Me</a:t>
            </a:r>
            <a:r>
              <a:rPr lang="en-CA" sz="2600" b="1" dirty="0" smtClean="0">
                <a:solidFill>
                  <a:schemeClr val="bg1"/>
                </a:solidFill>
                <a:latin typeface="Calibri" pitchFamily="34" charset="0"/>
                <a:cs typeface="Calibri" pitchFamily="34" charset="0"/>
              </a:rPr>
              <a:t> </a:t>
            </a:r>
          </a:p>
          <a:p>
            <a:pPr algn="ctr">
              <a:lnSpc>
                <a:spcPts val="2900"/>
              </a:lnSpc>
            </a:pPr>
            <a:r>
              <a:rPr lang="en-CA" sz="2600" b="1" dirty="0" smtClean="0">
                <a:solidFill>
                  <a:schemeClr val="bg1"/>
                </a:solidFill>
                <a:latin typeface="Calibri" pitchFamily="34" charset="0"/>
                <a:cs typeface="Calibri" pitchFamily="34" charset="0"/>
              </a:rPr>
              <a:t>nature of Satan and sin. We become ransomed and redeemed sons in the Son, with the Spirit of the Son in us!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pic>
        <p:nvPicPr>
          <p:cNvPr id="23" name="Picture 22" descr="chains 3.JPG"/>
          <p:cNvPicPr>
            <a:picLocks noChangeAspect="1"/>
          </p:cNvPicPr>
          <p:nvPr/>
        </p:nvPicPr>
        <p:blipFill>
          <a:blip r:embed="rId3" cstate="print"/>
          <a:srcRect l="2863" t="3982" r="2625" b="8808"/>
          <a:stretch>
            <a:fillRect/>
          </a:stretch>
        </p:blipFill>
        <p:spPr>
          <a:xfrm>
            <a:off x="107504" y="620688"/>
            <a:ext cx="2664296" cy="2448272"/>
          </a:xfrm>
          <a:prstGeom prst="rect">
            <a:avLst/>
          </a:prstGeom>
        </p:spPr>
      </p:pic>
      <p:pic>
        <p:nvPicPr>
          <p:cNvPr id="264" name="Google Shape;264;p16" descr="www.clipartbest.com dc6XLjAMi.gif"/>
          <p:cNvPicPr preferRelativeResize="0"/>
          <p:nvPr/>
        </p:nvPicPr>
        <p:blipFill rotWithShape="1">
          <a:blip r:embed="rId4" cstate="print">
            <a:alphaModFix/>
          </a:blip>
          <a:srcRect/>
          <a:stretch/>
        </p:blipFill>
        <p:spPr>
          <a:xfrm>
            <a:off x="6307008" y="908720"/>
            <a:ext cx="3017520" cy="2286000"/>
          </a:xfrm>
          <a:prstGeom prst="rect">
            <a:avLst/>
          </a:prstGeom>
          <a:noFill/>
          <a:ln>
            <a:noFill/>
          </a:ln>
        </p:spPr>
      </p:pic>
      <p:sp>
        <p:nvSpPr>
          <p:cNvPr id="266" name="Google Shape;266;p16"/>
          <p:cNvSpPr/>
          <p:nvPr/>
        </p:nvSpPr>
        <p:spPr>
          <a:xfrm>
            <a:off x="7440880" y="184482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170080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692696"/>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1741813"/>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181322" y="1675787"/>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5" cstate="print"/>
          <a:stretch>
            <a:fillRect/>
          </a:stretch>
        </p:blipFill>
        <p:spPr>
          <a:xfrm rot="14400000" flipH="1">
            <a:off x="6957826" y="2091469"/>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307493"/>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1" y="2096515"/>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097040" y="2307493"/>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097040" y="1875445"/>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091469"/>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1875445"/>
            <a:ext cx="614477" cy="365760"/>
          </a:xfrm>
          <a:prstGeom prst="rect">
            <a:avLst/>
          </a:prstGeom>
        </p:spPr>
      </p:pic>
      <p:sp>
        <p:nvSpPr>
          <p:cNvPr id="20" name="TextBox 19"/>
          <p:cNvSpPr txBox="1"/>
          <p:nvPr/>
        </p:nvSpPr>
        <p:spPr>
          <a:xfrm>
            <a:off x="-36512" y="44624"/>
            <a:ext cx="914400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 in Christ. Thank you, Lord! </a:t>
            </a:r>
            <a:endParaRPr lang="en-CA" sz="2800" dirty="0">
              <a:solidFill>
                <a:srgbClr val="FF0000"/>
              </a:solidFill>
              <a:latin typeface="Calibri" pitchFamily="34" charset="0"/>
            </a:endParaRPr>
          </a:p>
        </p:txBody>
      </p:sp>
      <p:sp>
        <p:nvSpPr>
          <p:cNvPr id="24" name="TextBox 4"/>
          <p:cNvSpPr txBox="1">
            <a:spLocks noChangeArrowheads="1"/>
          </p:cNvSpPr>
          <p:nvPr/>
        </p:nvSpPr>
        <p:spPr bwMode="auto">
          <a:xfrm>
            <a:off x="1734159" y="620688"/>
            <a:ext cx="1075936" cy="2308324"/>
          </a:xfrm>
          <a:prstGeom prst="rect">
            <a:avLst/>
          </a:prstGeom>
          <a:noFill/>
          <a:ln w="9525">
            <a:noFill/>
            <a:miter lim="800000"/>
            <a:headEnd/>
            <a:tailEnd/>
          </a:ln>
        </p:spPr>
        <p:txBody>
          <a:bodyPr wrap="none">
            <a:spAutoFit/>
          </a:bodyPr>
          <a:lstStyle/>
          <a:p>
            <a:pPr algn="ctr"/>
            <a:r>
              <a:rPr lang="en-CA" sz="2400" dirty="0" smtClean="0"/>
              <a:t>chains</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5" name="Rectangle 24"/>
          <p:cNvSpPr/>
          <p:nvPr/>
        </p:nvSpPr>
        <p:spPr>
          <a:xfrm>
            <a:off x="107504" y="3030051"/>
            <a:ext cx="3278462"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chains </a:t>
            </a:r>
            <a:r>
              <a:rPr lang="en-US" sz="2400" b="1" dirty="0" err="1" smtClean="0">
                <a:ln w="50800"/>
                <a:solidFill>
                  <a:schemeClr val="bg1">
                    <a:shade val="50000"/>
                  </a:schemeClr>
                </a:solidFill>
              </a:rPr>
              <a:t>chains</a:t>
            </a:r>
            <a:r>
              <a:rPr lang="en-US" sz="2400" b="1" dirty="0" smtClean="0">
                <a:ln w="50800"/>
                <a:solidFill>
                  <a:schemeClr val="bg1">
                    <a:shade val="50000"/>
                  </a:schemeClr>
                </a:solidFill>
              </a:rPr>
              <a:t> </a:t>
            </a:r>
            <a:r>
              <a:rPr lang="en-US" sz="2400" b="1" dirty="0" err="1" smtClean="0">
                <a:ln w="50800"/>
                <a:solidFill>
                  <a:schemeClr val="bg1">
                    <a:shade val="50000"/>
                  </a:schemeClr>
                </a:solidFill>
              </a:rPr>
              <a:t>chains</a:t>
            </a:r>
            <a:endParaRPr lang="en-US" sz="2400" b="1" dirty="0" smtClean="0">
              <a:ln w="50800"/>
              <a:solidFill>
                <a:schemeClr val="bg1">
                  <a:shade val="50000"/>
                </a:schemeClr>
              </a:solidFill>
            </a:endParaRPr>
          </a:p>
          <a:p>
            <a:pPr algn="ctr"/>
            <a:r>
              <a:rPr lang="en-US" sz="2400" b="1" dirty="0" smtClean="0">
                <a:ln w="50800"/>
                <a:solidFill>
                  <a:schemeClr val="bg1">
                    <a:shade val="50000"/>
                  </a:schemeClr>
                </a:solidFill>
              </a:rPr>
              <a:t>s</a:t>
            </a:r>
            <a:r>
              <a:rPr lang="en-US" sz="2400" b="1" cap="none" spc="0" dirty="0" smtClean="0">
                <a:ln w="50800"/>
                <a:solidFill>
                  <a:schemeClr val="bg1">
                    <a:shade val="50000"/>
                  </a:schemeClr>
                </a:solidFill>
                <a:effectLst/>
              </a:rPr>
              <a:t>lave </a:t>
            </a:r>
            <a:r>
              <a:rPr lang="en-US" sz="2400" b="1" cap="none" spc="0" dirty="0" err="1" smtClean="0">
                <a:ln w="50800"/>
                <a:solidFill>
                  <a:schemeClr val="bg1">
                    <a:shade val="50000"/>
                  </a:schemeClr>
                </a:solidFill>
                <a:effectLst/>
              </a:rPr>
              <a:t>slave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slave</a:t>
            </a:r>
            <a:endParaRPr lang="en-US" sz="2400" b="1" cap="none" spc="0" dirty="0">
              <a:ln w="50800" cap="rnd"/>
              <a:solidFill>
                <a:schemeClr val="bg1">
                  <a:shade val="50000"/>
                </a:schemeClr>
              </a:solidFill>
              <a:effectLst/>
            </a:endParaRPr>
          </a:p>
        </p:txBody>
      </p:sp>
      <p:pic>
        <p:nvPicPr>
          <p:cNvPr id="26" name="Picture 25" descr="lord-jesus-christ-coming-293608.gif"/>
          <p:cNvPicPr>
            <a:picLocks noChangeAspect="1"/>
          </p:cNvPicPr>
          <p:nvPr/>
        </p:nvPicPr>
        <p:blipFill>
          <a:blip r:embed="rId6" cstate="print"/>
          <a:srcRect b="36140"/>
          <a:stretch>
            <a:fillRect/>
          </a:stretch>
        </p:blipFill>
        <p:spPr>
          <a:xfrm>
            <a:off x="3232807" y="620688"/>
            <a:ext cx="2851361" cy="2651760"/>
          </a:xfrm>
          <a:prstGeom prst="star32">
            <a:avLst/>
          </a:prstGeom>
        </p:spPr>
      </p:pic>
      <p:sp>
        <p:nvSpPr>
          <p:cNvPr id="27" name="Rectangle 26"/>
          <p:cNvSpPr/>
          <p:nvPr/>
        </p:nvSpPr>
        <p:spPr>
          <a:xfrm>
            <a:off x="4513704" y="1628800"/>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ectangle 28"/>
          <p:cNvSpPr/>
          <p:nvPr/>
        </p:nvSpPr>
        <p:spPr>
          <a:xfrm>
            <a:off x="4067944" y="1844824"/>
            <a:ext cx="118872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TextBox 9"/>
          <p:cNvSpPr txBox="1">
            <a:spLocks noChangeArrowheads="1"/>
          </p:cNvSpPr>
          <p:nvPr/>
        </p:nvSpPr>
        <p:spPr bwMode="auto">
          <a:xfrm>
            <a:off x="3851920" y="1700808"/>
            <a:ext cx="1656184" cy="492443"/>
          </a:xfrm>
          <a:prstGeom prst="rect">
            <a:avLst/>
          </a:prstGeom>
          <a:noFill/>
          <a:ln w="9525">
            <a:noFill/>
            <a:miter lim="800000"/>
            <a:headEnd/>
            <a:tailEnd/>
          </a:ln>
        </p:spPr>
        <p:txBody>
          <a:bodyPr wrap="square">
            <a:spAutoFit/>
          </a:bodyPr>
          <a:lstStyle/>
          <a:p>
            <a:pPr algn="ctr"/>
            <a:endParaRPr lang="en-CA" sz="200" b="1" dirty="0" smtClean="0"/>
          </a:p>
          <a:p>
            <a:pPr algn="ctr"/>
            <a:r>
              <a:rPr lang="en-CA" sz="2400" b="1" dirty="0" smtClean="0"/>
              <a:t>ransom</a:t>
            </a:r>
            <a:endParaRPr lang="en-CA" sz="2400" b="1" dirty="0"/>
          </a:p>
        </p:txBody>
      </p:sp>
      <p:sp>
        <p:nvSpPr>
          <p:cNvPr id="31" name="TextBox 30"/>
          <p:cNvSpPr txBox="1"/>
          <p:nvPr/>
        </p:nvSpPr>
        <p:spPr>
          <a:xfrm>
            <a:off x="3635896" y="3153162"/>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7" cstate="print"/>
          <a:stretch>
            <a:fillRect/>
          </a:stretch>
        </p:blipFill>
        <p:spPr>
          <a:xfrm>
            <a:off x="7236296" y="1340768"/>
            <a:ext cx="1143000" cy="1333500"/>
          </a:xfrm>
          <a:prstGeom prst="rect">
            <a:avLst/>
          </a:prstGeom>
        </p:spPr>
      </p:pic>
      <p:sp>
        <p:nvSpPr>
          <p:cNvPr id="33" name="Rectangle 32"/>
          <p:cNvSpPr/>
          <p:nvPr/>
        </p:nvSpPr>
        <p:spPr>
          <a:xfrm>
            <a:off x="6549791" y="3030051"/>
            <a:ext cx="2558713"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a:t>
            </a:r>
            <a:r>
              <a:rPr lang="en-US" sz="2400" b="1" cap="none" spc="0" dirty="0" err="1" smtClean="0">
                <a:ln w="50800"/>
                <a:solidFill>
                  <a:schemeClr val="bg1">
                    <a:shade val="50000"/>
                  </a:schemeClr>
                </a:solidFill>
                <a:effectLst/>
              </a:rPr>
              <a:t>free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free</a:t>
            </a:r>
            <a:endParaRPr lang="en-US" sz="2400" b="1" cap="none" spc="0" dirty="0" smtClean="0">
              <a:ln w="50800"/>
              <a:solidFill>
                <a:schemeClr val="bg1">
                  <a:shade val="50000"/>
                </a:schemeClr>
              </a:solidFill>
              <a:effectLst/>
            </a:endParaRPr>
          </a:p>
          <a:p>
            <a:pPr algn="ctr"/>
            <a:r>
              <a:rPr lang="en-US" sz="2400" b="1" dirty="0" smtClean="0">
                <a:ln w="50800"/>
                <a:solidFill>
                  <a:schemeClr val="bg1">
                    <a:shade val="50000"/>
                  </a:schemeClr>
                </a:solidFill>
              </a:rPr>
              <a:t>to walk in Christ</a:t>
            </a:r>
            <a:endParaRPr lang="en-US" sz="2400" b="1" cap="none" spc="0" dirty="0">
              <a:ln w="50800" cap="rnd"/>
              <a:solidFill>
                <a:schemeClr val="bg1">
                  <a:shade val="50000"/>
                </a:schemeClr>
              </a:solidFill>
              <a:effectLst/>
            </a:endParaRPr>
          </a:p>
        </p:txBody>
      </p:sp>
      <p:sp>
        <p:nvSpPr>
          <p:cNvPr id="34" name="TextBox 9"/>
          <p:cNvSpPr txBox="1">
            <a:spLocks noChangeArrowheads="1"/>
          </p:cNvSpPr>
          <p:nvPr/>
        </p:nvSpPr>
        <p:spPr bwMode="auto">
          <a:xfrm>
            <a:off x="6876256" y="2708920"/>
            <a:ext cx="1872208" cy="461665"/>
          </a:xfrm>
          <a:prstGeom prst="rect">
            <a:avLst/>
          </a:prstGeom>
          <a:noFill/>
          <a:ln w="9525">
            <a:noFill/>
            <a:miter lim="800000"/>
            <a:headEnd/>
            <a:tailEnd/>
          </a:ln>
        </p:spPr>
        <p:txBody>
          <a:bodyPr wrap="square">
            <a:spAutoFit/>
          </a:bodyPr>
          <a:lstStyle/>
          <a:p>
            <a:pPr algn="ctr"/>
            <a:r>
              <a:rPr lang="en-CA" sz="2400" b="1" dirty="0" smtClean="0"/>
              <a:t>redemption</a:t>
            </a:r>
            <a:endParaRPr lang="en-CA" sz="2400" b="1" dirty="0"/>
          </a:p>
        </p:txBody>
      </p:sp>
      <p:sp>
        <p:nvSpPr>
          <p:cNvPr id="35" name="TextBox 34"/>
          <p:cNvSpPr txBox="1"/>
          <p:nvPr/>
        </p:nvSpPr>
        <p:spPr>
          <a:xfrm>
            <a:off x="-252536" y="1484784"/>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36" name="WordArt 2"/>
          <p:cNvSpPr>
            <a:spLocks noChangeArrowheads="1" noChangeShapeType="1" noTextEdit="1"/>
          </p:cNvSpPr>
          <p:nvPr/>
        </p:nvSpPr>
        <p:spPr bwMode="auto">
          <a:xfrm>
            <a:off x="6876256" y="764704"/>
            <a:ext cx="1872208" cy="936104"/>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37" name="TextBox 36"/>
          <p:cNvSpPr txBox="1"/>
          <p:nvPr/>
        </p:nvSpPr>
        <p:spPr>
          <a:xfrm>
            <a:off x="35496" y="3861048"/>
            <a:ext cx="9144000" cy="3323987"/>
          </a:xfrm>
          <a:prstGeom prst="rect">
            <a:avLst/>
          </a:prstGeom>
          <a:noFill/>
        </p:spPr>
        <p:txBody>
          <a:bodyPr wrap="square" rtlCol="0">
            <a:spAutoFit/>
          </a:bodyPr>
          <a:lstStyle/>
          <a:p>
            <a:pPr algn="ctr">
              <a:lnSpc>
                <a:spcPts val="2800"/>
              </a:lnSpc>
            </a:pPr>
            <a:r>
              <a:rPr lang="en-US" sz="2600" b="1" dirty="0" smtClean="0">
                <a:solidFill>
                  <a:schemeClr val="bg1"/>
                </a:solidFill>
                <a:latin typeface="Calibri" pitchFamily="34" charset="0"/>
                <a:cs typeface="Calibri" pitchFamily="34" charset="0"/>
              </a:rPr>
              <a:t>“For the grace of God has appeared, bringing salvation for all people, training us to </a:t>
            </a:r>
            <a:r>
              <a:rPr lang="en-US" sz="2600" b="1" u="sng" dirty="0" smtClean="0">
                <a:solidFill>
                  <a:schemeClr val="bg1"/>
                </a:solidFill>
                <a:latin typeface="Calibri" pitchFamily="34" charset="0"/>
                <a:cs typeface="Calibri" pitchFamily="34" charset="0"/>
              </a:rPr>
              <a:t>renounce ungodliness and worldly passions</a:t>
            </a:r>
            <a:r>
              <a:rPr lang="en-US" sz="2600" b="1" dirty="0" smtClean="0">
                <a:solidFill>
                  <a:schemeClr val="bg1"/>
                </a:solidFill>
                <a:latin typeface="Calibri" pitchFamily="34" charset="0"/>
                <a:cs typeface="Calibri" pitchFamily="34" charset="0"/>
              </a:rPr>
              <a:t>, and to live self-controlled, upright, and godly lives</a:t>
            </a:r>
          </a:p>
          <a:p>
            <a:pPr algn="ctr">
              <a:lnSpc>
                <a:spcPts val="2800"/>
              </a:lnSpc>
            </a:pPr>
            <a:r>
              <a:rPr lang="en-US" sz="2600" b="1" dirty="0" smtClean="0">
                <a:solidFill>
                  <a:schemeClr val="bg1"/>
                </a:solidFill>
                <a:latin typeface="Calibri" pitchFamily="34" charset="0"/>
                <a:cs typeface="Calibri" pitchFamily="34" charset="0"/>
              </a:rPr>
              <a:t>in the present age, waiting for our blessed hope, the appearing of the glory of our great God and Savior Jesus Christ, </a:t>
            </a:r>
          </a:p>
          <a:p>
            <a:pPr algn="ctr">
              <a:lnSpc>
                <a:spcPts val="2800"/>
              </a:lnSpc>
            </a:pPr>
            <a:r>
              <a:rPr lang="en-US" sz="2600" b="1" dirty="0" smtClean="0">
                <a:solidFill>
                  <a:schemeClr val="bg1"/>
                </a:solidFill>
                <a:latin typeface="Calibri" pitchFamily="34" charset="0"/>
                <a:cs typeface="Calibri" pitchFamily="34" charset="0"/>
              </a:rPr>
              <a:t>who gave himself for us </a:t>
            </a:r>
            <a:r>
              <a:rPr lang="en-US" sz="2600" b="1" u="sng" dirty="0" smtClean="0">
                <a:solidFill>
                  <a:schemeClr val="bg1"/>
                </a:solidFill>
                <a:latin typeface="Calibri" pitchFamily="34" charset="0"/>
                <a:cs typeface="Calibri" pitchFamily="34" charset="0"/>
              </a:rPr>
              <a:t>to redeem us from all lawlessness</a:t>
            </a:r>
          </a:p>
          <a:p>
            <a:pPr algn="ctr">
              <a:lnSpc>
                <a:spcPts val="2800"/>
              </a:lnSpc>
            </a:pPr>
            <a:r>
              <a:rPr lang="en-US" sz="2600" b="1" u="sng" dirty="0" smtClean="0">
                <a:solidFill>
                  <a:schemeClr val="bg1"/>
                </a:solidFill>
                <a:latin typeface="Calibri" pitchFamily="34" charset="0"/>
                <a:cs typeface="Calibri" pitchFamily="34" charset="0"/>
              </a:rPr>
              <a:t>and to purify for himself a people for his own possession </a:t>
            </a:r>
          </a:p>
          <a:p>
            <a:pPr algn="ctr">
              <a:lnSpc>
                <a:spcPts val="2800"/>
              </a:lnSpc>
            </a:pPr>
            <a:r>
              <a:rPr lang="en-US" sz="2600" b="1" u="sng" dirty="0" smtClean="0">
                <a:solidFill>
                  <a:schemeClr val="bg1"/>
                </a:solidFill>
                <a:latin typeface="Calibri" pitchFamily="34" charset="0"/>
                <a:cs typeface="Calibri" pitchFamily="34" charset="0"/>
              </a:rPr>
              <a:t>who are zealous for good works.</a:t>
            </a:r>
            <a:r>
              <a:rPr lang="en-US" sz="2600" b="1" dirty="0" smtClean="0">
                <a:solidFill>
                  <a:schemeClr val="bg1"/>
                </a:solidFill>
                <a:latin typeface="Calibri" pitchFamily="34" charset="0"/>
                <a:cs typeface="Calibri" pitchFamily="34" charset="0"/>
              </a:rPr>
              <a:t> Tit 2:11-14</a:t>
            </a:r>
          </a:p>
          <a:p>
            <a:pPr algn="ctr">
              <a:lnSpc>
                <a:spcPts val="2800"/>
              </a:lnSpc>
            </a:pPr>
            <a:endParaRPr lang="en-US" sz="2800" b="1" dirty="0" smtClean="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988840"/>
            <a:ext cx="2926080" cy="2056727"/>
          </a:xfrm>
          <a:prstGeom prst="rect">
            <a:avLst/>
          </a:prstGeom>
          <a:noFill/>
          <a:ln>
            <a:noFill/>
          </a:ln>
        </p:spPr>
      </p:pic>
      <p:sp>
        <p:nvSpPr>
          <p:cNvPr id="266" name="Google Shape;266;p16"/>
          <p:cNvSpPr/>
          <p:nvPr/>
        </p:nvSpPr>
        <p:spPr>
          <a:xfrm>
            <a:off x="7440880" y="292494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78092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844824"/>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359710" y="268389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68389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09958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9" y="331560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104627"/>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21115" y="331560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265131" y="310462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121115" y="288860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883557"/>
            <a:ext cx="614477" cy="365760"/>
          </a:xfrm>
          <a:prstGeom prst="rect">
            <a:avLst/>
          </a:prstGeom>
        </p:spPr>
      </p:pic>
      <p:sp>
        <p:nvSpPr>
          <p:cNvPr id="31" name="TextBox 30"/>
          <p:cNvSpPr txBox="1"/>
          <p:nvPr/>
        </p:nvSpPr>
        <p:spPr>
          <a:xfrm>
            <a:off x="1043608" y="3933056"/>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5" cstate="print"/>
          <a:stretch>
            <a:fillRect/>
          </a:stretch>
        </p:blipFill>
        <p:spPr>
          <a:xfrm>
            <a:off x="7236296" y="2348880"/>
            <a:ext cx="1143000" cy="1333500"/>
          </a:xfrm>
          <a:prstGeom prst="rect">
            <a:avLst/>
          </a:prstGeom>
        </p:spPr>
      </p:pic>
      <p:sp>
        <p:nvSpPr>
          <p:cNvPr id="36" name="TextBox 35"/>
          <p:cNvSpPr txBox="1"/>
          <p:nvPr/>
        </p:nvSpPr>
        <p:spPr>
          <a:xfrm>
            <a:off x="467544" y="26621"/>
            <a:ext cx="8243312" cy="954107"/>
          </a:xfrm>
          <a:prstGeom prst="rect">
            <a:avLst/>
          </a:prstGeom>
          <a:solidFill>
            <a:srgbClr val="FFFFFF"/>
          </a:solidFill>
        </p:spPr>
        <p:txBody>
          <a:bodyPr wrap="square" rtlCol="0">
            <a:spAutoFit/>
          </a:bodyPr>
          <a:lstStyle/>
          <a:p>
            <a:pPr algn="ctr"/>
            <a:r>
              <a:rPr lang="en-CA" sz="2800" b="1" dirty="0" smtClean="0">
                <a:solidFill>
                  <a:srgbClr val="FF0000"/>
                </a:solidFill>
                <a:latin typeface="Calibri" pitchFamily="34" charset="0"/>
              </a:rPr>
              <a:t>3. Passover Lamb and propitiation, atonement for sin, </a:t>
            </a:r>
          </a:p>
          <a:p>
            <a:pPr algn="ctr"/>
            <a:r>
              <a:rPr lang="en-CA" sz="2800" b="1" dirty="0" smtClean="0">
                <a:solidFill>
                  <a:srgbClr val="FF0000"/>
                </a:solidFill>
                <a:latin typeface="Calibri" pitchFamily="34" charset="0"/>
              </a:rPr>
              <a:t>God’s wrath </a:t>
            </a:r>
            <a:r>
              <a:rPr lang="en-US" sz="2800" b="1" dirty="0" smtClean="0">
                <a:solidFill>
                  <a:srgbClr val="FF0000"/>
                </a:solidFill>
                <a:latin typeface="Calibri" pitchFamily="34" charset="0"/>
              </a:rPr>
              <a:t>turned away.  Praise you, Lord!</a:t>
            </a:r>
            <a:endParaRPr lang="en-CA" sz="2800" dirty="0">
              <a:solidFill>
                <a:srgbClr val="FF0000"/>
              </a:solidFill>
              <a:latin typeface="Calibri" pitchFamily="34" charset="0"/>
            </a:endParaRPr>
          </a:p>
        </p:txBody>
      </p:sp>
      <p:pic>
        <p:nvPicPr>
          <p:cNvPr id="37" name="Picture 36" descr="lord-jesus-christ-coming-293608.gif"/>
          <p:cNvPicPr>
            <a:picLocks noChangeAspect="1"/>
          </p:cNvPicPr>
          <p:nvPr/>
        </p:nvPicPr>
        <p:blipFill>
          <a:blip r:embed="rId6" cstate="print"/>
          <a:srcRect b="36140"/>
          <a:stretch>
            <a:fillRect/>
          </a:stretch>
        </p:blipFill>
        <p:spPr>
          <a:xfrm>
            <a:off x="2439286" y="1124744"/>
            <a:ext cx="3932914" cy="3657600"/>
          </a:xfrm>
          <a:prstGeom prst="star32">
            <a:avLst/>
          </a:prstGeom>
        </p:spPr>
      </p:pic>
      <p:pic>
        <p:nvPicPr>
          <p:cNvPr id="38" name="Picture 37" descr="ark of covenant jewishvirtuallibrary.org.jpg"/>
          <p:cNvPicPr>
            <a:picLocks noChangeAspect="1"/>
          </p:cNvPicPr>
          <p:nvPr/>
        </p:nvPicPr>
        <p:blipFill>
          <a:blip r:embed="rId7" cstate="print"/>
          <a:srcRect l="14562" t="1680" r="9757" b="5267"/>
          <a:stretch>
            <a:fillRect/>
          </a:stretch>
        </p:blipFill>
        <p:spPr>
          <a:xfrm>
            <a:off x="3419872" y="2348880"/>
            <a:ext cx="2016224" cy="2103120"/>
          </a:xfrm>
          <a:prstGeom prst="rect">
            <a:avLst/>
          </a:prstGeom>
        </p:spPr>
      </p:pic>
      <p:sp>
        <p:nvSpPr>
          <p:cNvPr id="39" name="Rectangle 38"/>
          <p:cNvSpPr/>
          <p:nvPr/>
        </p:nvSpPr>
        <p:spPr>
          <a:xfrm>
            <a:off x="4283968" y="26860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3563888" y="2938656"/>
            <a:ext cx="17373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Oval 41"/>
          <p:cNvSpPr/>
          <p:nvPr/>
        </p:nvSpPr>
        <p:spPr>
          <a:xfrm>
            <a:off x="539552" y="2285992"/>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43" name="Rectangle 42"/>
          <p:cNvSpPr/>
          <p:nvPr/>
        </p:nvSpPr>
        <p:spPr>
          <a:xfrm rot="1500000">
            <a:off x="372399"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11560"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55576"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ight Arrow 45"/>
          <p:cNvSpPr/>
          <p:nvPr/>
        </p:nvSpPr>
        <p:spPr>
          <a:xfrm>
            <a:off x="1575088" y="3298696"/>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Trapezoid 46"/>
          <p:cNvSpPr/>
          <p:nvPr/>
        </p:nvSpPr>
        <p:spPr>
          <a:xfrm>
            <a:off x="395536" y="2714620"/>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rot="20100000" flipV="1">
            <a:off x="981827"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TextBox 50"/>
          <p:cNvSpPr txBox="1"/>
          <p:nvPr/>
        </p:nvSpPr>
        <p:spPr>
          <a:xfrm>
            <a:off x="180256" y="1214422"/>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2" name="TextBox 51"/>
          <p:cNvSpPr txBox="1"/>
          <p:nvPr/>
        </p:nvSpPr>
        <p:spPr>
          <a:xfrm>
            <a:off x="6804248" y="1196752"/>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53" name="Rectangle 52"/>
          <p:cNvSpPr/>
          <p:nvPr/>
        </p:nvSpPr>
        <p:spPr>
          <a:xfrm>
            <a:off x="6804248" y="4012961"/>
            <a:ext cx="1961819" cy="712183"/>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2400"/>
              </a:lnSpc>
            </a:pP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lnSpc>
                <a:spcPts val="2400"/>
              </a:lnSpc>
            </a:pP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54" name="Right Arrow 53"/>
          <p:cNvSpPr/>
          <p:nvPr/>
        </p:nvSpPr>
        <p:spPr>
          <a:xfrm>
            <a:off x="6228184" y="3298696"/>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TextBox 54"/>
          <p:cNvSpPr txBox="1"/>
          <p:nvPr/>
        </p:nvSpPr>
        <p:spPr>
          <a:xfrm>
            <a:off x="3059832" y="4365104"/>
            <a:ext cx="2736304" cy="246221"/>
          </a:xfrm>
          <a:prstGeom prst="rect">
            <a:avLst/>
          </a:prstGeom>
          <a:noFill/>
        </p:spPr>
        <p:txBody>
          <a:bodyPr wrap="square" rtlCol="0">
            <a:spAutoFit/>
          </a:bodyPr>
          <a:lstStyle/>
          <a:p>
            <a:pPr algn="ctr"/>
            <a:r>
              <a:rPr lang="en-CA" sz="1000" dirty="0" smtClean="0">
                <a:solidFill>
                  <a:schemeClr val="bg1">
                    <a:lumMod val="50000"/>
                  </a:schemeClr>
                </a:solidFill>
              </a:rPr>
              <a:t>ark jewishvirtuallibrary.org</a:t>
            </a:r>
            <a:endParaRPr lang="en-CA" sz="1000" dirty="0">
              <a:solidFill>
                <a:schemeClr val="bg1">
                  <a:lumMod val="50000"/>
                </a:schemeClr>
              </a:solidFill>
            </a:endParaRPr>
          </a:p>
        </p:txBody>
      </p:sp>
      <p:sp>
        <p:nvSpPr>
          <p:cNvPr id="56" name="TextBox 9"/>
          <p:cNvSpPr txBox="1">
            <a:spLocks noChangeArrowheads="1"/>
          </p:cNvSpPr>
          <p:nvPr/>
        </p:nvSpPr>
        <p:spPr bwMode="auto">
          <a:xfrm>
            <a:off x="3554720" y="2823319"/>
            <a:ext cx="1737360" cy="461665"/>
          </a:xfrm>
          <a:prstGeom prst="rect">
            <a:avLst/>
          </a:prstGeom>
          <a:noFill/>
          <a:ln w="9525">
            <a:noFill/>
            <a:miter lim="800000"/>
            <a:headEnd/>
            <a:tailEnd/>
          </a:ln>
        </p:spPr>
        <p:txBody>
          <a:bodyPr wrap="square">
            <a:spAutoFit/>
          </a:bodyPr>
          <a:lstStyle/>
          <a:p>
            <a:pPr algn="ctr"/>
            <a:r>
              <a:rPr lang="en-CA" sz="2400" b="1" dirty="0" smtClean="0"/>
              <a:t>atonement</a:t>
            </a:r>
            <a:endParaRPr lang="en-CA" sz="2400" b="1" dirty="0"/>
          </a:p>
        </p:txBody>
      </p:sp>
      <p:sp>
        <p:nvSpPr>
          <p:cNvPr id="41" name="Rectangle 40"/>
          <p:cNvSpPr/>
          <p:nvPr/>
        </p:nvSpPr>
        <p:spPr>
          <a:xfrm>
            <a:off x="0" y="4924325"/>
            <a:ext cx="9144000" cy="1815882"/>
          </a:xfrm>
          <a:prstGeom prst="rect">
            <a:avLst/>
          </a:prstGeom>
        </p:spPr>
        <p:txBody>
          <a:bodyPr wrap="square">
            <a:spAutoFit/>
          </a:bodyPr>
          <a:lstStyle/>
          <a:p>
            <a:pPr algn="ctr"/>
            <a:r>
              <a:rPr lang="en-US" sz="2800" b="1" dirty="0" smtClean="0">
                <a:solidFill>
                  <a:schemeClr val="bg1"/>
                </a:solidFill>
                <a:latin typeface="Calibri" pitchFamily="34" charset="0"/>
                <a:cs typeface="Calibri" pitchFamily="34" charset="0"/>
              </a:rPr>
              <a:t>“Jesus Christ, the righteous.  He is the </a:t>
            </a:r>
            <a:r>
              <a:rPr lang="en-US" sz="2800" b="1" dirty="0" smtClean="0">
                <a:solidFill>
                  <a:srgbClr val="FF0000"/>
                </a:solidFill>
                <a:latin typeface="Calibri" pitchFamily="34" charset="0"/>
                <a:cs typeface="Calibri" pitchFamily="34" charset="0"/>
              </a:rPr>
              <a:t>propitiation </a:t>
            </a:r>
          </a:p>
          <a:p>
            <a:pPr algn="ctr"/>
            <a:r>
              <a:rPr lang="en-US" sz="2800" b="1" dirty="0" smtClean="0">
                <a:solidFill>
                  <a:srgbClr val="FF0000"/>
                </a:solidFill>
                <a:latin typeface="Calibri" pitchFamily="34" charset="0"/>
                <a:cs typeface="Calibri" pitchFamily="34" charset="0"/>
              </a:rPr>
              <a:t>(atoning sacrifice, NIV)</a:t>
            </a:r>
            <a:r>
              <a:rPr lang="en-US" sz="2800" b="1" dirty="0" smtClean="0">
                <a:solidFill>
                  <a:schemeClr val="bg1"/>
                </a:solidFill>
                <a:latin typeface="Calibri" pitchFamily="34" charset="0"/>
                <a:cs typeface="Calibri" pitchFamily="34" charset="0"/>
              </a:rPr>
              <a:t> for our sins, </a:t>
            </a:r>
            <a:r>
              <a:rPr lang="en-US" sz="2800" b="1" spc="-30" dirty="0" smtClean="0">
                <a:solidFill>
                  <a:schemeClr val="bg1"/>
                </a:solidFill>
                <a:latin typeface="Calibri" pitchFamily="34" charset="0"/>
                <a:cs typeface="Calibri" pitchFamily="34" charset="0"/>
              </a:rPr>
              <a:t>and not for ours only</a:t>
            </a:r>
          </a:p>
          <a:p>
            <a:pPr algn="ctr"/>
            <a:r>
              <a:rPr lang="en-US" sz="2800" b="1" spc="-30" dirty="0" smtClean="0">
                <a:solidFill>
                  <a:schemeClr val="bg1"/>
                </a:solidFill>
                <a:latin typeface="Calibri" pitchFamily="34" charset="0"/>
                <a:cs typeface="Calibri" pitchFamily="34" charset="0"/>
              </a:rPr>
              <a:t>but also for the sins of the whole world” 1 John 2:1-2</a:t>
            </a:r>
          </a:p>
          <a:p>
            <a:pPr algn="ctr"/>
            <a:r>
              <a:rPr lang="en-US" sz="2800" b="1" spc="-30" dirty="0" smtClean="0">
                <a:solidFill>
                  <a:schemeClr val="bg1"/>
                </a:solidFill>
                <a:latin typeface="Calibri" pitchFamily="34" charset="0"/>
                <a:cs typeface="Calibri" pitchFamily="34" charset="0"/>
              </a:rPr>
              <a:t>“Christ, our </a:t>
            </a:r>
            <a:r>
              <a:rPr lang="en-US" sz="2800" b="1" spc="-30" dirty="0" smtClean="0">
                <a:solidFill>
                  <a:srgbClr val="FF0000"/>
                </a:solidFill>
                <a:latin typeface="Calibri" pitchFamily="34" charset="0"/>
                <a:cs typeface="Calibri" pitchFamily="34" charset="0"/>
              </a:rPr>
              <a:t>Passover Lamb</a:t>
            </a:r>
            <a:r>
              <a:rPr lang="en-US" sz="2800" b="1" spc="-30" dirty="0" smtClean="0">
                <a:solidFill>
                  <a:schemeClr val="bg1"/>
                </a:solidFill>
                <a:latin typeface="Calibri" pitchFamily="34" charset="0"/>
                <a:cs typeface="Calibri" pitchFamily="34" charset="0"/>
              </a:rPr>
              <a:t>, has been sacrificed” 1 </a:t>
            </a:r>
            <a:r>
              <a:rPr lang="en-US" sz="2800" b="1" spc="-30" dirty="0" err="1" smtClean="0">
                <a:solidFill>
                  <a:schemeClr val="bg1"/>
                </a:solidFill>
                <a:latin typeface="Calibri" pitchFamily="34" charset="0"/>
                <a:cs typeface="Calibri" pitchFamily="34" charset="0"/>
              </a:rPr>
              <a:t>Cor</a:t>
            </a:r>
            <a:r>
              <a:rPr lang="en-US" sz="2800" b="1" spc="-30" dirty="0" smtClean="0">
                <a:solidFill>
                  <a:schemeClr val="bg1"/>
                </a:solidFill>
                <a:latin typeface="Calibri" pitchFamily="34" charset="0"/>
                <a:cs typeface="Calibri" pitchFamily="34" charset="0"/>
              </a:rPr>
              <a:t> 5:7</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051720" y="0"/>
            <a:ext cx="5112568" cy="4215626"/>
          </a:xfrm>
          <a:prstGeom prst="rect">
            <a:avLst/>
          </a:prstGeom>
        </p:spPr>
      </p:pic>
      <p:sp>
        <p:nvSpPr>
          <p:cNvPr id="12" name="WordArt 2"/>
          <p:cNvSpPr>
            <a:spLocks noChangeArrowheads="1" noChangeShapeType="1" noTextEdit="1"/>
          </p:cNvSpPr>
          <p:nvPr/>
        </p:nvSpPr>
        <p:spPr bwMode="auto">
          <a:xfrm>
            <a:off x="2267744" y="548680"/>
            <a:ext cx="4608512" cy="3528392"/>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M</a:t>
            </a:r>
            <a:r>
              <a:rPr lang="en-CA" sz="1200" kern="10" spc="0" dirty="0" smtClean="0">
                <a:ln w="9525">
                  <a:solidFill>
                    <a:srgbClr val="000000"/>
                  </a:solidFill>
                  <a:round/>
                  <a:headEnd/>
                  <a:tailEnd/>
                </a:ln>
                <a:solidFill>
                  <a:srgbClr val="FFC000"/>
                </a:solidFill>
                <a:effectLst/>
              </a:rPr>
              <a:t>ost </a:t>
            </a:r>
            <a:r>
              <a:rPr lang="en-CA" sz="1200" kern="10" dirty="0" smtClean="0">
                <a:ln w="9525">
                  <a:solidFill>
                    <a:srgbClr val="000000"/>
                  </a:solidFill>
                  <a:round/>
                  <a:headEnd/>
                  <a:tailEnd/>
                </a:ln>
                <a:solidFill>
                  <a:srgbClr val="FFC000"/>
                </a:solidFill>
              </a:rPr>
              <a:t>H</a:t>
            </a:r>
            <a:r>
              <a:rPr lang="en-CA" sz="1200" kern="10" spc="0" dirty="0" smtClean="0">
                <a:ln w="9525">
                  <a:solidFill>
                    <a:srgbClr val="000000"/>
                  </a:solidFill>
                  <a:round/>
                  <a:headEnd/>
                  <a:tailEnd/>
                </a:ln>
                <a:solidFill>
                  <a:srgbClr val="FFC000"/>
                </a:solidFill>
                <a:effectLst/>
              </a:rPr>
              <a:t>oly Place</a:t>
            </a:r>
            <a:endParaRPr lang="en-CA" sz="1200" kern="10" spc="0" dirty="0">
              <a:ln w="9525">
                <a:solidFill>
                  <a:srgbClr val="000000"/>
                </a:solidFill>
                <a:round/>
                <a:headEnd/>
                <a:tailEnd/>
              </a:ln>
              <a:solidFill>
                <a:srgbClr val="FFC000"/>
              </a:solidFill>
              <a:effectLst/>
            </a:endParaRPr>
          </a:p>
        </p:txBody>
      </p:sp>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23"/>
          <p:cNvSpPr txBox="1"/>
          <p:nvPr/>
        </p:nvSpPr>
        <p:spPr>
          <a:xfrm>
            <a:off x="7524328" y="116632"/>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1" name="Rectangle 10"/>
          <p:cNvSpPr/>
          <p:nvPr/>
        </p:nvSpPr>
        <p:spPr>
          <a:xfrm rot="16200000">
            <a:off x="3715896" y="2340888"/>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851920" y="1988840"/>
            <a:ext cx="137160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p:cNvSpPr txBox="1"/>
          <p:nvPr/>
        </p:nvSpPr>
        <p:spPr>
          <a:xfrm>
            <a:off x="3707904" y="1628800"/>
            <a:ext cx="1728192" cy="769441"/>
          </a:xfrm>
          <a:prstGeom prst="rect">
            <a:avLst/>
          </a:prstGeom>
          <a:noFill/>
        </p:spPr>
        <p:txBody>
          <a:bodyPr wrap="square" rtlCol="0">
            <a:spAutoFit/>
          </a:bodyPr>
          <a:lstStyle/>
          <a:p>
            <a:pPr algn="ctr"/>
            <a:endParaRPr lang="en-US" sz="2200" b="1" dirty="0" smtClean="0">
              <a:latin typeface="Arial Black" pitchFamily="34" charset="0"/>
              <a:cs typeface="Calibri" pitchFamily="34" charset="0"/>
            </a:endParaRPr>
          </a:p>
          <a:p>
            <a:pPr algn="ctr"/>
            <a:r>
              <a:rPr lang="en-US" sz="2200" b="1" dirty="0" smtClean="0">
                <a:latin typeface="Arial Black" pitchFamily="34" charset="0"/>
                <a:cs typeface="Calibri" pitchFamily="34" charset="0"/>
              </a:rPr>
              <a:t>I DO 4 U</a:t>
            </a:r>
            <a:endParaRPr lang="en-US" sz="2200" b="1" dirty="0">
              <a:latin typeface="Arial Black" pitchFamily="34" charset="0"/>
              <a:cs typeface="Calibri" pitchFamily="34" charset="0"/>
            </a:endParaRPr>
          </a:p>
        </p:txBody>
      </p:sp>
      <p:sp>
        <p:nvSpPr>
          <p:cNvPr id="10" name="Title 2"/>
          <p:cNvSpPr txBox="1">
            <a:spLocks/>
          </p:cNvSpPr>
          <p:nvPr/>
        </p:nvSpPr>
        <p:spPr>
          <a:xfrm>
            <a:off x="179388" y="4077072"/>
            <a:ext cx="8785225" cy="1800225"/>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“Jesus . . . yielded up his spirit. . . . the curtain of the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temple was torn in two” Matt 27:50-51</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endParaRPr kumimoji="0" lang="en-US" sz="800" b="1" i="0" u="none" strike="noStrike" kern="0" cap="none" spc="0" normalizeH="0" baseline="0" noProof="0" dirty="0" smtClean="0">
              <a:ln>
                <a:noFill/>
              </a:ln>
              <a:solidFill>
                <a:schemeClr val="tx1"/>
              </a:solidFill>
              <a:effectLst/>
              <a:uLnTx/>
              <a:uFillTx/>
              <a:latin typeface="Calibri" pitchFamily="34" charset="0"/>
              <a:ea typeface="+mj-ea"/>
              <a:cs typeface="+mj-cs"/>
            </a:endParaRPr>
          </a:p>
          <a:p>
            <a:r>
              <a:rPr lang="en-US" sz="2800" b="1" dirty="0" smtClean="0">
                <a:latin typeface="Calibri" pitchFamily="34" charset="0"/>
                <a:cs typeface="Calibri" pitchFamily="34" charset="0"/>
              </a:rPr>
              <a:t>When God the Father tore the curtain, he indicated that he accepted the blood of Jesus as our Passover Lamb, and also as the blood of atonement for sin, the only sacrifice sprinkled on the ark of the covenant behind the curtain.</a:t>
            </a:r>
          </a:p>
          <a:p>
            <a:pPr algn="ctr"/>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051720" y="0"/>
            <a:ext cx="5112568" cy="4215626"/>
          </a:xfrm>
          <a:prstGeom prst="rect">
            <a:avLst/>
          </a:prstGeom>
        </p:spPr>
      </p:pic>
      <p:sp>
        <p:nvSpPr>
          <p:cNvPr id="12" name="WordArt 2"/>
          <p:cNvSpPr>
            <a:spLocks noChangeArrowheads="1" noChangeShapeType="1" noTextEdit="1"/>
          </p:cNvSpPr>
          <p:nvPr/>
        </p:nvSpPr>
        <p:spPr bwMode="auto">
          <a:xfrm>
            <a:off x="2267744" y="548680"/>
            <a:ext cx="4608512" cy="3528392"/>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M</a:t>
            </a:r>
            <a:r>
              <a:rPr lang="en-CA" sz="1200" kern="10" spc="0" dirty="0" smtClean="0">
                <a:ln w="9525">
                  <a:solidFill>
                    <a:srgbClr val="000000"/>
                  </a:solidFill>
                  <a:round/>
                  <a:headEnd/>
                  <a:tailEnd/>
                </a:ln>
                <a:solidFill>
                  <a:srgbClr val="FFC000"/>
                </a:solidFill>
                <a:effectLst/>
              </a:rPr>
              <a:t>ost </a:t>
            </a:r>
            <a:r>
              <a:rPr lang="en-CA" sz="1200" kern="10" dirty="0" smtClean="0">
                <a:ln w="9525">
                  <a:solidFill>
                    <a:srgbClr val="000000"/>
                  </a:solidFill>
                  <a:round/>
                  <a:headEnd/>
                  <a:tailEnd/>
                </a:ln>
                <a:solidFill>
                  <a:srgbClr val="FFC000"/>
                </a:solidFill>
              </a:rPr>
              <a:t>H</a:t>
            </a:r>
            <a:r>
              <a:rPr lang="en-CA" sz="1200" kern="10" spc="0" dirty="0" smtClean="0">
                <a:ln w="9525">
                  <a:solidFill>
                    <a:srgbClr val="000000"/>
                  </a:solidFill>
                  <a:round/>
                  <a:headEnd/>
                  <a:tailEnd/>
                </a:ln>
                <a:solidFill>
                  <a:srgbClr val="FFC000"/>
                </a:solidFill>
                <a:effectLst/>
              </a:rPr>
              <a:t>oly Place</a:t>
            </a:r>
            <a:endParaRPr lang="en-CA" sz="1200" kern="10" spc="0" dirty="0">
              <a:ln w="9525">
                <a:solidFill>
                  <a:srgbClr val="000000"/>
                </a:solidFill>
                <a:round/>
                <a:headEnd/>
                <a:tailEnd/>
              </a:ln>
              <a:solidFill>
                <a:srgbClr val="FFC000"/>
              </a:solidFill>
              <a:effectLst/>
            </a:endParaRPr>
          </a:p>
        </p:txBody>
      </p:sp>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23"/>
          <p:cNvSpPr txBox="1"/>
          <p:nvPr/>
        </p:nvSpPr>
        <p:spPr>
          <a:xfrm>
            <a:off x="7524328" y="116632"/>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07504" y="4077072"/>
            <a:ext cx="8964612" cy="1800225"/>
          </a:xfrm>
          <a:prstGeom prst="rect">
            <a:avLst/>
          </a:prstGeom>
          <a:solidFill>
            <a:schemeClr val="bg1"/>
          </a:solidFill>
        </p:spPr>
        <p:txBody>
          <a:bodyPr/>
          <a:lstStyle/>
          <a:p>
            <a:pPr algn="ctr"/>
            <a:r>
              <a:rPr kumimoji="0" lang="en-US" sz="2800" b="1" i="0" u="none" strike="noStrike" kern="0" cap="none" spc="0" normalizeH="0" baseline="0" noProof="0" dirty="0" smtClean="0">
                <a:ln>
                  <a:noFill/>
                </a:ln>
                <a:effectLst/>
                <a:uLnTx/>
                <a:uFillTx/>
                <a:latin typeface="Calibri" pitchFamily="34" charset="0"/>
                <a:ea typeface="+mj-ea"/>
                <a:cs typeface="Calibri" pitchFamily="34" charset="0"/>
              </a:rPr>
              <a:t>“W</a:t>
            </a:r>
            <a:r>
              <a:rPr lang="en-US" sz="2800" b="1" dirty="0" smtClean="0">
                <a:latin typeface="Calibri" pitchFamily="34" charset="0"/>
                <a:cs typeface="Calibri" pitchFamily="34" charset="0"/>
              </a:rPr>
              <a:t>hen Christ appeared as a high priest . . .  he entered once for all into the holy places . . . by means of his own blood, thus securing an eternal redemption.”  Heb 9:11-12</a:t>
            </a:r>
          </a:p>
          <a:p>
            <a:pPr algn="ctr"/>
            <a:endParaRPr lang="en-US" sz="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“Christ has entered, not into holy places made with hands </a:t>
            </a:r>
          </a:p>
          <a:p>
            <a:pPr algn="ctr"/>
            <a:r>
              <a:rPr lang="en-US" sz="2800" b="1" dirty="0" smtClean="0">
                <a:latin typeface="Calibri" pitchFamily="34" charset="0"/>
                <a:cs typeface="Calibri" pitchFamily="34" charset="0"/>
              </a:rPr>
              <a:t>. . . but into heaven itself, now to appear in the presence </a:t>
            </a:r>
          </a:p>
          <a:p>
            <a:pPr algn="ctr"/>
            <a:r>
              <a:rPr lang="en-US" sz="2800" b="1" dirty="0" smtClean="0">
                <a:latin typeface="Calibri" pitchFamily="34" charset="0"/>
                <a:cs typeface="Calibri" pitchFamily="34" charset="0"/>
              </a:rPr>
              <a:t>of God on our behalf.</a:t>
            </a:r>
            <a:r>
              <a:rPr lang="en-US" sz="2800" b="1" spc="-30" dirty="0" smtClean="0">
                <a:latin typeface="Calibri" pitchFamily="34" charset="0"/>
                <a:cs typeface="Calibri" pitchFamily="34" charset="0"/>
              </a:rPr>
              <a:t>”  Heb 9:24</a:t>
            </a:r>
            <a:endParaRPr lang="en-US" sz="2800" b="1" dirty="0" smtClean="0">
              <a:latin typeface="Calibri" pitchFamily="34" charset="0"/>
              <a:cs typeface="Calibri" pitchFamily="34" charset="0"/>
            </a:endParaRPr>
          </a:p>
          <a:p>
            <a:endParaRPr lang="en-US" sz="2800" b="1" dirty="0" smtClean="0">
              <a:latin typeface="Calibri" pitchFamily="34" charset="0"/>
              <a:cs typeface="Calibri" pitchFamily="34" charset="0"/>
            </a:endParaRPr>
          </a:p>
          <a:p>
            <a:pPr algn="ctr"/>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11" name="Rectangle 10"/>
          <p:cNvSpPr/>
          <p:nvPr/>
        </p:nvSpPr>
        <p:spPr>
          <a:xfrm rot="16200000">
            <a:off x="3715896" y="2340888"/>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851920" y="1988840"/>
            <a:ext cx="137160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p:cNvSpPr txBox="1"/>
          <p:nvPr/>
        </p:nvSpPr>
        <p:spPr>
          <a:xfrm>
            <a:off x="3707904" y="1628800"/>
            <a:ext cx="1728192" cy="769441"/>
          </a:xfrm>
          <a:prstGeom prst="rect">
            <a:avLst/>
          </a:prstGeom>
          <a:noFill/>
        </p:spPr>
        <p:txBody>
          <a:bodyPr wrap="square" rtlCol="0">
            <a:spAutoFit/>
          </a:bodyPr>
          <a:lstStyle/>
          <a:p>
            <a:pPr algn="ctr"/>
            <a:endParaRPr lang="en-US" sz="2200" b="1" dirty="0" smtClean="0">
              <a:latin typeface="Arial Black" pitchFamily="34" charset="0"/>
              <a:cs typeface="Calibri" pitchFamily="34" charset="0"/>
            </a:endParaRPr>
          </a:p>
          <a:p>
            <a:pPr algn="ctr"/>
            <a:r>
              <a:rPr lang="en-US" sz="2200" b="1" dirty="0" smtClean="0">
                <a:latin typeface="Arial Black" pitchFamily="34" charset="0"/>
                <a:cs typeface="Calibri" pitchFamily="34" charset="0"/>
              </a:rPr>
              <a:t>I DO 4 U</a:t>
            </a:r>
            <a:endParaRPr lang="en-US" sz="2200" b="1" dirty="0">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www.clipartbest.com dc6XLjAMi.gif"/>
          <p:cNvPicPr>
            <a:picLocks noChangeAspect="1"/>
          </p:cNvPicPr>
          <p:nvPr/>
        </p:nvPicPr>
        <p:blipFill>
          <a:blip r:embed="rId2" cstate="print"/>
          <a:stretch>
            <a:fillRect/>
          </a:stretch>
        </p:blipFill>
        <p:spPr>
          <a:xfrm>
            <a:off x="395536" y="764704"/>
            <a:ext cx="8418120" cy="5917055"/>
          </a:xfrm>
          <a:prstGeom prst="rect">
            <a:avLst/>
          </a:prstGeom>
        </p:spPr>
      </p:pic>
      <p:pic>
        <p:nvPicPr>
          <p:cNvPr id="3" name="Picture 2" descr="door.JPG"/>
          <p:cNvPicPr>
            <a:picLocks noChangeAspect="1"/>
          </p:cNvPicPr>
          <p:nvPr/>
        </p:nvPicPr>
        <p:blipFill>
          <a:blip r:embed="rId3" cstate="print"/>
          <a:stretch>
            <a:fillRect/>
          </a:stretch>
        </p:blipFill>
        <p:spPr>
          <a:xfrm>
            <a:off x="3563888" y="2060848"/>
            <a:ext cx="2016224" cy="3760680"/>
          </a:xfrm>
          <a:prstGeom prst="rect">
            <a:avLst/>
          </a:prstGeom>
        </p:spPr>
      </p:pic>
      <p:sp>
        <p:nvSpPr>
          <p:cNvPr id="4" name="Freeform 3"/>
          <p:cNvSpPr/>
          <p:nvPr/>
        </p:nvSpPr>
        <p:spPr>
          <a:xfrm>
            <a:off x="3638796" y="2348880"/>
            <a:ext cx="213124" cy="2971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Freeform 4"/>
          <p:cNvSpPr/>
          <p:nvPr/>
        </p:nvSpPr>
        <p:spPr>
          <a:xfrm flipH="1">
            <a:off x="5292080" y="2329408"/>
            <a:ext cx="213124" cy="2971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Freeform 5"/>
          <p:cNvSpPr/>
          <p:nvPr/>
        </p:nvSpPr>
        <p:spPr>
          <a:xfrm rot="16200000">
            <a:off x="4487142" y="1327918"/>
            <a:ext cx="213124" cy="1828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179512" y="26621"/>
            <a:ext cx="8820472"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“When I see the blood, I will pass over you, and no plague will befall you to destroy you” Exodus 12:13</a:t>
            </a:r>
          </a:p>
        </p:txBody>
      </p:sp>
      <p:sp>
        <p:nvSpPr>
          <p:cNvPr id="8" name="TextBox 7"/>
          <p:cNvSpPr txBox="1"/>
          <p:nvPr/>
        </p:nvSpPr>
        <p:spPr>
          <a:xfrm>
            <a:off x="6012160" y="5284365"/>
            <a:ext cx="2646641" cy="1384995"/>
          </a:xfrm>
          <a:prstGeom prst="rect">
            <a:avLst/>
          </a:prstGeom>
          <a:noFill/>
        </p:spPr>
        <p:txBody>
          <a:bodyPr wrap="square" rtlCol="0">
            <a:spAutoFit/>
          </a:bodyPr>
          <a:lstStyle/>
          <a:p>
            <a:pPr algn="ctr"/>
            <a:r>
              <a:rPr lang="en-US" sz="2800" b="1" dirty="0" smtClean="0">
                <a:solidFill>
                  <a:srgbClr val="FF0000"/>
                </a:solidFill>
                <a:latin typeface="Calibri" pitchFamily="34" charset="0"/>
                <a:cs typeface="Calibri" pitchFamily="34" charset="0"/>
              </a:rPr>
              <a:t>sprinkled on </a:t>
            </a:r>
          </a:p>
          <a:p>
            <a:pPr algn="ctr"/>
            <a:r>
              <a:rPr lang="en-US" sz="2800" b="1" dirty="0" smtClean="0">
                <a:solidFill>
                  <a:srgbClr val="FF0000"/>
                </a:solidFill>
                <a:latin typeface="Calibri" pitchFamily="34" charset="0"/>
                <a:cs typeface="Calibri" pitchFamily="34" charset="0"/>
              </a:rPr>
              <a:t>the door </a:t>
            </a:r>
          </a:p>
          <a:p>
            <a:pPr algn="ctr"/>
            <a:r>
              <a:rPr lang="en-US" sz="2800" b="1" dirty="0" smtClean="0">
                <a:solidFill>
                  <a:srgbClr val="FF0000"/>
                </a:solidFill>
                <a:latin typeface="Calibri" pitchFamily="34" charset="0"/>
                <a:cs typeface="Calibri" pitchFamily="34" charset="0"/>
              </a:rPr>
              <a:t>of your heart?</a:t>
            </a:r>
            <a:endParaRPr lang="en-US" sz="2800" b="1" dirty="0">
              <a:solidFill>
                <a:srgbClr val="FF0000"/>
              </a:solidFill>
              <a:latin typeface="Calibri" pitchFamily="34" charset="0"/>
              <a:cs typeface="Calibri" pitchFamily="34" charset="0"/>
            </a:endParaRPr>
          </a:p>
        </p:txBody>
      </p:sp>
      <p:sp>
        <p:nvSpPr>
          <p:cNvPr id="9" name="TextBox 8"/>
          <p:cNvSpPr txBox="1"/>
          <p:nvPr/>
        </p:nvSpPr>
        <p:spPr>
          <a:xfrm>
            <a:off x="395536" y="5301208"/>
            <a:ext cx="2871936" cy="1384995"/>
          </a:xfrm>
          <a:prstGeom prst="rect">
            <a:avLst/>
          </a:prstGeom>
          <a:noFill/>
        </p:spPr>
        <p:txBody>
          <a:bodyPr wrap="square" rtlCol="0">
            <a:spAutoFit/>
          </a:bodyPr>
          <a:lstStyle/>
          <a:p>
            <a:pPr algn="ctr"/>
            <a:r>
              <a:rPr lang="en-US" sz="2800" b="1" dirty="0" smtClean="0">
                <a:solidFill>
                  <a:srgbClr val="FF0000"/>
                </a:solidFill>
                <a:latin typeface="Calibri" pitchFamily="34" charset="0"/>
                <a:cs typeface="Calibri" pitchFamily="34" charset="0"/>
              </a:rPr>
              <a:t>Is the blood </a:t>
            </a:r>
          </a:p>
          <a:p>
            <a:pPr algn="ctr"/>
            <a:r>
              <a:rPr lang="en-US" sz="2800" b="1" dirty="0" smtClean="0">
                <a:solidFill>
                  <a:srgbClr val="FF0000"/>
                </a:solidFill>
                <a:latin typeface="Calibri" pitchFamily="34" charset="0"/>
                <a:cs typeface="Calibri" pitchFamily="34" charset="0"/>
              </a:rPr>
              <a:t>of </a:t>
            </a:r>
            <a:r>
              <a:rPr lang="en-US" sz="2800" b="1" smtClean="0">
                <a:solidFill>
                  <a:srgbClr val="FF0000"/>
                </a:solidFill>
                <a:latin typeface="Calibri" pitchFamily="34" charset="0"/>
                <a:cs typeface="Calibri" pitchFamily="34" charset="0"/>
              </a:rPr>
              <a:t>Christ our </a:t>
            </a:r>
            <a:r>
              <a:rPr lang="en-US" sz="2800" b="1" dirty="0" smtClean="0">
                <a:solidFill>
                  <a:srgbClr val="FF0000"/>
                </a:solidFill>
                <a:latin typeface="Calibri" pitchFamily="34" charset="0"/>
                <a:cs typeface="Calibri" pitchFamily="34" charset="0"/>
              </a:rPr>
              <a:t>Passover Lamb</a:t>
            </a:r>
            <a:endParaRPr lang="en-US" sz="2800" b="1" dirty="0">
              <a:solidFill>
                <a:srgbClr val="FF0000"/>
              </a:solidFill>
              <a:latin typeface="Calibri" pitchFamily="34" charset="0"/>
              <a:cs typeface="Calibri" pitchFamily="34" charset="0"/>
            </a:endParaRPr>
          </a:p>
        </p:txBody>
      </p:sp>
      <p:sp>
        <p:nvSpPr>
          <p:cNvPr id="10" name="TextBox 9"/>
          <p:cNvSpPr txBox="1"/>
          <p:nvPr/>
        </p:nvSpPr>
        <p:spPr>
          <a:xfrm rot="5400000">
            <a:off x="7713641" y="3100608"/>
            <a:ext cx="2232247" cy="584775"/>
          </a:xfrm>
          <a:prstGeom prst="rect">
            <a:avLst/>
          </a:prstGeom>
          <a:noFill/>
        </p:spPr>
        <p:txBody>
          <a:bodyPr wrap="square" rtlCol="0">
            <a:spAutoFit/>
          </a:bodyPr>
          <a:lstStyle/>
          <a:p>
            <a:pPr algn="ctr"/>
            <a:r>
              <a:rPr lang="en-CA" altLang="ko-KR" sz="1000" dirty="0" smtClean="0">
                <a:solidFill>
                  <a:schemeClr val="tx1">
                    <a:lumMod val="65000"/>
                  </a:schemeClr>
                </a:solidFill>
              </a:rPr>
              <a:t>Photo of door by John </a:t>
            </a:r>
            <a:r>
              <a:rPr lang="en-CA" altLang="ko-KR" sz="1000" dirty="0" err="1" smtClean="0">
                <a:solidFill>
                  <a:schemeClr val="tx1">
                    <a:lumMod val="65000"/>
                  </a:schemeClr>
                </a:solidFill>
              </a:rPr>
              <a:t>Crozier</a:t>
            </a:r>
            <a:endParaRPr lang="en-CA" sz="1000" dirty="0" smtClean="0">
              <a:solidFill>
                <a:schemeClr val="tx1">
                  <a:lumMod val="65000"/>
                </a:schemeClr>
              </a:solidFill>
            </a:endParaRPr>
          </a:p>
          <a:p>
            <a:pPr algn="ctr"/>
            <a:r>
              <a:rPr lang="en-CA" sz="1000" dirty="0" smtClean="0">
                <a:solidFill>
                  <a:schemeClr val="tx1">
                    <a:lumMod val="65000"/>
                  </a:schemeClr>
                </a:solidFill>
              </a:rPr>
              <a:t>Pulsing heart © clipartbest.com</a:t>
            </a:r>
          </a:p>
          <a:p>
            <a:endParaRPr lang="en-US" sz="12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988840"/>
            <a:ext cx="2926080" cy="2056727"/>
          </a:xfrm>
          <a:prstGeom prst="rect">
            <a:avLst/>
          </a:prstGeom>
          <a:noFill/>
          <a:ln>
            <a:noFill/>
          </a:ln>
        </p:spPr>
      </p:pic>
      <p:sp>
        <p:nvSpPr>
          <p:cNvPr id="266" name="Google Shape;266;p16"/>
          <p:cNvSpPr/>
          <p:nvPr/>
        </p:nvSpPr>
        <p:spPr>
          <a:xfrm>
            <a:off x="7440880" y="292494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78092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844824"/>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359710" y="268389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68389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09958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9" y="331560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104627"/>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331560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265131" y="310462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169048" y="288860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883557"/>
            <a:ext cx="614477" cy="365760"/>
          </a:xfrm>
          <a:prstGeom prst="rect">
            <a:avLst/>
          </a:prstGeom>
        </p:spPr>
      </p:pic>
      <p:sp>
        <p:nvSpPr>
          <p:cNvPr id="31" name="TextBox 30"/>
          <p:cNvSpPr txBox="1"/>
          <p:nvPr/>
        </p:nvSpPr>
        <p:spPr>
          <a:xfrm>
            <a:off x="1043608" y="3933056"/>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5" cstate="print"/>
          <a:stretch>
            <a:fillRect/>
          </a:stretch>
        </p:blipFill>
        <p:spPr>
          <a:xfrm>
            <a:off x="7236296" y="2492896"/>
            <a:ext cx="1143000" cy="1333500"/>
          </a:xfrm>
          <a:prstGeom prst="rect">
            <a:avLst/>
          </a:prstGeom>
        </p:spPr>
      </p:pic>
      <p:sp>
        <p:nvSpPr>
          <p:cNvPr id="36" name="TextBox 35"/>
          <p:cNvSpPr txBox="1"/>
          <p:nvPr/>
        </p:nvSpPr>
        <p:spPr>
          <a:xfrm>
            <a:off x="467544" y="26621"/>
            <a:ext cx="8243312" cy="954107"/>
          </a:xfrm>
          <a:prstGeom prst="rect">
            <a:avLst/>
          </a:prstGeom>
          <a:solidFill>
            <a:srgbClr val="FFFFFF"/>
          </a:solidFill>
        </p:spPr>
        <p:txBody>
          <a:bodyPr wrap="square" rtlCol="0">
            <a:spAutoFit/>
          </a:bodyPr>
          <a:lstStyle/>
          <a:p>
            <a:pPr algn="ctr"/>
            <a:r>
              <a:rPr lang="en-CA" sz="2800" b="1" dirty="0" smtClean="0">
                <a:solidFill>
                  <a:srgbClr val="FF0000"/>
                </a:solidFill>
                <a:latin typeface="Calibri" pitchFamily="34" charset="0"/>
              </a:rPr>
              <a:t>3. Passover Lamb and propitiation, atonement for sin, </a:t>
            </a:r>
          </a:p>
          <a:p>
            <a:pPr algn="ctr"/>
            <a:r>
              <a:rPr lang="en-CA" sz="2800" b="1" dirty="0" smtClean="0">
                <a:solidFill>
                  <a:srgbClr val="FF0000"/>
                </a:solidFill>
                <a:latin typeface="Calibri" pitchFamily="34" charset="0"/>
              </a:rPr>
              <a:t>God’s wrath </a:t>
            </a:r>
            <a:r>
              <a:rPr lang="en-US" sz="2800" b="1" dirty="0" smtClean="0">
                <a:solidFill>
                  <a:srgbClr val="FF0000"/>
                </a:solidFill>
                <a:latin typeface="Calibri" pitchFamily="34" charset="0"/>
              </a:rPr>
              <a:t>turned away.  Praise you, Lord!</a:t>
            </a:r>
            <a:endParaRPr lang="en-CA" sz="2800" dirty="0">
              <a:solidFill>
                <a:srgbClr val="FF0000"/>
              </a:solidFill>
              <a:latin typeface="Calibri" pitchFamily="34" charset="0"/>
            </a:endParaRPr>
          </a:p>
        </p:txBody>
      </p:sp>
      <p:pic>
        <p:nvPicPr>
          <p:cNvPr id="37" name="Picture 36" descr="lord-jesus-christ-coming-293608.gif"/>
          <p:cNvPicPr>
            <a:picLocks noChangeAspect="1"/>
          </p:cNvPicPr>
          <p:nvPr/>
        </p:nvPicPr>
        <p:blipFill>
          <a:blip r:embed="rId6" cstate="print"/>
          <a:srcRect b="36140"/>
          <a:stretch>
            <a:fillRect/>
          </a:stretch>
        </p:blipFill>
        <p:spPr>
          <a:xfrm>
            <a:off x="2439286" y="1124744"/>
            <a:ext cx="3932914" cy="3657600"/>
          </a:xfrm>
          <a:prstGeom prst="star32">
            <a:avLst/>
          </a:prstGeom>
        </p:spPr>
      </p:pic>
      <p:pic>
        <p:nvPicPr>
          <p:cNvPr id="38" name="Picture 37" descr="ark of covenant jewishvirtuallibrary.org.jpg"/>
          <p:cNvPicPr>
            <a:picLocks noChangeAspect="1"/>
          </p:cNvPicPr>
          <p:nvPr/>
        </p:nvPicPr>
        <p:blipFill>
          <a:blip r:embed="rId7" cstate="print"/>
          <a:srcRect l="14562" t="1680" r="9757" b="5267"/>
          <a:stretch>
            <a:fillRect/>
          </a:stretch>
        </p:blipFill>
        <p:spPr>
          <a:xfrm>
            <a:off x="3419872" y="2348880"/>
            <a:ext cx="2016224" cy="2103120"/>
          </a:xfrm>
          <a:prstGeom prst="rect">
            <a:avLst/>
          </a:prstGeom>
        </p:spPr>
      </p:pic>
      <p:sp>
        <p:nvSpPr>
          <p:cNvPr id="39" name="Rectangle 38"/>
          <p:cNvSpPr/>
          <p:nvPr/>
        </p:nvSpPr>
        <p:spPr>
          <a:xfrm>
            <a:off x="4283968" y="26860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3563888" y="2938656"/>
            <a:ext cx="17373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Oval 41"/>
          <p:cNvSpPr/>
          <p:nvPr/>
        </p:nvSpPr>
        <p:spPr>
          <a:xfrm>
            <a:off x="539552" y="2285992"/>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43" name="Rectangle 42"/>
          <p:cNvSpPr/>
          <p:nvPr/>
        </p:nvSpPr>
        <p:spPr>
          <a:xfrm rot="1500000">
            <a:off x="372399"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11560"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55576"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ight Arrow 45"/>
          <p:cNvSpPr/>
          <p:nvPr/>
        </p:nvSpPr>
        <p:spPr>
          <a:xfrm>
            <a:off x="1575088" y="3298696"/>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Trapezoid 46"/>
          <p:cNvSpPr/>
          <p:nvPr/>
        </p:nvSpPr>
        <p:spPr>
          <a:xfrm>
            <a:off x="395536" y="2714620"/>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rot="20100000" flipV="1">
            <a:off x="981827"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TextBox 50"/>
          <p:cNvSpPr txBox="1"/>
          <p:nvPr/>
        </p:nvSpPr>
        <p:spPr>
          <a:xfrm>
            <a:off x="180256" y="1214422"/>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2" name="TextBox 51"/>
          <p:cNvSpPr txBox="1"/>
          <p:nvPr/>
        </p:nvSpPr>
        <p:spPr>
          <a:xfrm>
            <a:off x="6804248" y="1196752"/>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53" name="Rectangle 52"/>
          <p:cNvSpPr/>
          <p:nvPr/>
        </p:nvSpPr>
        <p:spPr>
          <a:xfrm>
            <a:off x="6804248" y="4012961"/>
            <a:ext cx="1961819" cy="712183"/>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2400"/>
              </a:lnSpc>
            </a:pP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lnSpc>
                <a:spcPts val="2400"/>
              </a:lnSpc>
            </a:pP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54" name="Right Arrow 53"/>
          <p:cNvSpPr/>
          <p:nvPr/>
        </p:nvSpPr>
        <p:spPr>
          <a:xfrm>
            <a:off x="6228184" y="3298696"/>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TextBox 54"/>
          <p:cNvSpPr txBox="1"/>
          <p:nvPr/>
        </p:nvSpPr>
        <p:spPr>
          <a:xfrm>
            <a:off x="3059832" y="4365104"/>
            <a:ext cx="2736304" cy="246221"/>
          </a:xfrm>
          <a:prstGeom prst="rect">
            <a:avLst/>
          </a:prstGeom>
          <a:noFill/>
        </p:spPr>
        <p:txBody>
          <a:bodyPr wrap="square" rtlCol="0">
            <a:spAutoFit/>
          </a:bodyPr>
          <a:lstStyle/>
          <a:p>
            <a:pPr algn="ctr"/>
            <a:r>
              <a:rPr lang="en-CA" sz="1000" dirty="0" smtClean="0">
                <a:solidFill>
                  <a:schemeClr val="bg1">
                    <a:lumMod val="50000"/>
                  </a:schemeClr>
                </a:solidFill>
              </a:rPr>
              <a:t>ark jewishvirtuallibrary.org</a:t>
            </a:r>
            <a:endParaRPr lang="en-CA" sz="1000" dirty="0">
              <a:solidFill>
                <a:schemeClr val="bg1">
                  <a:lumMod val="50000"/>
                </a:schemeClr>
              </a:solidFill>
            </a:endParaRPr>
          </a:p>
        </p:txBody>
      </p:sp>
      <p:sp>
        <p:nvSpPr>
          <p:cNvPr id="49" name="TextBox 2"/>
          <p:cNvSpPr txBox="1">
            <a:spLocks noChangeArrowheads="1"/>
          </p:cNvSpPr>
          <p:nvPr/>
        </p:nvSpPr>
        <p:spPr bwMode="auto">
          <a:xfrm>
            <a:off x="35496" y="4653136"/>
            <a:ext cx="9036496"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the day of </a:t>
            </a:r>
            <a:r>
              <a:rPr lang="en-US" sz="2800" b="1" dirty="0" smtClean="0">
                <a:solidFill>
                  <a:srgbClr val="FF0000"/>
                </a:solidFill>
                <a:latin typeface="Calibri" pitchFamily="34" charset="0"/>
                <a:cs typeface="Calibri" pitchFamily="34" charset="0"/>
              </a:rPr>
              <a:t>wrath</a:t>
            </a:r>
            <a:r>
              <a:rPr lang="en-US" sz="2800" b="1" dirty="0" smtClean="0">
                <a:solidFill>
                  <a:schemeClr val="bg1"/>
                </a:solidFill>
                <a:latin typeface="Calibri" pitchFamily="34" charset="0"/>
                <a:cs typeface="Calibri" pitchFamily="34" charset="0"/>
              </a:rPr>
              <a:t> when God's righteous judgment will be revealed</a:t>
            </a:r>
            <a:r>
              <a:rPr lang="en-CA" sz="2800" b="1" dirty="0" smtClean="0">
                <a:solidFill>
                  <a:schemeClr val="bg1"/>
                </a:solidFill>
                <a:latin typeface="Calibri" pitchFamily="34" charset="0"/>
                <a:cs typeface="Calibri" pitchFamily="34" charset="0"/>
              </a:rPr>
              <a:t> . . . </a:t>
            </a:r>
            <a:r>
              <a:rPr lang="en-CA" sz="2800" b="1" dirty="0" smtClean="0">
                <a:solidFill>
                  <a:srgbClr val="FF0000"/>
                </a:solidFill>
                <a:latin typeface="Calibri" pitchFamily="34" charset="0"/>
                <a:cs typeface="Calibri" pitchFamily="34" charset="0"/>
              </a:rPr>
              <a:t>wrath</a:t>
            </a:r>
            <a:r>
              <a:rPr lang="en-CA" sz="2800" b="1" dirty="0" smtClean="0">
                <a:solidFill>
                  <a:schemeClr val="bg1"/>
                </a:solidFill>
                <a:latin typeface="Calibri" pitchFamily="34" charset="0"/>
                <a:cs typeface="Calibri" pitchFamily="34" charset="0"/>
              </a:rPr>
              <a:t> on us . . . </a:t>
            </a:r>
            <a:r>
              <a:rPr lang="en-US" sz="2800" b="1" dirty="0" smtClean="0">
                <a:solidFill>
                  <a:schemeClr val="bg1"/>
                </a:solidFill>
                <a:latin typeface="Calibri" pitchFamily="34" charset="0"/>
                <a:cs typeface="Calibri" pitchFamily="34" charset="0"/>
              </a:rPr>
              <a:t>Christ Jesus, whom God put forward as a </a:t>
            </a:r>
            <a:r>
              <a:rPr lang="en-US" sz="2800" b="1" dirty="0" smtClean="0">
                <a:solidFill>
                  <a:srgbClr val="FF0000"/>
                </a:solidFill>
                <a:latin typeface="Calibri" pitchFamily="34" charset="0"/>
                <a:cs typeface="Calibri" pitchFamily="34" charset="0"/>
              </a:rPr>
              <a:t>propitiation (sacrifice of atonement, NIV)</a:t>
            </a:r>
          </a:p>
          <a:p>
            <a:pPr algn="ctr"/>
            <a:r>
              <a:rPr lang="en-US" sz="2800" b="1" dirty="0" smtClean="0">
                <a:solidFill>
                  <a:schemeClr val="bg1"/>
                </a:solidFill>
                <a:latin typeface="Calibri" pitchFamily="34" charset="0"/>
                <a:cs typeface="Calibri" pitchFamily="34" charset="0"/>
              </a:rPr>
              <a:t>by his blood, to be received by faith. He did this to demonstrate his righteousness”  </a:t>
            </a:r>
            <a:r>
              <a:rPr lang="en-CA" sz="2800" b="1" dirty="0" smtClean="0">
                <a:solidFill>
                  <a:schemeClr val="bg1"/>
                </a:solidFill>
                <a:latin typeface="Calibri" pitchFamily="34" charset="0"/>
              </a:rPr>
              <a:t>Rom 2:5; 3:5, 24-25</a:t>
            </a:r>
            <a:endParaRPr lang="en-US" sz="2800" b="1" dirty="0">
              <a:solidFill>
                <a:schemeClr val="bg1"/>
              </a:solidFill>
              <a:latin typeface="Calibri" pitchFamily="34" charset="0"/>
            </a:endParaRPr>
          </a:p>
        </p:txBody>
      </p:sp>
      <p:sp>
        <p:nvSpPr>
          <p:cNvPr id="56" name="TextBox 9"/>
          <p:cNvSpPr txBox="1">
            <a:spLocks noChangeArrowheads="1"/>
          </p:cNvSpPr>
          <p:nvPr/>
        </p:nvSpPr>
        <p:spPr bwMode="auto">
          <a:xfrm>
            <a:off x="3554720" y="2823319"/>
            <a:ext cx="1737360" cy="461665"/>
          </a:xfrm>
          <a:prstGeom prst="rect">
            <a:avLst/>
          </a:prstGeom>
          <a:noFill/>
          <a:ln w="9525">
            <a:noFill/>
            <a:miter lim="800000"/>
            <a:headEnd/>
            <a:tailEnd/>
          </a:ln>
        </p:spPr>
        <p:txBody>
          <a:bodyPr wrap="square">
            <a:spAutoFit/>
          </a:bodyPr>
          <a:lstStyle/>
          <a:p>
            <a:pPr algn="ctr"/>
            <a:r>
              <a:rPr lang="en-CA" sz="2400" b="1" dirty="0" smtClean="0"/>
              <a:t>atonement</a:t>
            </a:r>
            <a:endParaRPr lang="en-CA" sz="24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4" name="TextBox 13"/>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79512" y="3645024"/>
            <a:ext cx="8748464" cy="3108543"/>
          </a:xfrm>
          <a:prstGeom prst="rect">
            <a:avLst/>
          </a:prstGeom>
          <a:noFill/>
        </p:spPr>
        <p:txBody>
          <a:bodyPr wrap="square" rtlCol="0">
            <a:spAutoFit/>
          </a:bodyPr>
          <a:lstStyle/>
          <a:p>
            <a:pPr algn="ctr"/>
            <a:r>
              <a:rPr lang="en-CA" sz="2800" b="1" dirty="0" smtClean="0">
                <a:solidFill>
                  <a:schemeClr val="bg1"/>
                </a:solidFill>
                <a:latin typeface="Calibri" pitchFamily="34" charset="0"/>
              </a:rPr>
              <a:t>Righteous through Christ, not by keeping the Law! Redemption by Christ from slavery to sin in the heart, </a:t>
            </a:r>
          </a:p>
          <a:p>
            <a:pPr algn="ctr"/>
            <a:r>
              <a:rPr lang="en-CA" sz="2800" b="1" dirty="0" smtClean="0">
                <a:solidFill>
                  <a:schemeClr val="bg1"/>
                </a:solidFill>
                <a:latin typeface="Calibri" pitchFamily="34" charset="0"/>
              </a:rPr>
              <a:t>not just redemption from slavery to other nations!</a:t>
            </a:r>
          </a:p>
          <a:p>
            <a:pPr algn="ctr"/>
            <a:r>
              <a:rPr lang="en-CA" sz="2800" b="1" dirty="0" smtClean="0">
                <a:solidFill>
                  <a:schemeClr val="bg1"/>
                </a:solidFill>
                <a:latin typeface="Calibri" pitchFamily="34" charset="0"/>
              </a:rPr>
              <a:t>Atonement for all time by Christ’s once-for-all sacrifice! How amazing to Jewish thinking!  You tore the curtain; the sacrifices, priests and Temple are finished.  Jesus is our sacrifice, High Priest and access into your presence!</a:t>
            </a:r>
            <a:endParaRPr lang="en-CA" sz="2800" b="1" dirty="0">
              <a:solidFill>
                <a:schemeClr val="bg1"/>
              </a:solidFill>
              <a:latin typeface="Calibri" pitchFamily="34" charset="0"/>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3"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3"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4" cstate="print"/>
          <a:stretch>
            <a:fillRect/>
          </a:stretch>
        </p:blipFill>
        <p:spPr>
          <a:xfrm>
            <a:off x="4067944" y="1772816"/>
            <a:ext cx="1143000" cy="1333500"/>
          </a:xfrm>
          <a:prstGeom prst="rect">
            <a:avLst/>
          </a:prstGeom>
        </p:spPr>
      </p:pic>
      <p:sp>
        <p:nvSpPr>
          <p:cNvPr id="13" name="TextBox 12"/>
          <p:cNvSpPr txBox="1"/>
          <p:nvPr/>
        </p:nvSpPr>
        <p:spPr>
          <a:xfrm>
            <a:off x="251520" y="188640"/>
            <a:ext cx="683568" cy="369332"/>
          </a:xfrm>
          <a:prstGeom prst="rect">
            <a:avLst/>
          </a:prstGeom>
          <a:noFill/>
        </p:spPr>
        <p:txBody>
          <a:bodyPr wrap="square" rtlCol="0">
            <a:spAutoFit/>
          </a:bodyPr>
          <a:lstStyle/>
          <a:p>
            <a:r>
              <a:rPr lang="en-CA" dirty="0" smtClean="0"/>
              <a:t>1-3</a:t>
            </a:r>
            <a:endParaRPr lang="en-CA"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988840"/>
            <a:ext cx="2926080" cy="2056727"/>
          </a:xfrm>
          <a:prstGeom prst="rect">
            <a:avLst/>
          </a:prstGeom>
          <a:noFill/>
          <a:ln>
            <a:noFill/>
          </a:ln>
        </p:spPr>
      </p:pic>
      <p:sp>
        <p:nvSpPr>
          <p:cNvPr id="266" name="Google Shape;266;p16"/>
          <p:cNvSpPr/>
          <p:nvPr/>
        </p:nvSpPr>
        <p:spPr>
          <a:xfrm>
            <a:off x="7440880" y="292494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78092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844824"/>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359710" y="268389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68389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09958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9" y="331560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104627"/>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331560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265131" y="310462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169048" y="288860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883557"/>
            <a:ext cx="614477" cy="365760"/>
          </a:xfrm>
          <a:prstGeom prst="rect">
            <a:avLst/>
          </a:prstGeom>
        </p:spPr>
      </p:pic>
      <p:sp>
        <p:nvSpPr>
          <p:cNvPr id="31" name="TextBox 30"/>
          <p:cNvSpPr txBox="1"/>
          <p:nvPr/>
        </p:nvSpPr>
        <p:spPr>
          <a:xfrm>
            <a:off x="6732240" y="4027130"/>
            <a:ext cx="2088232" cy="553998"/>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5" cstate="print"/>
          <a:stretch>
            <a:fillRect/>
          </a:stretch>
        </p:blipFill>
        <p:spPr>
          <a:xfrm>
            <a:off x="7236296" y="2492896"/>
            <a:ext cx="1143000" cy="1333500"/>
          </a:xfrm>
          <a:prstGeom prst="rect">
            <a:avLst/>
          </a:prstGeom>
        </p:spPr>
      </p:pic>
      <p:sp>
        <p:nvSpPr>
          <p:cNvPr id="36" name="TextBox 35"/>
          <p:cNvSpPr txBox="1"/>
          <p:nvPr/>
        </p:nvSpPr>
        <p:spPr>
          <a:xfrm>
            <a:off x="467544" y="26621"/>
            <a:ext cx="8243312" cy="1938992"/>
          </a:xfrm>
          <a:prstGeom prst="rect">
            <a:avLst/>
          </a:prstGeom>
          <a:noFill/>
        </p:spPr>
        <p:txBody>
          <a:bodyPr wrap="square" rtlCol="0">
            <a:spAutoFit/>
          </a:bodyPr>
          <a:lstStyle/>
          <a:p>
            <a:pPr algn="ctr"/>
            <a:r>
              <a:rPr lang="en-CA" sz="4000" b="1" dirty="0" smtClean="0">
                <a:solidFill>
                  <a:schemeClr val="bg1"/>
                </a:solidFill>
                <a:latin typeface="Calibri" pitchFamily="34" charset="0"/>
              </a:rPr>
              <a:t>Wait a minute!</a:t>
            </a:r>
          </a:p>
          <a:p>
            <a:pPr algn="ctr"/>
            <a:r>
              <a:rPr lang="en-CA" sz="4000" b="1" dirty="0" smtClean="0">
                <a:solidFill>
                  <a:schemeClr val="bg1"/>
                </a:solidFill>
                <a:latin typeface="Calibri" pitchFamily="34" charset="0"/>
              </a:rPr>
              <a:t>All the diagrams for riches 1-3 </a:t>
            </a:r>
          </a:p>
          <a:p>
            <a:pPr algn="ctr"/>
            <a:r>
              <a:rPr lang="en-CA" sz="4000" b="1" dirty="0" smtClean="0">
                <a:solidFill>
                  <a:schemeClr val="bg1"/>
                </a:solidFill>
                <a:latin typeface="Calibri" pitchFamily="34" charset="0"/>
              </a:rPr>
              <a:t>have the same end result.</a:t>
            </a:r>
            <a:endParaRPr lang="en-CA" sz="4000" dirty="0">
              <a:solidFill>
                <a:schemeClr val="bg1"/>
              </a:solidFill>
              <a:latin typeface="Calibri" pitchFamily="34" charset="0"/>
            </a:endParaRPr>
          </a:p>
        </p:txBody>
      </p:sp>
      <p:sp>
        <p:nvSpPr>
          <p:cNvPr id="41" name="Striped Right Arrow 40"/>
          <p:cNvSpPr/>
          <p:nvPr/>
        </p:nvSpPr>
        <p:spPr>
          <a:xfrm>
            <a:off x="5652120" y="2611760"/>
            <a:ext cx="720080" cy="457200"/>
          </a:xfrm>
          <a:prstGeom prst="striped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3563888" y="2708920"/>
            <a:ext cx="17373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7" name="Rectangle 56"/>
          <p:cNvSpPr/>
          <p:nvPr/>
        </p:nvSpPr>
        <p:spPr>
          <a:xfrm>
            <a:off x="4283968" y="242088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8" name="TextBox 57"/>
          <p:cNvSpPr txBox="1"/>
          <p:nvPr/>
        </p:nvSpPr>
        <p:spPr>
          <a:xfrm>
            <a:off x="467544" y="4492277"/>
            <a:ext cx="8243312"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These diagrams arise from the way Jesus </a:t>
            </a:r>
          </a:p>
          <a:p>
            <a:pPr algn="ctr"/>
            <a:r>
              <a:rPr lang="en-CA" sz="2800" b="1" dirty="0" smtClean="0">
                <a:solidFill>
                  <a:schemeClr val="bg1"/>
                </a:solidFill>
                <a:latin typeface="Calibri" pitchFamily="34" charset="0"/>
              </a:rPr>
              <a:t>completely changed our understanding of God </a:t>
            </a:r>
          </a:p>
          <a:p>
            <a:pPr algn="ctr"/>
            <a:r>
              <a:rPr lang="en-CA" sz="2800" b="1" dirty="0" smtClean="0">
                <a:solidFill>
                  <a:schemeClr val="bg1"/>
                </a:solidFill>
                <a:latin typeface="Calibri" pitchFamily="34" charset="0"/>
              </a:rPr>
              <a:t>and our understanding of relationship with God.</a:t>
            </a:r>
          </a:p>
          <a:p>
            <a:pPr algn="ctr"/>
            <a:r>
              <a:rPr lang="en-CA" sz="2800" b="1" dirty="0" smtClean="0">
                <a:solidFill>
                  <a:schemeClr val="bg1"/>
                </a:solidFill>
                <a:latin typeface="Calibri" pitchFamily="34" charset="0"/>
              </a:rPr>
              <a:t>So let’s pause for the next 15 slides to digest these glories a little more before going on with blessing # 4.</a:t>
            </a:r>
            <a:endParaRPr lang="en-CA" sz="28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3" name="Picture 22" descr="www.clipartbest.com dc6XLjAMi.gif"/>
          <p:cNvPicPr>
            <a:picLocks noChangeAspect="1"/>
          </p:cNvPicPr>
          <p:nvPr/>
        </p:nvPicPr>
        <p:blipFill>
          <a:blip r:embed="rId3" cstate="print"/>
          <a:stretch>
            <a:fillRect/>
          </a:stretch>
        </p:blipFill>
        <p:spPr>
          <a:xfrm>
            <a:off x="467544" y="855712"/>
            <a:ext cx="8218384" cy="5381600"/>
          </a:xfrm>
          <a:prstGeom prst="rect">
            <a:avLst/>
          </a:prstGeom>
        </p:spPr>
      </p:pic>
      <p:sp>
        <p:nvSpPr>
          <p:cNvPr id="21" name="Rectangle 20"/>
          <p:cNvSpPr/>
          <p:nvPr/>
        </p:nvSpPr>
        <p:spPr>
          <a:xfrm>
            <a:off x="4355976" y="2962632"/>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331840"/>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6804248" y="4725144"/>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4" cstate="print"/>
          <a:stretch>
            <a:fillRect/>
          </a:stretch>
        </p:blipFill>
        <p:spPr>
          <a:xfrm rot="7200000">
            <a:off x="3819701" y="3418064"/>
            <a:ext cx="3533244" cy="21031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791055" y="3418064"/>
            <a:ext cx="3533244" cy="2103120"/>
          </a:xfrm>
          <a:prstGeom prst="rect">
            <a:avLst/>
          </a:prstGeom>
        </p:spPr>
      </p:pic>
      <p:pic>
        <p:nvPicPr>
          <p:cNvPr id="15" name="Picture 14" descr="egyptian.gif"/>
          <p:cNvPicPr>
            <a:picLocks noChangeAspect="1"/>
          </p:cNvPicPr>
          <p:nvPr/>
        </p:nvPicPr>
        <p:blipFill>
          <a:blip r:embed="rId4" cstate="print"/>
          <a:stretch>
            <a:fillRect/>
          </a:stretch>
        </p:blipFill>
        <p:spPr>
          <a:xfrm>
            <a:off x="2843808" y="1541904"/>
            <a:ext cx="3533239" cy="2103120"/>
          </a:xfrm>
          <a:prstGeom prst="rect">
            <a:avLst/>
          </a:prstGeom>
        </p:spPr>
      </p:pic>
      <p:sp>
        <p:nvSpPr>
          <p:cNvPr id="19" name="WordArt 2"/>
          <p:cNvSpPr>
            <a:spLocks noChangeArrowheads="1" noChangeShapeType="1" noTextEdit="1"/>
          </p:cNvSpPr>
          <p:nvPr/>
        </p:nvSpPr>
        <p:spPr bwMode="auto">
          <a:xfrm>
            <a:off x="2555776" y="1832992"/>
            <a:ext cx="3960440" cy="3612232"/>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THE LORD</a:t>
            </a: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24" name="TextBox 23"/>
          <p:cNvSpPr txBox="1"/>
          <p:nvPr/>
        </p:nvSpPr>
        <p:spPr>
          <a:xfrm>
            <a:off x="6804248" y="4910971"/>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3" name="TextBox 12"/>
          <p:cNvSpPr txBox="1">
            <a:spLocks noChangeArrowheads="1"/>
          </p:cNvSpPr>
          <p:nvPr/>
        </p:nvSpPr>
        <p:spPr bwMode="auto">
          <a:xfrm>
            <a:off x="107504" y="0"/>
            <a:ext cx="8964488" cy="954107"/>
          </a:xfrm>
          <a:prstGeom prst="rect">
            <a:avLst/>
          </a:prstGeom>
          <a:noFill/>
          <a:ln w="9525">
            <a:noFill/>
            <a:miter lim="800000"/>
            <a:headEnd/>
            <a:tailEnd/>
          </a:ln>
        </p:spPr>
        <p:txBody>
          <a:bodyPr wrap="square">
            <a:spAutoFit/>
          </a:bodyPr>
          <a:lstStyle/>
          <a:p>
            <a:pPr algn="ctr"/>
            <a:r>
              <a:rPr lang="en-US" sz="2800" b="1" dirty="0" smtClean="0">
                <a:solidFill>
                  <a:srgbClr val="002060"/>
                </a:solidFill>
                <a:latin typeface="Calibri" pitchFamily="34" charset="0"/>
                <a:cs typeface="Calibri" pitchFamily="34" charset="0"/>
              </a:rPr>
              <a:t>Jesus completely changed our understanding of </a:t>
            </a:r>
          </a:p>
          <a:p>
            <a:pPr algn="ctr"/>
            <a:r>
              <a:rPr lang="en-US" sz="2800" b="1" dirty="0" smtClean="0">
                <a:solidFill>
                  <a:srgbClr val="002060"/>
                </a:solidFill>
                <a:latin typeface="Calibri" pitchFamily="34" charset="0"/>
                <a:cs typeface="Calibri" pitchFamily="34" charset="0"/>
              </a:rPr>
              <a:t>the one true God, the LORD</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355976" y="3356992"/>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789040"/>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3563888"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3" cstate="print"/>
          <a:stretch>
            <a:fillRect/>
          </a:stretch>
        </p:blipFill>
        <p:spPr>
          <a:xfrm rot="7200000">
            <a:off x="3819701" y="3850112"/>
            <a:ext cx="3533244" cy="21031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1791055" y="3850112"/>
            <a:ext cx="3533244" cy="2103120"/>
          </a:xfrm>
          <a:prstGeom prst="rect">
            <a:avLst/>
          </a:prstGeom>
        </p:spPr>
      </p:pic>
      <p:sp>
        <p:nvSpPr>
          <p:cNvPr id="10" name="TextBox 9"/>
          <p:cNvSpPr txBox="1"/>
          <p:nvPr/>
        </p:nvSpPr>
        <p:spPr>
          <a:xfrm>
            <a:off x="0" y="1715324"/>
            <a:ext cx="2627784" cy="1938992"/>
          </a:xfrm>
          <a:prstGeom prst="rect">
            <a:avLst/>
          </a:prstGeom>
          <a:noFill/>
        </p:spPr>
        <p:txBody>
          <a:bodyPr wrap="square" rtlCol="0">
            <a:spAutoFit/>
          </a:bodyPr>
          <a:lstStyle/>
          <a:p>
            <a:pPr algn="ctr"/>
            <a:r>
              <a:rPr lang="en-US" sz="2400" b="1" dirty="0" smtClean="0"/>
              <a:t>oneness</a:t>
            </a:r>
          </a:p>
          <a:p>
            <a:pPr algn="ctr"/>
            <a:r>
              <a:rPr lang="en-US" sz="2400" b="1" dirty="0" smtClean="0"/>
              <a:t>John 10:30</a:t>
            </a:r>
          </a:p>
          <a:p>
            <a:pPr algn="ctr"/>
            <a:r>
              <a:rPr lang="en-US" sz="2400" b="1" dirty="0" smtClean="0"/>
              <a:t>John 17:21-23</a:t>
            </a:r>
          </a:p>
          <a:p>
            <a:pPr algn="ctr"/>
            <a:r>
              <a:rPr lang="en-US" sz="2400" b="1" spc="-20" dirty="0" smtClean="0"/>
              <a:t>Rev 1:4,5; 5:6,13</a:t>
            </a:r>
          </a:p>
          <a:p>
            <a:pPr algn="ctr"/>
            <a:r>
              <a:rPr lang="en-US" sz="2400" b="1" dirty="0" smtClean="0"/>
              <a:t>2 </a:t>
            </a:r>
            <a:r>
              <a:rPr lang="en-US" sz="2400" b="1" dirty="0" err="1" smtClean="0"/>
              <a:t>Cor</a:t>
            </a:r>
            <a:r>
              <a:rPr lang="en-US" sz="2400" b="1" dirty="0" smtClean="0"/>
              <a:t> 13:14</a:t>
            </a:r>
            <a:endParaRPr lang="en-CA" sz="2400" spc="-20" dirty="0"/>
          </a:p>
        </p:txBody>
      </p:sp>
      <p:sp>
        <p:nvSpPr>
          <p:cNvPr id="12" name="TextBox 11"/>
          <p:cNvSpPr txBox="1"/>
          <p:nvPr/>
        </p:nvSpPr>
        <p:spPr>
          <a:xfrm>
            <a:off x="6420544" y="1634024"/>
            <a:ext cx="2831976" cy="1938992"/>
          </a:xfrm>
          <a:prstGeom prst="rect">
            <a:avLst/>
          </a:prstGeom>
          <a:noFill/>
        </p:spPr>
        <p:txBody>
          <a:bodyPr wrap="square" rtlCol="0">
            <a:spAutoFit/>
          </a:bodyPr>
          <a:lstStyle/>
          <a:p>
            <a:pPr algn="ctr"/>
            <a:r>
              <a:rPr lang="en-US" sz="2400" b="1" dirty="0" smtClean="0"/>
              <a:t>love</a:t>
            </a:r>
          </a:p>
          <a:p>
            <a:pPr algn="ctr"/>
            <a:r>
              <a:rPr lang="en-US" sz="2400" b="1" dirty="0" smtClean="0"/>
              <a:t>John 3:35; 5:20; </a:t>
            </a:r>
          </a:p>
          <a:p>
            <a:pPr algn="ctr"/>
            <a:r>
              <a:rPr lang="en-US" sz="2400" b="1" dirty="0" smtClean="0"/>
              <a:t>14:31; 17:24,26</a:t>
            </a:r>
          </a:p>
          <a:p>
            <a:pPr algn="ctr"/>
            <a:r>
              <a:rPr lang="en-US" sz="2400" b="1" spc="-20" dirty="0" smtClean="0"/>
              <a:t>Eph 1:6; Col 1:13</a:t>
            </a:r>
          </a:p>
          <a:p>
            <a:pPr algn="ctr"/>
            <a:r>
              <a:rPr lang="en-US" sz="2400" b="1" dirty="0" smtClean="0"/>
              <a:t>Mat 3:17; 17:5</a:t>
            </a:r>
            <a:endParaRPr lang="en-CA" sz="2400" b="1" dirty="0"/>
          </a:p>
        </p:txBody>
      </p:sp>
      <p:sp>
        <p:nvSpPr>
          <p:cNvPr id="13" name="TextBox 12"/>
          <p:cNvSpPr txBox="1"/>
          <p:nvPr/>
        </p:nvSpPr>
        <p:spPr>
          <a:xfrm>
            <a:off x="35496" y="4730368"/>
            <a:ext cx="2448272" cy="1938992"/>
          </a:xfrm>
          <a:prstGeom prst="rect">
            <a:avLst/>
          </a:prstGeom>
          <a:noFill/>
        </p:spPr>
        <p:txBody>
          <a:bodyPr wrap="square" rtlCol="0">
            <a:spAutoFit/>
          </a:bodyPr>
          <a:lstStyle/>
          <a:p>
            <a:pPr algn="ctr"/>
            <a:r>
              <a:rPr lang="en-US" sz="2400" b="1" dirty="0" smtClean="0"/>
              <a:t>fellowship</a:t>
            </a:r>
          </a:p>
          <a:p>
            <a:pPr algn="ctr"/>
            <a:r>
              <a:rPr lang="en-US" sz="2400" b="1" dirty="0" smtClean="0"/>
              <a:t>1 John 1:3-7</a:t>
            </a:r>
          </a:p>
          <a:p>
            <a:pPr algn="ctr"/>
            <a:r>
              <a:rPr lang="en-US" sz="2400" b="1" dirty="0" err="1" smtClean="0"/>
              <a:t>Lk</a:t>
            </a:r>
            <a:r>
              <a:rPr lang="en-US" sz="2400" b="1" dirty="0" smtClean="0"/>
              <a:t> 5:16</a:t>
            </a:r>
          </a:p>
          <a:p>
            <a:pPr algn="ctr"/>
            <a:r>
              <a:rPr lang="en-US" sz="2400" b="1" dirty="0" smtClean="0"/>
              <a:t>1 </a:t>
            </a:r>
            <a:r>
              <a:rPr lang="en-US" sz="2400" b="1" dirty="0" err="1"/>
              <a:t>C</a:t>
            </a:r>
            <a:r>
              <a:rPr lang="en-US" sz="2400" b="1" dirty="0" err="1" smtClean="0"/>
              <a:t>or</a:t>
            </a:r>
            <a:r>
              <a:rPr lang="en-US" sz="2400" b="1" dirty="0" smtClean="0"/>
              <a:t> 1:9</a:t>
            </a:r>
          </a:p>
          <a:p>
            <a:pPr algn="ctr"/>
            <a:r>
              <a:rPr lang="en-US" sz="2400" b="1" dirty="0" smtClean="0"/>
              <a:t>2 </a:t>
            </a:r>
            <a:r>
              <a:rPr lang="en-US" sz="2400" b="1" dirty="0" err="1"/>
              <a:t>C</a:t>
            </a:r>
            <a:r>
              <a:rPr lang="en-US" sz="2400" b="1" dirty="0" err="1" smtClean="0"/>
              <a:t>or</a:t>
            </a:r>
            <a:r>
              <a:rPr lang="en-US" sz="2400" b="1" dirty="0" smtClean="0"/>
              <a:t> 13:14</a:t>
            </a:r>
            <a:endParaRPr lang="en-CA" sz="2400" dirty="0"/>
          </a:p>
        </p:txBody>
      </p:sp>
      <p:sp>
        <p:nvSpPr>
          <p:cNvPr id="14" name="TextBox 13"/>
          <p:cNvSpPr txBox="1"/>
          <p:nvPr/>
        </p:nvSpPr>
        <p:spPr>
          <a:xfrm>
            <a:off x="6156176" y="4725144"/>
            <a:ext cx="3131840" cy="1938992"/>
          </a:xfrm>
          <a:prstGeom prst="rect">
            <a:avLst/>
          </a:prstGeom>
          <a:noFill/>
        </p:spPr>
        <p:txBody>
          <a:bodyPr wrap="square" rtlCol="0">
            <a:spAutoFit/>
          </a:bodyPr>
          <a:lstStyle/>
          <a:p>
            <a:pPr algn="ctr"/>
            <a:r>
              <a:rPr lang="en-US" sz="2400" b="1" dirty="0" smtClean="0"/>
              <a:t>cooperation</a:t>
            </a:r>
          </a:p>
          <a:p>
            <a:pPr algn="ctr"/>
            <a:r>
              <a:rPr lang="en-US" sz="2400" b="1" dirty="0"/>
              <a:t>p</a:t>
            </a:r>
            <a:r>
              <a:rPr lang="en-US" sz="2400" b="1" dirty="0" smtClean="0"/>
              <a:t>erfect harmony</a:t>
            </a:r>
          </a:p>
          <a:p>
            <a:pPr algn="ctr"/>
            <a:r>
              <a:rPr lang="en-US" sz="2400" b="1" dirty="0" smtClean="0"/>
              <a:t>Mat 26:39,42</a:t>
            </a:r>
          </a:p>
          <a:p>
            <a:pPr algn="ctr"/>
            <a:r>
              <a:rPr lang="en-US" sz="2400" b="1" spc="-100" dirty="0" smtClean="0"/>
              <a:t>John 1:2; 5:17,19,30 </a:t>
            </a:r>
          </a:p>
          <a:p>
            <a:pPr algn="ctr"/>
            <a:r>
              <a:rPr lang="en-US" sz="2400" b="1" dirty="0" smtClean="0"/>
              <a:t>John 16:13</a:t>
            </a:r>
            <a:endParaRPr lang="en-CA" sz="2400" b="1" dirty="0"/>
          </a:p>
        </p:txBody>
      </p:sp>
      <p:sp>
        <p:nvSpPr>
          <p:cNvPr id="18" name="TextBox 17"/>
          <p:cNvSpPr txBox="1">
            <a:spLocks noChangeArrowheads="1"/>
          </p:cNvSpPr>
          <p:nvPr/>
        </p:nvSpPr>
        <p:spPr bwMode="auto">
          <a:xfrm>
            <a:off x="107504" y="44624"/>
            <a:ext cx="8964488" cy="1246495"/>
          </a:xfrm>
          <a:prstGeom prst="rect">
            <a:avLst/>
          </a:prstGeom>
          <a:noFill/>
          <a:ln w="9525">
            <a:noFill/>
            <a:miter lim="800000"/>
            <a:headEnd/>
            <a:tailEnd/>
          </a:ln>
        </p:spPr>
        <p:txBody>
          <a:bodyPr wrap="square">
            <a:spAutoFit/>
          </a:bodyPr>
          <a:lstStyle/>
          <a:p>
            <a:pPr algn="ctr">
              <a:lnSpc>
                <a:spcPts val="3000"/>
              </a:lnSpc>
            </a:pPr>
            <a:r>
              <a:rPr lang="en-US" sz="2800" b="1" dirty="0" smtClean="0">
                <a:solidFill>
                  <a:srgbClr val="002060"/>
                </a:solidFill>
                <a:latin typeface="Calibri" pitchFamily="34" charset="0"/>
                <a:cs typeface="Calibri" pitchFamily="34" charset="0"/>
              </a:rPr>
              <a:t>Jesus revealed that the one LORD God Almighty </a:t>
            </a:r>
          </a:p>
          <a:p>
            <a:pPr algn="ctr">
              <a:lnSpc>
                <a:spcPts val="3000"/>
              </a:lnSpc>
            </a:pPr>
            <a:r>
              <a:rPr lang="en-US" sz="2800" b="1" dirty="0" smtClean="0">
                <a:solidFill>
                  <a:srgbClr val="002060"/>
                </a:solidFill>
                <a:latin typeface="Calibri" pitchFamily="34" charset="0"/>
                <a:cs typeface="Calibri" pitchFamily="34" charset="0"/>
              </a:rPr>
              <a:t>enjoys eternal oneness, love, fellowship and cooperation </a:t>
            </a:r>
          </a:p>
          <a:p>
            <a:pPr algn="ctr">
              <a:lnSpc>
                <a:spcPts val="3000"/>
              </a:lnSpc>
            </a:pPr>
            <a:r>
              <a:rPr lang="en-US" sz="2800" b="1" dirty="0" smtClean="0">
                <a:solidFill>
                  <a:srgbClr val="002060"/>
                </a:solidFill>
                <a:latin typeface="Calibri" pitchFamily="34" charset="0"/>
                <a:cs typeface="Calibri" pitchFamily="34" charset="0"/>
              </a:rPr>
              <a:t>flowing between God the Father, Son and Spirit</a:t>
            </a:r>
          </a:p>
        </p:txBody>
      </p:sp>
      <p:pic>
        <p:nvPicPr>
          <p:cNvPr id="15" name="Picture 14" descr="egyptian.gif"/>
          <p:cNvPicPr>
            <a:picLocks noChangeAspect="1"/>
          </p:cNvPicPr>
          <p:nvPr/>
        </p:nvPicPr>
        <p:blipFill>
          <a:blip r:embed="rId3" cstate="print"/>
          <a:stretch>
            <a:fillRect/>
          </a:stretch>
        </p:blipFill>
        <p:spPr>
          <a:xfrm>
            <a:off x="2843808" y="2117968"/>
            <a:ext cx="3533239" cy="2103120"/>
          </a:xfrm>
          <a:prstGeom prst="rect">
            <a:avLst/>
          </a:prstGeom>
        </p:spPr>
      </p:pic>
      <p:sp>
        <p:nvSpPr>
          <p:cNvPr id="19" name="WordArt 2"/>
          <p:cNvSpPr>
            <a:spLocks noChangeArrowheads="1" noChangeShapeType="1" noTextEdit="1"/>
          </p:cNvSpPr>
          <p:nvPr/>
        </p:nvSpPr>
        <p:spPr bwMode="auto">
          <a:xfrm>
            <a:off x="2555776" y="2193032"/>
            <a:ext cx="3960440" cy="3612232"/>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solidFill>
                  <a:srgbClr val="FFC000"/>
                </a:solidFill>
                <a:effectLst/>
                <a:latin typeface="Arial Black" pitchFamily="34" charset="0"/>
                <a:cs typeface="Calibri" pitchFamily="34" charset="0"/>
              </a:rPr>
              <a:t>THE LORD</a:t>
            </a:r>
          </a:p>
          <a:p>
            <a:pPr algn="ctr" rtl="0"/>
            <a:r>
              <a:rPr lang="en-CA" sz="1600" kern="10" dirty="0" smtClean="0">
                <a:ln w="9525">
                  <a:solidFill>
                    <a:srgbClr val="000000"/>
                  </a:solidFill>
                  <a:round/>
                  <a:headEnd/>
                  <a:tailEnd/>
                </a:ln>
                <a:solidFill>
                  <a:srgbClr val="FFC000"/>
                </a:solidFill>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solidFill>
                <a:srgbClr val="FFC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C000"/>
              </a:solidFill>
              <a:latin typeface="Arial Black" pitchFamily="34" charset="0"/>
              <a:cs typeface="Calibri" pitchFamily="34" charset="0"/>
            </a:endParaRPr>
          </a:p>
          <a:p>
            <a:pPr algn="ctr" rtl="0"/>
            <a:endParaRPr lang="en-CA" sz="1600" kern="10" dirty="0">
              <a:ln w="9525">
                <a:solidFill>
                  <a:srgbClr val="000000"/>
                </a:solidFill>
                <a:round/>
                <a:headEnd/>
                <a:tailEnd/>
              </a:ln>
              <a:solidFill>
                <a:srgbClr val="FFC000"/>
              </a:solidFill>
              <a:latin typeface="Arial Black" pitchFamily="34" charset="0"/>
              <a:cs typeface="Calibri" pitchFamily="34" charset="0"/>
            </a:endParaRPr>
          </a:p>
          <a:p>
            <a:pPr algn="ctr" rtl="0"/>
            <a:r>
              <a:rPr lang="en-CA" sz="1600" kern="10" spc="0" dirty="0" smtClean="0">
                <a:ln w="9525">
                  <a:solidFill>
                    <a:srgbClr val="000000"/>
                  </a:solidFill>
                  <a:round/>
                  <a:headEnd/>
                  <a:tailEnd/>
                </a:ln>
                <a:solidFill>
                  <a:srgbClr val="FFC000"/>
                </a:solidFill>
                <a:effectLst/>
                <a:latin typeface="Arial Black" pitchFamily="34" charset="0"/>
                <a:cs typeface="Calibri" pitchFamily="34" charset="0"/>
              </a:rPr>
              <a:t> love, fellowship, cooperation</a:t>
            </a:r>
            <a:endParaRPr lang="en-CA" sz="1600" kern="10" spc="0" dirty="0">
              <a:ln w="9525">
                <a:solidFill>
                  <a:srgbClr val="000000"/>
                </a:solidFill>
                <a:round/>
                <a:headEnd/>
                <a:tailEnd/>
              </a:ln>
              <a:solidFill>
                <a:srgbClr val="FFC000"/>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4358640" y="2852936"/>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35699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3" cstate="print"/>
          <a:stretch>
            <a:fillRect/>
          </a:stretch>
        </p:blipFill>
        <p:spPr>
          <a:xfrm>
            <a:off x="2627784" y="1268760"/>
            <a:ext cx="3840477" cy="2286000"/>
          </a:xfrm>
          <a:prstGeom prst="rect">
            <a:avLst/>
          </a:prstGeom>
        </p:spPr>
      </p:pic>
      <p:pic>
        <p:nvPicPr>
          <p:cNvPr id="7" name="Picture 6" descr="egyptian.gif"/>
          <p:cNvPicPr>
            <a:picLocks noChangeAspect="1"/>
          </p:cNvPicPr>
          <p:nvPr/>
        </p:nvPicPr>
        <p:blipFill>
          <a:blip r:embed="rId3" cstate="print"/>
          <a:stretch>
            <a:fillRect/>
          </a:stretch>
        </p:blipFill>
        <p:spPr>
          <a:xfrm rot="7200000">
            <a:off x="3809660" y="3296340"/>
            <a:ext cx="3840477" cy="228600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1378607" y="3296340"/>
            <a:ext cx="3840477" cy="2286000"/>
          </a:xfrm>
          <a:prstGeom prst="rect">
            <a:avLst/>
          </a:prstGeom>
        </p:spPr>
      </p:pic>
      <p:sp>
        <p:nvSpPr>
          <p:cNvPr id="38" name="TextBox 37"/>
          <p:cNvSpPr txBox="1"/>
          <p:nvPr/>
        </p:nvSpPr>
        <p:spPr>
          <a:xfrm>
            <a:off x="7092280" y="5157192"/>
            <a:ext cx="2088232" cy="246221"/>
          </a:xfrm>
          <a:prstGeom prst="rect">
            <a:avLst/>
          </a:prstGeom>
          <a:noFill/>
        </p:spPr>
        <p:txBody>
          <a:bodyPr wrap="square" rtlCol="0">
            <a:spAutoFit/>
          </a:bodyPr>
          <a:lstStyle/>
          <a:p>
            <a:pPr algn="ctr"/>
            <a:r>
              <a:rPr lang="en-CA" sz="1000" dirty="0" smtClean="0">
                <a:solidFill>
                  <a:schemeClr val="tx1">
                    <a:lumMod val="75000"/>
                  </a:schemeClr>
                </a:solidFill>
              </a:rPr>
              <a:t>smiley © sherv.net</a:t>
            </a:r>
          </a:p>
        </p:txBody>
      </p:sp>
      <p:sp>
        <p:nvSpPr>
          <p:cNvPr id="17" name="TextBox 16"/>
          <p:cNvSpPr txBox="1">
            <a:spLocks noChangeArrowheads="1"/>
          </p:cNvSpPr>
          <p:nvPr/>
        </p:nvSpPr>
        <p:spPr bwMode="auto">
          <a:xfrm>
            <a:off x="36512" y="44624"/>
            <a:ext cx="9071992" cy="1384995"/>
          </a:xfrm>
          <a:prstGeom prst="rect">
            <a:avLst/>
          </a:prstGeom>
          <a:noFill/>
          <a:ln w="9525">
            <a:noFill/>
            <a:miter lim="800000"/>
            <a:headEnd/>
            <a:tailEnd/>
          </a:ln>
        </p:spPr>
        <p:txBody>
          <a:bodyPr wrap="square">
            <a:spAutoFit/>
          </a:bodyPr>
          <a:lstStyle/>
          <a:p>
            <a:pPr algn="ctr"/>
            <a:r>
              <a:rPr lang="en-US" sz="2800" b="1" dirty="0" smtClean="0">
                <a:solidFill>
                  <a:srgbClr val="002060"/>
                </a:solidFill>
                <a:latin typeface="Calibri" pitchFamily="34" charset="0"/>
                <a:cs typeface="Calibri" pitchFamily="34" charset="0"/>
              </a:rPr>
              <a:t>The Father delights in his Son!  The Son delights in his Father!  The Holy Spirit delights in the Father and Son!</a:t>
            </a:r>
          </a:p>
          <a:p>
            <a:pPr algn="ctr"/>
            <a:r>
              <a:rPr lang="en-US" sz="2800" b="1" spc="-10" dirty="0" smtClean="0">
                <a:solidFill>
                  <a:srgbClr val="002060"/>
                </a:solidFill>
                <a:latin typeface="Calibri" pitchFamily="34" charset="0"/>
                <a:cs typeface="Calibri" pitchFamily="34" charset="0"/>
              </a:rPr>
              <a:t>They have other-centered joy in each other!  No Me-Me-Me!</a:t>
            </a:r>
          </a:p>
        </p:txBody>
      </p:sp>
      <p:sp>
        <p:nvSpPr>
          <p:cNvPr id="18" name="TextBox 17"/>
          <p:cNvSpPr txBox="1">
            <a:spLocks noChangeArrowheads="1"/>
          </p:cNvSpPr>
          <p:nvPr/>
        </p:nvSpPr>
        <p:spPr bwMode="auto">
          <a:xfrm>
            <a:off x="0" y="5571237"/>
            <a:ext cx="9071992" cy="1200329"/>
          </a:xfrm>
          <a:prstGeom prst="rect">
            <a:avLst/>
          </a:prstGeom>
          <a:noFill/>
          <a:ln w="9525">
            <a:noFill/>
            <a:miter lim="800000"/>
            <a:headEnd/>
            <a:tailEnd/>
          </a:ln>
        </p:spPr>
        <p:txBody>
          <a:bodyPr wrap="square">
            <a:spAutoFit/>
          </a:bodyPr>
          <a:lstStyle/>
          <a:p>
            <a:pPr algn="ctr"/>
            <a:r>
              <a:rPr lang="en-US" sz="2400" b="1" dirty="0" smtClean="0">
                <a:latin typeface="Calibri" pitchFamily="34" charset="0"/>
                <a:cs typeface="Calibri" pitchFamily="34" charset="0"/>
              </a:rPr>
              <a:t>“This is my beloved Son, with whom I am well pleased” Mt 3:17; 17:5</a:t>
            </a:r>
          </a:p>
          <a:p>
            <a:pPr algn="ctr"/>
            <a:r>
              <a:rPr lang="en-US" sz="2400" b="1" dirty="0" smtClean="0">
                <a:latin typeface="Calibri" pitchFamily="34" charset="0"/>
                <a:cs typeface="Calibri" pitchFamily="34" charset="0"/>
              </a:rPr>
              <a:t>“I always do the things that are pleasing to him” </a:t>
            </a:r>
            <a:r>
              <a:rPr lang="en-US" sz="2400" b="1" dirty="0" err="1" smtClean="0">
                <a:latin typeface="Calibri" pitchFamily="34" charset="0"/>
                <a:cs typeface="Calibri" pitchFamily="34" charset="0"/>
              </a:rPr>
              <a:t>Jn</a:t>
            </a:r>
            <a:r>
              <a:rPr lang="en-US" sz="2400" b="1" dirty="0" smtClean="0">
                <a:latin typeface="Calibri" pitchFamily="34" charset="0"/>
                <a:cs typeface="Calibri" pitchFamily="34" charset="0"/>
              </a:rPr>
              <a:t> 8:29</a:t>
            </a:r>
          </a:p>
          <a:p>
            <a:pPr algn="ctr"/>
            <a:r>
              <a:rPr lang="en-US" sz="2400" b="1" spc="-20" dirty="0" smtClean="0">
                <a:latin typeface="Calibri" pitchFamily="34" charset="0"/>
                <a:cs typeface="Calibri" pitchFamily="34" charset="0"/>
              </a:rPr>
              <a:t>“the Spirit of truth . . . he will not speak on his own authority” </a:t>
            </a:r>
            <a:r>
              <a:rPr lang="en-US" sz="2400" b="1" spc="-20" dirty="0" err="1" smtClean="0">
                <a:latin typeface="Calibri" pitchFamily="34" charset="0"/>
                <a:cs typeface="Calibri" pitchFamily="34" charset="0"/>
              </a:rPr>
              <a:t>Jn</a:t>
            </a:r>
            <a:r>
              <a:rPr lang="en-US" sz="2400" b="1" spc="-20" dirty="0" smtClean="0">
                <a:latin typeface="Calibri" pitchFamily="34" charset="0"/>
                <a:cs typeface="Calibri" pitchFamily="34" charset="0"/>
              </a:rPr>
              <a:t> 16:13</a:t>
            </a:r>
            <a:endParaRPr lang="en-US" sz="2600" b="1" spc="-20"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340768"/>
            <a:ext cx="5569085" cy="4176464"/>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3140968"/>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1" name="TextBox 10"/>
          <p:cNvSpPr txBox="1"/>
          <p:nvPr/>
        </p:nvSpPr>
        <p:spPr>
          <a:xfrm>
            <a:off x="4139952" y="3645024"/>
            <a:ext cx="1800200" cy="1015663"/>
          </a:xfrm>
          <a:prstGeom prst="rect">
            <a:avLst/>
          </a:prstGeom>
          <a:noFill/>
        </p:spPr>
        <p:txBody>
          <a:bodyPr wrap="square" rtlCol="0">
            <a:spAutoFit/>
          </a:bodyPr>
          <a:lstStyle/>
          <a:p>
            <a:pPr algn="ctr">
              <a:lnSpc>
                <a:spcPts val="2400"/>
              </a:lnSpc>
            </a:pPr>
            <a:r>
              <a:rPr lang="en-US" sz="2800" b="1" dirty="0" smtClean="0">
                <a:latin typeface="Calibri" pitchFamily="34" charset="0"/>
                <a:cs typeface="Calibri" pitchFamily="34" charset="0"/>
              </a:rPr>
              <a:t>“I love You first   </a:t>
            </a:r>
          </a:p>
          <a:p>
            <a:pPr algn="ct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
        <p:nvSpPr>
          <p:cNvPr id="9" name="Rectangle 8"/>
          <p:cNvSpPr/>
          <p:nvPr/>
        </p:nvSpPr>
        <p:spPr>
          <a:xfrm>
            <a:off x="35496" y="5589240"/>
            <a:ext cx="9073008" cy="1631216"/>
          </a:xfrm>
          <a:prstGeom prst="rect">
            <a:avLst/>
          </a:prstGeom>
        </p:spPr>
        <p:txBody>
          <a:bodyPr wrap="square">
            <a:spAutoFit/>
          </a:bodyPr>
          <a:lstStyle/>
          <a:p>
            <a:pPr algn="ctr">
              <a:lnSpc>
                <a:spcPts val="3000"/>
              </a:lnSpc>
            </a:pPr>
            <a:r>
              <a:rPr lang="en-US" sz="2800" b="1" dirty="0" smtClean="0">
                <a:latin typeface="Calibri" pitchFamily="34" charset="0"/>
                <a:cs typeface="Calibri" pitchFamily="34" charset="0"/>
              </a:rPr>
              <a:t>“Christ, who through the eternal Spirit offered himself without blemish to God” Heb 9:14</a:t>
            </a:r>
          </a:p>
          <a:p>
            <a:pPr algn="ctr">
              <a:lnSpc>
                <a:spcPts val="3000"/>
              </a:lnSpc>
            </a:pPr>
            <a:r>
              <a:rPr lang="en-US" sz="2800" b="1" dirty="0" smtClean="0">
                <a:solidFill>
                  <a:schemeClr val="bg1"/>
                </a:solidFill>
                <a:latin typeface="Calibri" pitchFamily="34" charset="0"/>
                <a:cs typeface="Calibri" pitchFamily="34" charset="0"/>
              </a:rPr>
              <a:t>Great is the mystery once concealed now revealed!</a:t>
            </a:r>
            <a:endParaRPr lang="en-US" sz="2800" b="1" spc="-10" dirty="0" smtClean="0">
              <a:solidFill>
                <a:schemeClr val="bg1"/>
              </a:solidFill>
              <a:latin typeface="Calibri" pitchFamily="34" charset="0"/>
              <a:cs typeface="Calibri" pitchFamily="34" charset="0"/>
            </a:endParaRPr>
          </a:p>
          <a:p>
            <a:pPr algn="ctr">
              <a:lnSpc>
                <a:spcPts val="3000"/>
              </a:lnSpc>
            </a:pPr>
            <a:endParaRPr lang="en-US" sz="2800" b="1" spc="-10" dirty="0" smtClean="0">
              <a:solidFill>
                <a:schemeClr val="bg1"/>
              </a:solidFill>
              <a:latin typeface="Calibri" pitchFamily="34" charset="0"/>
              <a:cs typeface="Calibri" pitchFamily="34" charset="0"/>
            </a:endParaRPr>
          </a:p>
        </p:txBody>
      </p:sp>
      <p:sp>
        <p:nvSpPr>
          <p:cNvPr id="13" name="TextBox 12"/>
          <p:cNvSpPr txBox="1">
            <a:spLocks noChangeArrowheads="1"/>
          </p:cNvSpPr>
          <p:nvPr/>
        </p:nvSpPr>
        <p:spPr bwMode="auto">
          <a:xfrm>
            <a:off x="107504" y="44624"/>
            <a:ext cx="8964488" cy="1246495"/>
          </a:xfrm>
          <a:prstGeom prst="rect">
            <a:avLst/>
          </a:prstGeom>
          <a:noFill/>
          <a:ln w="9525">
            <a:noFill/>
            <a:miter lim="800000"/>
            <a:headEnd/>
            <a:tailEnd/>
          </a:ln>
        </p:spPr>
        <p:txBody>
          <a:bodyPr wrap="square">
            <a:spAutoFit/>
          </a:bodyPr>
          <a:lstStyle/>
          <a:p>
            <a:pPr algn="ctr">
              <a:lnSpc>
                <a:spcPts val="3000"/>
              </a:lnSpc>
            </a:pPr>
            <a:r>
              <a:rPr lang="en-US" sz="2800" b="1" dirty="0" smtClean="0">
                <a:solidFill>
                  <a:srgbClr val="002060"/>
                </a:solidFill>
                <a:latin typeface="Calibri" pitchFamily="34" charset="0"/>
                <a:cs typeface="Calibri" pitchFamily="34" charset="0"/>
              </a:rPr>
              <a:t>The cross is a window into the eternal oneness, </a:t>
            </a:r>
          </a:p>
          <a:p>
            <a:pPr algn="ctr">
              <a:lnSpc>
                <a:spcPts val="3000"/>
              </a:lnSpc>
            </a:pPr>
            <a:r>
              <a:rPr lang="en-US" sz="2800" b="1" dirty="0" smtClean="0">
                <a:solidFill>
                  <a:srgbClr val="002060"/>
                </a:solidFill>
                <a:latin typeface="Calibri" pitchFamily="34" charset="0"/>
                <a:cs typeface="Calibri" pitchFamily="34" charset="0"/>
              </a:rPr>
              <a:t>love, fellowship and cooperation flowing between </a:t>
            </a:r>
          </a:p>
          <a:p>
            <a:pPr algn="ctr">
              <a:lnSpc>
                <a:spcPts val="3000"/>
              </a:lnSpc>
            </a:pPr>
            <a:r>
              <a:rPr lang="en-US" sz="2800" b="1" dirty="0" smtClean="0">
                <a:solidFill>
                  <a:srgbClr val="002060"/>
                </a:solidFill>
                <a:latin typeface="Calibri" pitchFamily="34" charset="0"/>
                <a:cs typeface="Calibri" pitchFamily="34" charset="0"/>
              </a:rPr>
              <a:t>God the Father, Son and Spirit!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009952" y="1195576"/>
            <a:ext cx="3994096" cy="2377440"/>
          </a:xfrm>
          <a:prstGeom prst="rect">
            <a:avLst/>
          </a:prstGeom>
        </p:spPr>
      </p:pic>
      <p:pic>
        <p:nvPicPr>
          <p:cNvPr id="7" name="Picture 6" descr="egyptian.gif"/>
          <p:cNvPicPr>
            <a:picLocks noChangeAspect="1"/>
          </p:cNvPicPr>
          <p:nvPr/>
        </p:nvPicPr>
        <p:blipFill>
          <a:blip r:embed="rId3" cstate="print"/>
          <a:stretch>
            <a:fillRect/>
          </a:stretch>
        </p:blipFill>
        <p:spPr>
          <a:xfrm rot="7200000">
            <a:off x="2226674" y="3156785"/>
            <a:ext cx="3994096" cy="237744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21598" y="3156785"/>
            <a:ext cx="3994096" cy="2377440"/>
          </a:xfrm>
          <a:prstGeom prst="rect">
            <a:avLst/>
          </a:prstGeom>
        </p:spPr>
      </p:pic>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THE LORD</a:t>
            </a:r>
            <a:endParaRPr lang="en-CA" sz="1400" kern="10" spc="0" dirty="0" smtClean="0">
              <a:ln w="9525">
                <a:solidFill>
                  <a:srgbClr val="000000"/>
                </a:solidFill>
                <a:round/>
                <a:headEnd/>
                <a:tailEnd/>
              </a:ln>
              <a:solidFill>
                <a:srgbClr val="FFC000"/>
              </a:solidFill>
              <a:effectLst/>
              <a:latin typeface="Arial Black" pitchFamily="34" charset="0"/>
            </a:endParaRPr>
          </a:p>
          <a:p>
            <a:pPr algn="ctr" rtl="0"/>
            <a:r>
              <a:rPr lang="en-CA" sz="1200" kern="10" dirty="0" smtClean="0">
                <a:ln w="9525">
                  <a:solidFill>
                    <a:srgbClr val="000000"/>
                  </a:solidFill>
                  <a:round/>
                  <a:headEnd/>
                  <a:tailEnd/>
                </a:ln>
                <a:solidFill>
                  <a:srgbClr val="FFC000"/>
                </a:solidFill>
                <a:latin typeface="Arial Black" pitchFamily="34" charset="0"/>
              </a:rPr>
              <a:t>Father, Son and Spirit oneness</a:t>
            </a: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a:ln w="9525">
                <a:solidFill>
                  <a:srgbClr val="000000"/>
                </a:solidFill>
                <a:round/>
                <a:headEnd/>
                <a:tailEnd/>
              </a:ln>
              <a:solidFill>
                <a:srgbClr val="FFC000"/>
              </a:solidFill>
              <a:latin typeface="Arial Black" pitchFamily="34" charset="0"/>
            </a:endParaRPr>
          </a:p>
          <a:p>
            <a:pPr algn="ctr" rtl="0"/>
            <a:r>
              <a:rPr lang="en-CA" sz="1200" kern="10" spc="0" dirty="0" smtClean="0">
                <a:ln w="9525">
                  <a:solidFill>
                    <a:srgbClr val="000000"/>
                  </a:solidFill>
                  <a:round/>
                  <a:headEnd/>
                  <a:tailEnd/>
                </a:ln>
                <a:solidFill>
                  <a:srgbClr val="FFC000"/>
                </a:solidFill>
                <a:effectLst/>
                <a:latin typeface="Arial Black" pitchFamily="34" charset="0"/>
              </a:rPr>
              <a:t> love, fellowship and cooperation</a:t>
            </a:r>
            <a:endParaRPr lang="en-CA" sz="1200" kern="10" spc="0" dirty="0">
              <a:ln w="9525">
                <a:solidFill>
                  <a:srgbClr val="000000"/>
                </a:solidFill>
                <a:round/>
                <a:headEnd/>
                <a:tailEnd/>
              </a:ln>
              <a:solidFill>
                <a:srgbClr val="FFC000"/>
              </a:solidFill>
              <a:effectLst/>
              <a:latin typeface="Arial Black" pitchFamily="34" charset="0"/>
            </a:endParaRPr>
          </a:p>
        </p:txBody>
      </p:sp>
      <p:sp>
        <p:nvSpPr>
          <p:cNvPr id="18" name="TextBox 17"/>
          <p:cNvSpPr txBox="1"/>
          <p:nvPr/>
        </p:nvSpPr>
        <p:spPr>
          <a:xfrm>
            <a:off x="5638800" y="116632"/>
            <a:ext cx="3505200" cy="6555641"/>
          </a:xfrm>
          <a:prstGeom prst="rect">
            <a:avLst/>
          </a:prstGeom>
          <a:noFill/>
        </p:spPr>
        <p:txBody>
          <a:bodyPr wrap="square" rtlCol="0">
            <a:spAutoFit/>
          </a:bodyPr>
          <a:lstStyle/>
          <a:p>
            <a:pPr algn="ctr"/>
            <a:r>
              <a:rPr lang="en-US" sz="2800" b="1" dirty="0" smtClean="0">
                <a:latin typeface="Calibri" pitchFamily="34" charset="0"/>
                <a:cs typeface="Calibri" pitchFamily="34" charset="0"/>
              </a:rPr>
              <a:t>The LORD alone is Father, Son and Spirit </a:t>
            </a:r>
          </a:p>
          <a:p>
            <a:pPr algn="ctr"/>
            <a:r>
              <a:rPr lang="en-US" sz="2800" b="1" dirty="0" smtClean="0">
                <a:latin typeface="Calibri" pitchFamily="34" charset="0"/>
                <a:cs typeface="Calibri" pitchFamily="34" charset="0"/>
              </a:rPr>
              <a:t>in one being of infinite perfections fully dwelling in each unique person, </a:t>
            </a:r>
          </a:p>
          <a:p>
            <a:pPr algn="ctr"/>
            <a:r>
              <a:rPr lang="en-US" sz="2800" b="1" dirty="0" smtClean="0">
                <a:latin typeface="Calibri" pitchFamily="34" charset="0"/>
                <a:cs typeface="Calibri" pitchFamily="34" charset="0"/>
              </a:rPr>
              <a:t>by eternal nature enjoying within himself perfect, </a:t>
            </a:r>
          </a:p>
          <a:p>
            <a:pPr algn="ctr"/>
            <a:r>
              <a:rPr lang="en-US" sz="2800" b="1" dirty="0" smtClean="0">
                <a:latin typeface="Calibri" pitchFamily="34" charset="0"/>
                <a:cs typeface="Calibri" pitchFamily="34" charset="0"/>
              </a:rPr>
              <a:t>all-satisfying relationships of oneness, love, fellowship and cooperation </a:t>
            </a:r>
          </a:p>
          <a:p>
            <a:pPr algn="ctr"/>
            <a:r>
              <a:rPr lang="en-US" sz="2800" b="1" dirty="0" smtClean="0">
                <a:latin typeface="Calibri" pitchFamily="34" charset="0"/>
                <a:cs typeface="Calibri" pitchFamily="34" charset="0"/>
              </a:rPr>
              <a:t>like no other being. </a:t>
            </a:r>
            <a:endParaRPr lang="en-US" sz="2800" b="1" dirty="0">
              <a:latin typeface="Calibri" pitchFamily="34" charset="0"/>
              <a:cs typeface="Calibri" pitchFamily="34" charset="0"/>
            </a:endParaRPr>
          </a:p>
        </p:txBody>
      </p:sp>
      <p:sp>
        <p:nvSpPr>
          <p:cNvPr id="10" name="TextBox 9"/>
          <p:cNvSpPr txBox="1"/>
          <p:nvPr/>
        </p:nvSpPr>
        <p:spPr>
          <a:xfrm>
            <a:off x="1981200" y="6611779"/>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 name="TextBox 11"/>
          <p:cNvSpPr txBox="1"/>
          <p:nvPr/>
        </p:nvSpPr>
        <p:spPr>
          <a:xfrm>
            <a:off x="35496" y="116632"/>
            <a:ext cx="9036496" cy="7017306"/>
          </a:xfrm>
          <a:prstGeom prst="rect">
            <a:avLst/>
          </a:prstGeom>
          <a:noFill/>
        </p:spPr>
        <p:txBody>
          <a:bodyPr wrap="square" rtlCol="0">
            <a:spAutoFit/>
          </a:bodyPr>
          <a:lstStyle/>
          <a:p>
            <a:pPr algn="ctr">
              <a:lnSpc>
                <a:spcPts val="2700"/>
              </a:lnSpc>
            </a:pPr>
            <a:r>
              <a:rPr lang="en-US" sz="2600" b="1" dirty="0" smtClean="0">
                <a:latin typeface="Calibri" pitchFamily="34" charset="0"/>
                <a:cs typeface="Calibri" pitchFamily="34" charset="0"/>
              </a:rPr>
              <a:t>Alive    Self-existent   Joy in Himself</a:t>
            </a:r>
            <a:endParaRPr lang="en-CA" sz="2600" dirty="0">
              <a:latin typeface="Calibri" pitchFamily="34" charset="0"/>
              <a:cs typeface="Calibri" pitchFamily="34" charset="0"/>
            </a:endParaRPr>
          </a:p>
          <a:p>
            <a:pPr algn="ctr">
              <a:lnSpc>
                <a:spcPts val="2700"/>
              </a:lnSpc>
            </a:pPr>
            <a:r>
              <a:rPr lang="en-US" sz="2600" b="1" dirty="0" smtClean="0">
                <a:latin typeface="Calibri" pitchFamily="34" charset="0"/>
                <a:cs typeface="Calibri" pitchFamily="34" charset="0"/>
              </a:rPr>
              <a:t>Spiritual                 Personal              Self-conscious   </a:t>
            </a:r>
          </a:p>
          <a:p>
            <a:pPr algn="ctr">
              <a:lnSpc>
                <a:spcPts val="2700"/>
              </a:lnSpc>
            </a:pPr>
            <a:r>
              <a:rPr lang="en-US" sz="2600" b="1" dirty="0" smtClean="0">
                <a:latin typeface="Calibri" pitchFamily="34" charset="0"/>
                <a:cs typeface="Calibri" pitchFamily="34" charset="0"/>
              </a:rPr>
              <a:t>Self-determining</a:t>
            </a:r>
            <a:r>
              <a:rPr lang="en-CA" sz="2600" dirty="0" smtClean="0">
                <a:latin typeface="Calibri" pitchFamily="34" charset="0"/>
                <a:cs typeface="Calibri" pitchFamily="34" charset="0"/>
              </a:rPr>
              <a:t>      </a:t>
            </a:r>
            <a:r>
              <a:rPr lang="en-US" sz="2600" b="1" dirty="0" smtClean="0">
                <a:latin typeface="Calibri" pitchFamily="34" charset="0"/>
                <a:cs typeface="Calibri" pitchFamily="34" charset="0"/>
              </a:rPr>
              <a:t>Independent     Incomprehensible                                    Wise  Intelligent                                                       Omniscient</a:t>
            </a:r>
            <a:endParaRPr lang="en-CA" sz="2600" dirty="0" smtClean="0">
              <a:latin typeface="Calibri" pitchFamily="34" charset="0"/>
              <a:cs typeface="Calibri" pitchFamily="34" charset="0"/>
            </a:endParaRPr>
          </a:p>
          <a:p>
            <a:pPr algn="ctr">
              <a:lnSpc>
                <a:spcPts val="2700"/>
              </a:lnSpc>
            </a:pPr>
            <a:r>
              <a:rPr lang="en-US" sz="2600" b="1" dirty="0" smtClean="0">
                <a:latin typeface="Calibri" pitchFamily="34" charset="0"/>
                <a:cs typeface="Calibri" pitchFamily="34" charset="0"/>
              </a:rPr>
              <a:t>Infinite                                                                                    Eternal         </a:t>
            </a:r>
          </a:p>
          <a:p>
            <a:pPr algn="ctr">
              <a:lnSpc>
                <a:spcPts val="2700"/>
              </a:lnSpc>
            </a:pPr>
            <a:r>
              <a:rPr lang="en-US" sz="2600" b="1" dirty="0" smtClean="0">
                <a:latin typeface="Calibri" pitchFamily="34" charset="0"/>
                <a:cs typeface="Calibri" pitchFamily="34" charset="0"/>
              </a:rPr>
              <a:t>Omnipotent                                                                        Sovereign</a:t>
            </a:r>
            <a:endParaRPr lang="en-CA" sz="2600" dirty="0">
              <a:latin typeface="Calibri" pitchFamily="34" charset="0"/>
              <a:cs typeface="Calibri" pitchFamily="34" charset="0"/>
            </a:endParaRPr>
          </a:p>
          <a:p>
            <a:pPr algn="ctr">
              <a:lnSpc>
                <a:spcPts val="2700"/>
              </a:lnSpc>
            </a:pPr>
            <a:r>
              <a:rPr lang="en-US" sz="2600" b="1" dirty="0" smtClean="0">
                <a:latin typeface="Calibri" pitchFamily="34" charset="0"/>
                <a:cs typeface="Calibri" pitchFamily="34" charset="0"/>
              </a:rPr>
              <a:t>Omnipresent                                                                        Immanent</a:t>
            </a:r>
            <a:endParaRPr lang="en-CA" sz="2600" dirty="0">
              <a:latin typeface="Calibri" pitchFamily="34" charset="0"/>
              <a:cs typeface="Calibri" pitchFamily="34" charset="0"/>
            </a:endParaRPr>
          </a:p>
          <a:p>
            <a:pPr algn="ctr">
              <a:lnSpc>
                <a:spcPts val="2700"/>
              </a:lnSpc>
            </a:pPr>
            <a:r>
              <a:rPr lang="en-US" sz="2600" b="1" dirty="0" smtClean="0">
                <a:latin typeface="Calibri" pitchFamily="34" charset="0"/>
                <a:cs typeface="Calibri" pitchFamily="34" charset="0"/>
              </a:rPr>
              <a:t>Transcendent                                                                           Immense</a:t>
            </a:r>
          </a:p>
          <a:p>
            <a:pPr algn="ctr">
              <a:lnSpc>
                <a:spcPts val="2700"/>
              </a:lnSpc>
            </a:pPr>
            <a:r>
              <a:rPr lang="en-US" sz="1400" b="1" dirty="0" smtClean="0">
                <a:latin typeface="Calibri" pitchFamily="34" charset="0"/>
                <a:cs typeface="Calibri" pitchFamily="34" charset="0"/>
              </a:rPr>
              <a:t> </a:t>
            </a:r>
            <a:r>
              <a:rPr lang="en-US" sz="2600" b="1" dirty="0" smtClean="0">
                <a:latin typeface="Calibri" pitchFamily="34" charset="0"/>
                <a:cs typeface="Calibri" pitchFamily="34" charset="0"/>
              </a:rPr>
              <a:t>Faithful 	                    	                    		                       </a:t>
            </a:r>
            <a:r>
              <a:rPr lang="en-US" sz="1400" b="1" dirty="0" smtClean="0">
                <a:latin typeface="Calibri" pitchFamily="34" charset="0"/>
                <a:cs typeface="Calibri" pitchFamily="34" charset="0"/>
              </a:rPr>
              <a:t> </a:t>
            </a:r>
            <a:r>
              <a:rPr lang="en-US" sz="2600" b="1" dirty="0" smtClean="0">
                <a:latin typeface="Calibri" pitchFamily="34" charset="0"/>
                <a:cs typeface="Calibri" pitchFamily="34" charset="0"/>
              </a:rPr>
              <a:t>Holy  </a:t>
            </a:r>
          </a:p>
          <a:p>
            <a:pPr algn="ctr">
              <a:lnSpc>
                <a:spcPts val="2700"/>
              </a:lnSpc>
            </a:pPr>
            <a:r>
              <a:rPr lang="en-US" sz="2600" b="1" dirty="0" smtClean="0">
                <a:latin typeface="Calibri" pitchFamily="34" charset="0"/>
                <a:cs typeface="Calibri" pitchFamily="34" charset="0"/>
              </a:rPr>
              <a:t>Righteous                                                                                     Perfect                                                                          Love                                                                                                    Just</a:t>
            </a:r>
          </a:p>
          <a:p>
            <a:pPr algn="ctr">
              <a:lnSpc>
                <a:spcPts val="2700"/>
              </a:lnSpc>
            </a:pPr>
            <a:r>
              <a:rPr lang="en-US" sz="2600" b="1" dirty="0" smtClean="0">
                <a:latin typeface="Calibri" pitchFamily="34" charset="0"/>
                <a:cs typeface="Calibri" pitchFamily="34" charset="0"/>
              </a:rPr>
              <a:t>Longsuffering                                                                 True Truthful                                         </a:t>
            </a:r>
          </a:p>
          <a:p>
            <a:pPr algn="ctr">
              <a:lnSpc>
                <a:spcPts val="2700"/>
              </a:lnSpc>
            </a:pPr>
            <a:r>
              <a:rPr lang="en-US" sz="2600" b="1" dirty="0" smtClean="0">
                <a:latin typeface="Calibri" pitchFamily="34" charset="0"/>
                <a:cs typeface="Calibri" pitchFamily="34" charset="0"/>
              </a:rPr>
              <a:t>Gracious                                                                                 Merciful</a:t>
            </a:r>
          </a:p>
          <a:p>
            <a:pPr algn="ctr">
              <a:lnSpc>
                <a:spcPts val="2700"/>
              </a:lnSpc>
            </a:pPr>
            <a:r>
              <a:rPr lang="en-US" sz="2600" b="1" dirty="0" smtClean="0">
                <a:latin typeface="Calibri" pitchFamily="34" charset="0"/>
                <a:cs typeface="Calibri" pitchFamily="34" charset="0"/>
              </a:rPr>
              <a:t>Unchanging                                                                          Jealous</a:t>
            </a:r>
            <a:endParaRPr lang="en-CA" sz="2600" dirty="0">
              <a:latin typeface="Calibri" pitchFamily="34" charset="0"/>
              <a:cs typeface="Calibri" pitchFamily="34" charset="0"/>
            </a:endParaRPr>
          </a:p>
          <a:p>
            <a:pPr algn="ctr">
              <a:lnSpc>
                <a:spcPts val="2700"/>
              </a:lnSpc>
            </a:pPr>
            <a:r>
              <a:rPr lang="en-US" sz="2600" b="1" dirty="0">
                <a:latin typeface="Calibri" pitchFamily="34" charset="0"/>
                <a:cs typeface="Calibri" pitchFamily="34" charset="0"/>
              </a:rPr>
              <a:t>Zealous  </a:t>
            </a:r>
            <a:r>
              <a:rPr lang="en-US" sz="2600" b="1" dirty="0" smtClean="0">
                <a:latin typeface="Calibri" pitchFamily="34" charset="0"/>
                <a:cs typeface="Calibri" pitchFamily="34" charset="0"/>
              </a:rPr>
              <a:t>                                                                      Wrathful           </a:t>
            </a:r>
          </a:p>
          <a:p>
            <a:pPr algn="ctr">
              <a:lnSpc>
                <a:spcPts val="2700"/>
              </a:lnSpc>
            </a:pPr>
            <a:r>
              <a:rPr lang="en-US" sz="2600" b="1" dirty="0" smtClean="0">
                <a:latin typeface="Calibri" pitchFamily="34" charset="0"/>
                <a:cs typeface="Calibri" pitchFamily="34" charset="0"/>
              </a:rPr>
              <a:t>Good                                                                         Humble</a:t>
            </a:r>
          </a:p>
          <a:p>
            <a:pPr algn="ctr">
              <a:lnSpc>
                <a:spcPts val="2700"/>
              </a:lnSpc>
            </a:pPr>
            <a:r>
              <a:rPr lang="en-US" sz="2600" b="1" dirty="0" smtClean="0">
                <a:latin typeface="Calibri" pitchFamily="34" charset="0"/>
                <a:cs typeface="Calibri" pitchFamily="34" charset="0"/>
              </a:rPr>
              <a:t>Oneness  and  Trinity  of  Father</a:t>
            </a:r>
            <a:r>
              <a:rPr lang="en-US" sz="2600" b="1" dirty="0">
                <a:latin typeface="Calibri" pitchFamily="34" charset="0"/>
                <a:cs typeface="Calibri" pitchFamily="34" charset="0"/>
              </a:rPr>
              <a:t>, </a:t>
            </a:r>
            <a:r>
              <a:rPr lang="en-US" sz="2600" b="1" dirty="0" smtClean="0">
                <a:latin typeface="Calibri" pitchFamily="34" charset="0"/>
                <a:cs typeface="Calibri" pitchFamily="34" charset="0"/>
              </a:rPr>
              <a:t> Son, and Spirit</a:t>
            </a:r>
            <a:endParaRPr lang="en-CA" sz="2600" dirty="0">
              <a:latin typeface="Calibri" pitchFamily="34" charset="0"/>
              <a:cs typeface="Calibri" pitchFamily="34" charset="0"/>
            </a:endParaRPr>
          </a:p>
          <a:p>
            <a:pPr algn="ctr">
              <a:lnSpc>
                <a:spcPts val="2700"/>
              </a:lnSpc>
            </a:pPr>
            <a:r>
              <a:rPr lang="en-US" sz="2600" b="1" dirty="0">
                <a:latin typeface="Calibri" pitchFamily="34" charset="0"/>
                <a:cs typeface="Calibri" pitchFamily="34" charset="0"/>
              </a:rPr>
              <a:t>Creator  </a:t>
            </a:r>
            <a:r>
              <a:rPr lang="en-US" sz="2600" b="1" dirty="0" smtClean="0">
                <a:latin typeface="Calibri" pitchFamily="34" charset="0"/>
                <a:cs typeface="Calibri" pitchFamily="34" charset="0"/>
              </a:rPr>
              <a:t>   Upholder/Sustainer     Savior  </a:t>
            </a:r>
            <a:endParaRPr lang="en-CA" sz="2600" dirty="0">
              <a:latin typeface="Calibri" pitchFamily="34" charset="0"/>
              <a:cs typeface="Calibri" pitchFamily="34" charset="0"/>
            </a:endParaRPr>
          </a:p>
          <a:p>
            <a:pPr algn="ctr">
              <a:lnSpc>
                <a:spcPts val="2700"/>
              </a:lnSpc>
            </a:pPr>
            <a:r>
              <a:rPr lang="en-US" sz="2600" b="1" dirty="0">
                <a:latin typeface="Calibri" pitchFamily="34" charset="0"/>
                <a:cs typeface="Calibri" pitchFamily="34" charset="0"/>
              </a:rPr>
              <a:t>Shepherd   </a:t>
            </a:r>
            <a:r>
              <a:rPr lang="en-US" sz="2600" b="1" dirty="0" smtClean="0">
                <a:latin typeface="Calibri" pitchFamily="34" charset="0"/>
                <a:cs typeface="Calibri" pitchFamily="34" charset="0"/>
              </a:rPr>
              <a:t>        </a:t>
            </a:r>
            <a:r>
              <a:rPr lang="en-US" sz="2600" b="1" dirty="0">
                <a:latin typeface="Calibri" pitchFamily="34" charset="0"/>
                <a:cs typeface="Calibri" pitchFamily="34" charset="0"/>
              </a:rPr>
              <a:t>Judge  </a:t>
            </a:r>
            <a:r>
              <a:rPr lang="en-US" sz="2600" b="1" dirty="0" smtClean="0">
                <a:latin typeface="Calibri" pitchFamily="34" charset="0"/>
                <a:cs typeface="Calibri" pitchFamily="34" charset="0"/>
              </a:rPr>
              <a:t>         </a:t>
            </a:r>
            <a:r>
              <a:rPr lang="en-US" sz="2600" b="1" dirty="0">
                <a:latin typeface="Calibri" pitchFamily="34" charset="0"/>
                <a:cs typeface="Calibri" pitchFamily="34" charset="0"/>
              </a:rPr>
              <a:t>King  </a:t>
            </a:r>
            <a:endParaRPr lang="en-CA" sz="2600" dirty="0">
              <a:latin typeface="Calibri" pitchFamily="34" charset="0"/>
              <a:cs typeface="Calibri" pitchFamily="34" charset="0"/>
            </a:endParaRPr>
          </a:p>
          <a:p>
            <a:pPr algn="ctr">
              <a:lnSpc>
                <a:spcPts val="2700"/>
              </a:lnSpc>
            </a:pPr>
            <a:endParaRPr lang="en-CA" sz="2600" dirty="0">
              <a:latin typeface="Calibri" pitchFamily="34" charset="0"/>
              <a:cs typeface="Calibri" pitchFamily="34" charset="0"/>
            </a:endParaRPr>
          </a:p>
        </p:txBody>
      </p:sp>
      <p:sp>
        <p:nvSpPr>
          <p:cNvPr id="10" name="Rectangle 9"/>
          <p:cNvSpPr/>
          <p:nvPr/>
        </p:nvSpPr>
        <p:spPr>
          <a:xfrm>
            <a:off x="4427984" y="3228960"/>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995936" y="3442712"/>
            <a:ext cx="109728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203848" y="2012166"/>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3967791" y="3464788"/>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33009" y="3464788"/>
            <a:ext cx="2743200" cy="1632858"/>
          </a:xfrm>
          <a:prstGeom prst="rect">
            <a:avLst/>
          </a:prstGeom>
        </p:spPr>
      </p:pic>
      <p:sp>
        <p:nvSpPr>
          <p:cNvPr id="15" name="TextBox 14"/>
          <p:cNvSpPr txBox="1"/>
          <p:nvPr/>
        </p:nvSpPr>
        <p:spPr>
          <a:xfrm>
            <a:off x="7380312" y="6567155"/>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endParaRPr lang="en-CA" dirty="0">
              <a:solidFill>
                <a:schemeClr val="tx1">
                  <a:lumMod val="85000"/>
                </a:schemeClr>
              </a:solidFill>
            </a:endParaRPr>
          </a:p>
        </p:txBody>
      </p:sp>
      <p:sp>
        <p:nvSpPr>
          <p:cNvPr id="13" name="WordArt 2"/>
          <p:cNvSpPr>
            <a:spLocks noChangeArrowheads="1" noChangeShapeType="1" noTextEdit="1"/>
          </p:cNvSpPr>
          <p:nvPr/>
        </p:nvSpPr>
        <p:spPr bwMode="auto">
          <a:xfrm>
            <a:off x="2771800" y="1988840"/>
            <a:ext cx="3456384" cy="3168352"/>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solidFill>
                  <a:srgbClr val="FFC000"/>
                </a:solidFill>
                <a:effectLst/>
                <a:latin typeface="Arial Black" pitchFamily="34" charset="0"/>
                <a:cs typeface="Calibri" pitchFamily="34" charset="0"/>
              </a:rPr>
              <a:t>one GOD</a:t>
            </a:r>
          </a:p>
          <a:p>
            <a:pPr algn="ctr" rtl="0"/>
            <a:r>
              <a:rPr lang="en-CA" sz="1600" kern="10" dirty="0" smtClean="0">
                <a:ln w="9525">
                  <a:solidFill>
                    <a:srgbClr val="000000"/>
                  </a:solidFill>
                  <a:round/>
                  <a:headEnd/>
                  <a:tailEnd/>
                </a:ln>
                <a:solidFill>
                  <a:srgbClr val="FFC000"/>
                </a:solidFill>
                <a:latin typeface="Arial Black" pitchFamily="34" charset="0"/>
                <a:cs typeface="Calibri" pitchFamily="34" charset="0"/>
              </a:rPr>
              <a:t>of infinite perfections</a:t>
            </a:r>
          </a:p>
          <a:p>
            <a:pPr algn="ctr" rtl="0"/>
            <a:endParaRPr lang="en-CA" sz="1600" kern="10" dirty="0" smtClean="0">
              <a:ln w="9525">
                <a:solidFill>
                  <a:srgbClr val="000000"/>
                </a:solidFill>
                <a:round/>
                <a:headEnd/>
                <a:tailEnd/>
              </a:ln>
              <a:solidFill>
                <a:srgbClr val="FFC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C000"/>
              </a:solidFill>
              <a:latin typeface="Arial Black" pitchFamily="34" charset="0"/>
              <a:cs typeface="Calibri" pitchFamily="34" charset="0"/>
            </a:endParaRPr>
          </a:p>
          <a:p>
            <a:pPr algn="ctr" rtl="0"/>
            <a:endParaRPr lang="en-CA" sz="1600" kern="10" dirty="0">
              <a:ln w="9525">
                <a:solidFill>
                  <a:srgbClr val="000000"/>
                </a:solidFill>
                <a:round/>
                <a:headEnd/>
                <a:tailEnd/>
              </a:ln>
              <a:solidFill>
                <a:srgbClr val="FFC000"/>
              </a:solidFill>
              <a:latin typeface="Arial Black" pitchFamily="34" charset="0"/>
              <a:cs typeface="Calibri" pitchFamily="34" charset="0"/>
            </a:endParaRPr>
          </a:p>
          <a:p>
            <a:pPr algn="ctr" rtl="0"/>
            <a:r>
              <a:rPr lang="en-CA" sz="1600" kern="10" spc="0" dirty="0" smtClean="0">
                <a:ln w="9525">
                  <a:solidFill>
                    <a:srgbClr val="000000"/>
                  </a:solidFill>
                  <a:round/>
                  <a:headEnd/>
                  <a:tailEnd/>
                </a:ln>
                <a:solidFill>
                  <a:srgbClr val="FFC000"/>
                </a:solidFill>
                <a:effectLst/>
                <a:latin typeface="Arial Black" pitchFamily="34" charset="0"/>
                <a:cs typeface="Calibri" pitchFamily="34" charset="0"/>
              </a:rPr>
              <a:t> in each unique person</a:t>
            </a:r>
            <a:endParaRPr lang="en-CA" sz="1600" kern="10" spc="0" dirty="0">
              <a:ln w="9525">
                <a:solidFill>
                  <a:srgbClr val="000000"/>
                </a:solidFill>
                <a:round/>
                <a:headEnd/>
                <a:tailEnd/>
              </a:ln>
              <a:solidFill>
                <a:srgbClr val="FFC000"/>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Rectangle 9"/>
          <p:cNvSpPr/>
          <p:nvPr/>
        </p:nvSpPr>
        <p:spPr>
          <a:xfrm>
            <a:off x="2051720" y="2348880"/>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1547664" y="2564904"/>
            <a:ext cx="128016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27584" y="1076062"/>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1568913" y="2528684"/>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56745" y="2528684"/>
            <a:ext cx="2743200" cy="1632858"/>
          </a:xfrm>
          <a:prstGeom prst="rect">
            <a:avLst/>
          </a:prstGeom>
        </p:spPr>
      </p:pic>
      <p:sp>
        <p:nvSpPr>
          <p:cNvPr id="15" name="TextBox 14"/>
          <p:cNvSpPr txBox="1"/>
          <p:nvPr/>
        </p:nvSpPr>
        <p:spPr>
          <a:xfrm>
            <a:off x="1187624" y="3861048"/>
            <a:ext cx="2088232" cy="246221"/>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endParaRPr lang="en-CA" dirty="0">
              <a:solidFill>
                <a:schemeClr val="tx1">
                  <a:lumMod val="85000"/>
                </a:schemeClr>
              </a:solidFill>
            </a:endParaRPr>
          </a:p>
        </p:txBody>
      </p:sp>
      <p:sp>
        <p:nvSpPr>
          <p:cNvPr id="16" name="WordArt 2"/>
          <p:cNvSpPr>
            <a:spLocks noChangeArrowheads="1" noChangeShapeType="1" noTextEdit="1"/>
          </p:cNvSpPr>
          <p:nvPr/>
        </p:nvSpPr>
        <p:spPr bwMode="auto">
          <a:xfrm>
            <a:off x="323528" y="836712"/>
            <a:ext cx="3657600" cy="329184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THE LORD</a:t>
            </a: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pic>
        <p:nvPicPr>
          <p:cNvPr id="12" name="Picture 11" descr="smiley.gif"/>
          <p:cNvPicPr>
            <a:picLocks noChangeAspect="1"/>
          </p:cNvPicPr>
          <p:nvPr/>
        </p:nvPicPr>
        <p:blipFill>
          <a:blip r:embed="rId4" cstate="print"/>
          <a:stretch>
            <a:fillRect/>
          </a:stretch>
        </p:blipFill>
        <p:spPr>
          <a:xfrm>
            <a:off x="5724128" y="1509613"/>
            <a:ext cx="2475136" cy="2135411"/>
          </a:xfrm>
          <a:prstGeom prst="rect">
            <a:avLst/>
          </a:prstGeom>
        </p:spPr>
      </p:pic>
      <p:sp>
        <p:nvSpPr>
          <p:cNvPr id="17" name="TextBox 16"/>
          <p:cNvSpPr txBox="1"/>
          <p:nvPr/>
        </p:nvSpPr>
        <p:spPr>
          <a:xfrm>
            <a:off x="5940152" y="3645024"/>
            <a:ext cx="2088232" cy="246221"/>
          </a:xfrm>
          <a:prstGeom prst="rect">
            <a:avLst/>
          </a:prstGeom>
          <a:noFill/>
        </p:spPr>
        <p:txBody>
          <a:bodyPr wrap="square" rtlCol="0">
            <a:spAutoFit/>
          </a:bodyPr>
          <a:lstStyle/>
          <a:p>
            <a:pPr algn="ctr"/>
            <a:r>
              <a:rPr lang="en-CA" sz="1000" dirty="0" smtClean="0">
                <a:solidFill>
                  <a:schemeClr val="tx1">
                    <a:lumMod val="95000"/>
                  </a:schemeClr>
                </a:solidFill>
              </a:rPr>
              <a:t>© www.sherv.net </a:t>
            </a:r>
            <a:endParaRPr lang="en-CA" dirty="0">
              <a:solidFill>
                <a:schemeClr val="tx1">
                  <a:lumMod val="95000"/>
                </a:schemeClr>
              </a:solidFill>
            </a:endParaRPr>
          </a:p>
        </p:txBody>
      </p:sp>
      <p:sp>
        <p:nvSpPr>
          <p:cNvPr id="18" name="TextBox 17"/>
          <p:cNvSpPr txBox="1">
            <a:spLocks noChangeArrowheads="1"/>
          </p:cNvSpPr>
          <p:nvPr/>
        </p:nvSpPr>
        <p:spPr bwMode="auto">
          <a:xfrm>
            <a:off x="0" y="4509120"/>
            <a:ext cx="9108504" cy="2677656"/>
          </a:xfrm>
          <a:prstGeom prst="rect">
            <a:avLst/>
          </a:prstGeom>
          <a:noFill/>
          <a:ln w="9525">
            <a:noFill/>
            <a:miter lim="800000"/>
            <a:headEnd/>
            <a:tailEnd/>
          </a:ln>
        </p:spPr>
        <p:txBody>
          <a:bodyPr wrap="square">
            <a:spAutoFit/>
          </a:bodyPr>
          <a:lstStyle/>
          <a:p>
            <a:pPr algn="ctr"/>
            <a:r>
              <a:rPr lang="en-CA" sz="2800" b="1" spc="-30" dirty="0" smtClean="0">
                <a:solidFill>
                  <a:srgbClr val="002060"/>
                </a:solidFill>
                <a:latin typeface="Calibri" pitchFamily="34" charset="0"/>
                <a:cs typeface="Calibri" pitchFamily="34" charset="0"/>
              </a:rPr>
              <a:t>A single-person God is all alone in eternity past, without the joy of relationships of love, fellowship and cooperation.</a:t>
            </a:r>
          </a:p>
          <a:p>
            <a:pPr algn="ctr"/>
            <a:r>
              <a:rPr lang="en-CA" sz="2800" b="1" spc="-30" dirty="0" smtClean="0">
                <a:solidFill>
                  <a:srgbClr val="002060"/>
                </a:solidFill>
                <a:latin typeface="Calibri" pitchFamily="34" charset="0"/>
                <a:cs typeface="Calibri" pitchFamily="34" charset="0"/>
              </a:rPr>
              <a:t>Any God who needs to create in order to enjoy love, fellowship and cooperation is not self-sufficient, </a:t>
            </a:r>
          </a:p>
          <a:p>
            <a:pPr algn="ctr"/>
            <a:r>
              <a:rPr lang="en-CA" sz="2800" b="1" spc="-30" dirty="0" smtClean="0">
                <a:solidFill>
                  <a:srgbClr val="002060"/>
                </a:solidFill>
                <a:latin typeface="Calibri" pitchFamily="34" charset="0"/>
                <a:cs typeface="Calibri" pitchFamily="34" charset="0"/>
              </a:rPr>
              <a:t>and therefore can’t be the infinite, all-sufficient God.</a:t>
            </a:r>
          </a:p>
          <a:p>
            <a:pPr algn="ctr"/>
            <a:endParaRPr lang="en-CA" sz="2800" b="1" spc="-30" dirty="0" smtClean="0">
              <a:solidFill>
                <a:srgbClr val="002060"/>
              </a:solidFill>
              <a:latin typeface="Calibri" pitchFamily="34" charset="0"/>
              <a:cs typeface="Calibri" pitchFamily="34" charset="0"/>
            </a:endParaRPr>
          </a:p>
        </p:txBody>
      </p:sp>
      <p:sp>
        <p:nvSpPr>
          <p:cNvPr id="14" name="WordArt 2"/>
          <p:cNvSpPr>
            <a:spLocks noChangeArrowheads="1" noChangeShapeType="1" noTextEdit="1"/>
          </p:cNvSpPr>
          <p:nvPr/>
        </p:nvSpPr>
        <p:spPr bwMode="auto">
          <a:xfrm>
            <a:off x="5162872" y="836712"/>
            <a:ext cx="3657600" cy="329184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Single-person GOD</a:t>
            </a:r>
          </a:p>
          <a:p>
            <a:pPr algn="ctr" rtl="0"/>
            <a:r>
              <a:rPr lang="en-CA" sz="1600" kern="10" dirty="0" smtClean="0">
                <a:ln w="9525">
                  <a:solidFill>
                    <a:srgbClr val="000000"/>
                  </a:solidFill>
                  <a:round/>
                  <a:headEnd/>
                  <a:tailEnd/>
                </a:ln>
                <a:latin typeface="Arial Black" pitchFamily="34" charset="0"/>
                <a:cs typeface="Calibri" pitchFamily="34" charset="0"/>
              </a:rPr>
              <a:t>all alone in eternity past with no</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r</a:t>
            </a:r>
            <a:r>
              <a:rPr lang="en-CA" sz="1600" kern="10" spc="0" dirty="0" smtClean="0">
                <a:ln w="9525">
                  <a:solidFill>
                    <a:srgbClr val="000000"/>
                  </a:solidFill>
                  <a:round/>
                  <a:headEnd/>
                  <a:tailEnd/>
                </a:ln>
                <a:effectLst/>
                <a:latin typeface="Arial Black" pitchFamily="34" charset="0"/>
                <a:cs typeface="Calibri" pitchFamily="34" charset="0"/>
              </a:rPr>
              <a:t>elational joy as the LORD has</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Rectangle 9"/>
          <p:cNvSpPr/>
          <p:nvPr/>
        </p:nvSpPr>
        <p:spPr>
          <a:xfrm>
            <a:off x="2051720" y="2348880"/>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1547664" y="2564904"/>
            <a:ext cx="128016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27584" y="1076062"/>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1568913" y="2528684"/>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56745" y="2528684"/>
            <a:ext cx="2743200" cy="1632858"/>
          </a:xfrm>
          <a:prstGeom prst="rect">
            <a:avLst/>
          </a:prstGeom>
        </p:spPr>
      </p:pic>
      <p:sp>
        <p:nvSpPr>
          <p:cNvPr id="15" name="TextBox 14"/>
          <p:cNvSpPr txBox="1"/>
          <p:nvPr/>
        </p:nvSpPr>
        <p:spPr>
          <a:xfrm>
            <a:off x="1187624" y="3861048"/>
            <a:ext cx="2088232" cy="246221"/>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endParaRPr lang="en-CA" dirty="0">
              <a:solidFill>
                <a:schemeClr val="tx1">
                  <a:lumMod val="85000"/>
                </a:schemeClr>
              </a:solidFill>
            </a:endParaRPr>
          </a:p>
        </p:txBody>
      </p:sp>
      <p:sp>
        <p:nvSpPr>
          <p:cNvPr id="16" name="WordArt 2"/>
          <p:cNvSpPr>
            <a:spLocks noChangeArrowheads="1" noChangeShapeType="1" noTextEdit="1"/>
          </p:cNvSpPr>
          <p:nvPr/>
        </p:nvSpPr>
        <p:spPr bwMode="auto">
          <a:xfrm>
            <a:off x="323528" y="836712"/>
            <a:ext cx="3657600" cy="329184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THE LORD</a:t>
            </a: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7" name="TextBox 16"/>
          <p:cNvSpPr txBox="1"/>
          <p:nvPr/>
        </p:nvSpPr>
        <p:spPr>
          <a:xfrm>
            <a:off x="5940152" y="3645024"/>
            <a:ext cx="2088232" cy="246221"/>
          </a:xfrm>
          <a:prstGeom prst="rect">
            <a:avLst/>
          </a:prstGeom>
          <a:noFill/>
        </p:spPr>
        <p:txBody>
          <a:bodyPr wrap="square" rtlCol="0">
            <a:spAutoFit/>
          </a:bodyPr>
          <a:lstStyle/>
          <a:p>
            <a:pPr algn="ctr"/>
            <a:r>
              <a:rPr lang="en-CA" sz="1000" dirty="0" smtClean="0">
                <a:solidFill>
                  <a:schemeClr val="tx1">
                    <a:lumMod val="95000"/>
                  </a:schemeClr>
                </a:solidFill>
              </a:rPr>
              <a:t>© www.sherv.net </a:t>
            </a:r>
            <a:endParaRPr lang="en-CA" dirty="0">
              <a:solidFill>
                <a:schemeClr val="tx1">
                  <a:lumMod val="95000"/>
                </a:schemeClr>
              </a:solidFill>
            </a:endParaRPr>
          </a:p>
        </p:txBody>
      </p:sp>
      <p:sp>
        <p:nvSpPr>
          <p:cNvPr id="18" name="TextBox 17"/>
          <p:cNvSpPr txBox="1">
            <a:spLocks noChangeArrowheads="1"/>
          </p:cNvSpPr>
          <p:nvPr/>
        </p:nvSpPr>
        <p:spPr bwMode="auto">
          <a:xfrm>
            <a:off x="0" y="4509120"/>
            <a:ext cx="9108504" cy="2246769"/>
          </a:xfrm>
          <a:prstGeom prst="rect">
            <a:avLst/>
          </a:prstGeom>
          <a:noFill/>
          <a:ln w="9525">
            <a:noFill/>
            <a:miter lim="800000"/>
            <a:headEnd/>
            <a:tailEnd/>
          </a:ln>
        </p:spPr>
        <p:txBody>
          <a:bodyPr wrap="square">
            <a:spAutoFit/>
          </a:bodyPr>
          <a:lstStyle/>
          <a:p>
            <a:pPr algn="ctr"/>
            <a:r>
              <a:rPr lang="en-CA" sz="2800" b="1" spc="-30" dirty="0" smtClean="0">
                <a:solidFill>
                  <a:srgbClr val="002060"/>
                </a:solidFill>
                <a:latin typeface="Calibri" pitchFamily="34" charset="0"/>
                <a:cs typeface="Calibri" pitchFamily="34" charset="0"/>
              </a:rPr>
              <a:t>Jesus revealed that within the LORD are other-centered relationships of love, fellowship and perfectly harmonious cooperation as the Father leads in love and the Son and Spirit submit in love.  Their music is U </a:t>
            </a:r>
            <a:r>
              <a:rPr lang="en-CA" sz="2800" b="1" spc="-30" dirty="0" err="1" smtClean="0">
                <a:solidFill>
                  <a:srgbClr val="002060"/>
                </a:solidFill>
                <a:latin typeface="Calibri" pitchFamily="34" charset="0"/>
                <a:cs typeface="Calibri" pitchFamily="34" charset="0"/>
              </a:rPr>
              <a:t>U</a:t>
            </a:r>
            <a:r>
              <a:rPr lang="en-CA" sz="2800" b="1" spc="-30" dirty="0" smtClean="0">
                <a:solidFill>
                  <a:srgbClr val="002060"/>
                </a:solidFill>
                <a:latin typeface="Calibri" pitchFamily="34" charset="0"/>
                <a:cs typeface="Calibri" pitchFamily="34" charset="0"/>
              </a:rPr>
              <a:t> </a:t>
            </a:r>
            <a:r>
              <a:rPr lang="en-CA" sz="2800" b="1" spc="-30" dirty="0" err="1" smtClean="0">
                <a:solidFill>
                  <a:srgbClr val="002060"/>
                </a:solidFill>
                <a:latin typeface="Calibri" pitchFamily="34" charset="0"/>
                <a:cs typeface="Calibri" pitchFamily="34" charset="0"/>
              </a:rPr>
              <a:t>U</a:t>
            </a:r>
            <a:r>
              <a:rPr lang="en-CA" sz="2800" b="1" spc="-30" dirty="0" smtClean="0">
                <a:solidFill>
                  <a:srgbClr val="002060"/>
                </a:solidFill>
                <a:latin typeface="Calibri" pitchFamily="34" charset="0"/>
                <a:cs typeface="Calibri" pitchFamily="34" charset="0"/>
              </a:rPr>
              <a:t>, I love what’s best for U!</a:t>
            </a:r>
          </a:p>
          <a:p>
            <a:pPr algn="ctr"/>
            <a:r>
              <a:rPr lang="en-CA" sz="2800" b="1" spc="-30" dirty="0" smtClean="0">
                <a:solidFill>
                  <a:srgbClr val="002060"/>
                </a:solidFill>
                <a:latin typeface="Calibri" pitchFamily="34" charset="0"/>
                <a:cs typeface="Calibri" pitchFamily="34" charset="0"/>
              </a:rPr>
              <a:t>Satan defiled heaven’s U U </a:t>
            </a:r>
            <a:r>
              <a:rPr lang="en-CA" sz="2800" b="1" spc="-30" dirty="0" err="1" smtClean="0">
                <a:solidFill>
                  <a:srgbClr val="002060"/>
                </a:solidFill>
                <a:latin typeface="Calibri" pitchFamily="34" charset="0"/>
                <a:cs typeface="Calibri" pitchFamily="34" charset="0"/>
              </a:rPr>
              <a:t>U</a:t>
            </a:r>
            <a:r>
              <a:rPr lang="en-CA" sz="2800" b="1" spc="-30" dirty="0" smtClean="0">
                <a:solidFill>
                  <a:srgbClr val="002060"/>
                </a:solidFill>
                <a:latin typeface="Calibri" pitchFamily="34" charset="0"/>
                <a:cs typeface="Calibri" pitchFamily="34" charset="0"/>
              </a:rPr>
              <a:t> music with Me </a:t>
            </a:r>
            <a:r>
              <a:rPr lang="en-CA" sz="2800" b="1" spc="-30" dirty="0" err="1" smtClean="0">
                <a:solidFill>
                  <a:srgbClr val="002060"/>
                </a:solidFill>
                <a:latin typeface="Calibri" pitchFamily="34" charset="0"/>
                <a:cs typeface="Calibri" pitchFamily="34" charset="0"/>
              </a:rPr>
              <a:t>Me</a:t>
            </a:r>
            <a:r>
              <a:rPr lang="en-CA" sz="2800" b="1" spc="-30" dirty="0" smtClean="0">
                <a:solidFill>
                  <a:srgbClr val="002060"/>
                </a:solidFill>
                <a:latin typeface="Calibri" pitchFamily="34" charset="0"/>
                <a:cs typeface="Calibri" pitchFamily="34" charset="0"/>
              </a:rPr>
              <a:t> </a:t>
            </a:r>
            <a:r>
              <a:rPr lang="en-CA" sz="2800" b="1" spc="-30" dirty="0" err="1" smtClean="0">
                <a:solidFill>
                  <a:srgbClr val="002060"/>
                </a:solidFill>
                <a:latin typeface="Calibri" pitchFamily="34" charset="0"/>
                <a:cs typeface="Calibri" pitchFamily="34" charset="0"/>
              </a:rPr>
              <a:t>Me</a:t>
            </a:r>
            <a:r>
              <a:rPr lang="en-CA" sz="2800" b="1" spc="-30" dirty="0" smtClean="0">
                <a:solidFill>
                  <a:srgbClr val="002060"/>
                </a:solidFill>
                <a:latin typeface="Calibri" pitchFamily="34" charset="0"/>
                <a:cs typeface="Calibri" pitchFamily="34" charset="0"/>
              </a:rPr>
              <a:t> first!</a:t>
            </a:r>
          </a:p>
        </p:txBody>
      </p:sp>
      <p:pic>
        <p:nvPicPr>
          <p:cNvPr id="13" name="Picture 12" descr="red-angry-face-smiley-emoticon sherv.net.gif"/>
          <p:cNvPicPr>
            <a:picLocks noChangeAspect="1"/>
          </p:cNvPicPr>
          <p:nvPr/>
        </p:nvPicPr>
        <p:blipFill>
          <a:blip r:embed="rId4" cstate="print"/>
          <a:stretch>
            <a:fillRect/>
          </a:stretch>
        </p:blipFill>
        <p:spPr>
          <a:xfrm>
            <a:off x="6282721" y="1737569"/>
            <a:ext cx="1457631" cy="1475407"/>
          </a:xfrm>
          <a:prstGeom prst="rect">
            <a:avLst/>
          </a:prstGeom>
        </p:spPr>
      </p:pic>
      <p:sp>
        <p:nvSpPr>
          <p:cNvPr id="19" name="WordArt 2"/>
          <p:cNvSpPr>
            <a:spLocks noChangeArrowheads="1" noChangeShapeType="1" noTextEdit="1"/>
          </p:cNvSpPr>
          <p:nvPr/>
        </p:nvSpPr>
        <p:spPr bwMode="auto">
          <a:xfrm>
            <a:off x="5292080" y="836712"/>
            <a:ext cx="3456384" cy="329184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Satan</a:t>
            </a:r>
          </a:p>
          <a:p>
            <a:pPr algn="ctr" rtl="0"/>
            <a:r>
              <a:rPr lang="en-CA" sz="1600" kern="10" dirty="0" smtClean="0">
                <a:ln w="9525">
                  <a:solidFill>
                    <a:srgbClr val="000000"/>
                  </a:solidFill>
                  <a:round/>
                  <a:headEnd/>
                  <a:tailEnd/>
                </a:ln>
                <a:latin typeface="Arial Black" pitchFamily="34" charset="0"/>
                <a:cs typeface="Calibri" pitchFamily="34" charset="0"/>
              </a:rPr>
              <a:t>Me </a:t>
            </a:r>
            <a:r>
              <a:rPr lang="en-CA" sz="1600" kern="10" dirty="0" err="1" smtClean="0">
                <a:ln w="9525">
                  <a:solidFill>
                    <a:srgbClr val="000000"/>
                  </a:solidFill>
                  <a:round/>
                  <a:headEnd/>
                  <a:tailEnd/>
                </a:ln>
                <a:latin typeface="Arial Black" pitchFamily="34" charset="0"/>
                <a:cs typeface="Calibri" pitchFamily="34" charset="0"/>
              </a:rPr>
              <a:t>Me</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Me</a:t>
            </a:r>
            <a:r>
              <a:rPr lang="en-CA" sz="1600" kern="10" dirty="0" smtClean="0">
                <a:ln w="9525">
                  <a:solidFill>
                    <a:srgbClr val="000000"/>
                  </a:solidFill>
                  <a:round/>
                  <a:headEnd/>
                  <a:tailEnd/>
                </a:ln>
                <a:latin typeface="Arial Black" pitchFamily="34" charset="0"/>
                <a:cs typeface="Calibri" pitchFamily="34" charset="0"/>
              </a:rPr>
              <a:t> self-centered.</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I hate You </a:t>
            </a:r>
            <a:r>
              <a:rPr lang="en-CA" sz="1600" kern="10" spc="0" dirty="0" err="1" smtClean="0">
                <a:ln w="9525">
                  <a:solidFill>
                    <a:srgbClr val="000000"/>
                  </a:solidFill>
                  <a:round/>
                  <a:headEnd/>
                  <a:tailEnd/>
                </a:ln>
                <a:effectLst/>
                <a:latin typeface="Arial Black" pitchFamily="34" charset="0"/>
                <a:cs typeface="Calibri" pitchFamily="34" charset="0"/>
              </a:rPr>
              <a:t>You</a:t>
            </a:r>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You</a:t>
            </a:r>
            <a:r>
              <a:rPr lang="en-CA" sz="1600" kern="10" dirty="0" smtClean="0">
                <a:ln w="9525">
                  <a:solidFill>
                    <a:srgbClr val="000000"/>
                  </a:solidFill>
                  <a:round/>
                  <a:headEnd/>
                  <a:tailEnd/>
                </a:ln>
                <a:latin typeface="Arial Black" pitchFamily="34" charset="0"/>
                <a:cs typeface="Calibri" pitchFamily="34" charset="0"/>
              </a:rPr>
              <a:t>.  Me first!</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556792"/>
            <a:ext cx="5569085" cy="4176464"/>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3356992"/>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0" y="116632"/>
            <a:ext cx="9144000" cy="1384995"/>
          </a:xfrm>
          <a:prstGeom prst="rect">
            <a:avLst/>
          </a:prstGeom>
        </p:spPr>
        <p:txBody>
          <a:bodyPr wrap="square">
            <a:spAutoFit/>
          </a:bodyPr>
          <a:lstStyle/>
          <a:p>
            <a:pPr algn="ctr"/>
            <a:r>
              <a:rPr lang="en-CA" sz="2800" b="1" dirty="0" smtClean="0">
                <a:latin typeface="Calibri" pitchFamily="34" charset="0"/>
                <a:cs typeface="Calibri" pitchFamily="34" charset="0"/>
              </a:rPr>
              <a:t>The cross is the supreme revelation of the eternal U </a:t>
            </a:r>
            <a:r>
              <a:rPr lang="en-CA" sz="2800" b="1" dirty="0" err="1" smtClean="0">
                <a:latin typeface="Calibri" pitchFamily="34" charset="0"/>
                <a:cs typeface="Calibri" pitchFamily="34" charset="0"/>
              </a:rPr>
              <a:t>U</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U</a:t>
            </a:r>
            <a:r>
              <a:rPr lang="en-CA" sz="2800" b="1" dirty="0" smtClean="0">
                <a:latin typeface="Calibri" pitchFamily="34" charset="0"/>
                <a:cs typeface="Calibri" pitchFamily="34" charset="0"/>
              </a:rPr>
              <a:t> love </a:t>
            </a:r>
            <a:r>
              <a:rPr lang="en-CA" sz="2800" b="1" dirty="0" err="1" smtClean="0">
                <a:latin typeface="Calibri" pitchFamily="34" charset="0"/>
                <a:cs typeface="Calibri" pitchFamily="34" charset="0"/>
              </a:rPr>
              <a:t>intercoursing</a:t>
            </a:r>
            <a:r>
              <a:rPr lang="en-CA" sz="2800" b="1" spc="-20" dirty="0" smtClean="0">
                <a:latin typeface="Calibri" pitchFamily="34" charset="0"/>
                <a:cs typeface="Calibri" pitchFamily="34" charset="0"/>
              </a:rPr>
              <a:t> between God the Father, Son and Spirit! </a:t>
            </a:r>
          </a:p>
          <a:p>
            <a:pPr algn="ctr"/>
            <a:r>
              <a:rPr lang="en-CA" sz="2800" b="1" spc="-20" dirty="0" smtClean="0">
                <a:latin typeface="Calibri" pitchFamily="34" charset="0"/>
                <a:cs typeface="Calibri" pitchFamily="34" charset="0"/>
              </a:rPr>
              <a:t>The death of Christ does NOT first of all reveal God loves </a:t>
            </a:r>
            <a:r>
              <a:rPr lang="en-CA" sz="2800" b="1" u="sng" spc="-20" dirty="0" smtClean="0">
                <a:latin typeface="Calibri" pitchFamily="34" charset="0"/>
                <a:cs typeface="Calibri" pitchFamily="34" charset="0"/>
              </a:rPr>
              <a:t>ME</a:t>
            </a:r>
            <a:r>
              <a:rPr lang="en-CA" sz="2800" b="1" spc="-20" dirty="0" smtClean="0">
                <a:latin typeface="Calibri" pitchFamily="34" charset="0"/>
                <a:cs typeface="Calibri" pitchFamily="34" charset="0"/>
              </a:rPr>
              <a:t>!</a:t>
            </a:r>
            <a:r>
              <a:rPr lang="en-CA" sz="2800" b="1" dirty="0" smtClean="0">
                <a:latin typeface="Calibri" pitchFamily="34" charset="0"/>
                <a:cs typeface="Calibri" pitchFamily="34" charset="0"/>
              </a:rPr>
              <a:t> </a:t>
            </a:r>
            <a:endParaRPr lang="en-CA" sz="2800" spc="-20" dirty="0"/>
          </a:p>
        </p:txBody>
      </p:sp>
      <p:sp>
        <p:nvSpPr>
          <p:cNvPr id="11" name="TextBox 10"/>
          <p:cNvSpPr txBox="1"/>
          <p:nvPr/>
        </p:nvSpPr>
        <p:spPr>
          <a:xfrm>
            <a:off x="4139952" y="3945250"/>
            <a:ext cx="1944216" cy="1033488"/>
          </a:xfrm>
          <a:prstGeom prst="rect">
            <a:avLst/>
          </a:prstGeom>
          <a:noFill/>
        </p:spPr>
        <p:txBody>
          <a:bodyPr wrap="square" rtlCol="0">
            <a:spAutoFit/>
          </a:bodyPr>
          <a:lstStyle/>
          <a:p>
            <a:pPr algn="ctr">
              <a:lnSpc>
                <a:spcPts val="2400"/>
              </a:lnSpc>
            </a:pPr>
            <a:r>
              <a:rPr lang="en-US" sz="2800" b="1" dirty="0" smtClean="0">
                <a:latin typeface="Calibri" pitchFamily="34" charset="0"/>
                <a:cs typeface="Calibri" pitchFamily="34" charset="0"/>
              </a:rPr>
              <a:t>perfect love for </a:t>
            </a:r>
          </a:p>
          <a:p>
            <a:pPr algn="ctr">
              <a:lnSpc>
                <a:spcPts val="2400"/>
              </a:lnSpc>
            </a:pPr>
            <a:r>
              <a:rPr lang="en-US" sz="2800" b="1" dirty="0" smtClean="0">
                <a:latin typeface="Calibri" pitchFamily="34" charset="0"/>
                <a:cs typeface="Calibri" pitchFamily="34" charset="0"/>
              </a:rPr>
              <a:t>Abba</a:t>
            </a:r>
            <a:endParaRPr lang="en-US" sz="2800" b="1" dirty="0">
              <a:latin typeface="Calibri" pitchFamily="34" charset="0"/>
              <a:cs typeface="Calibri" pitchFamily="34" charset="0"/>
            </a:endParaRPr>
          </a:p>
        </p:txBody>
      </p:sp>
      <p:sp>
        <p:nvSpPr>
          <p:cNvPr id="9" name="Rectangle 8"/>
          <p:cNvSpPr/>
          <p:nvPr/>
        </p:nvSpPr>
        <p:spPr>
          <a:xfrm>
            <a:off x="-180528" y="5787261"/>
            <a:ext cx="9433048" cy="954107"/>
          </a:xfrm>
          <a:prstGeom prst="rect">
            <a:avLst/>
          </a:prstGeom>
        </p:spPr>
        <p:txBody>
          <a:bodyPr wrap="square">
            <a:spAutoFit/>
          </a:bodyPr>
          <a:lstStyle/>
          <a:p>
            <a:pPr algn="ctr"/>
            <a:r>
              <a:rPr lang="en-CA" sz="2800" b="1" dirty="0" smtClean="0">
                <a:latin typeface="Calibri" pitchFamily="34" charset="0"/>
                <a:cs typeface="Calibri" pitchFamily="34" charset="0"/>
              </a:rPr>
              <a:t>It’s no surprise that the supreme act of U </a:t>
            </a:r>
            <a:r>
              <a:rPr lang="en-CA" sz="2800" b="1" dirty="0" err="1" smtClean="0">
                <a:latin typeface="Calibri" pitchFamily="34" charset="0"/>
                <a:cs typeface="Calibri" pitchFamily="34" charset="0"/>
              </a:rPr>
              <a:t>U</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U</a:t>
            </a:r>
            <a:r>
              <a:rPr lang="en-CA" sz="2800" b="1" dirty="0" smtClean="0">
                <a:latin typeface="Calibri" pitchFamily="34" charset="0"/>
                <a:cs typeface="Calibri" pitchFamily="34" charset="0"/>
              </a:rPr>
              <a:t> love is needed</a:t>
            </a:r>
            <a:r>
              <a:rPr lang="en-CA" sz="2800" b="1" spc="-30" dirty="0" smtClean="0">
                <a:latin typeface="Calibri" pitchFamily="34" charset="0"/>
                <a:cs typeface="Calibri" pitchFamily="34" charset="0"/>
              </a:rPr>
              <a:t> </a:t>
            </a:r>
          </a:p>
          <a:p>
            <a:pPr algn="ctr"/>
            <a:r>
              <a:rPr lang="en-CA" sz="2800" b="1" spc="-30" dirty="0" smtClean="0">
                <a:latin typeface="Calibri" pitchFamily="34" charset="0"/>
                <a:cs typeface="Calibri" pitchFamily="34" charset="0"/>
              </a:rPr>
              <a:t>to defeat Me </a:t>
            </a:r>
            <a:r>
              <a:rPr lang="en-CA" sz="2800" b="1" spc="-30" dirty="0" err="1" smtClean="0">
                <a:latin typeface="Calibri" pitchFamily="34" charset="0"/>
                <a:cs typeface="Calibri" pitchFamily="34" charset="0"/>
              </a:rPr>
              <a:t>Me</a:t>
            </a:r>
            <a:r>
              <a:rPr lang="en-CA" sz="2800" b="1" spc="-30" dirty="0" smtClean="0">
                <a:latin typeface="Calibri" pitchFamily="34" charset="0"/>
                <a:cs typeface="Calibri" pitchFamily="34" charset="0"/>
              </a:rPr>
              <a:t> </a:t>
            </a:r>
            <a:r>
              <a:rPr lang="en-CA" sz="2800" b="1" spc="-30" dirty="0" err="1" smtClean="0">
                <a:latin typeface="Calibri" pitchFamily="34" charset="0"/>
                <a:cs typeface="Calibri" pitchFamily="34" charset="0"/>
              </a:rPr>
              <a:t>Me</a:t>
            </a:r>
            <a:r>
              <a:rPr lang="en-CA" sz="2800" b="1" spc="-30" dirty="0" smtClean="0">
                <a:latin typeface="Calibri" pitchFamily="34" charset="0"/>
                <a:cs typeface="Calibri" pitchFamily="34" charset="0"/>
              </a:rPr>
              <a:t> Satan and save Me </a:t>
            </a:r>
            <a:r>
              <a:rPr lang="en-CA" sz="2800" b="1" spc="-30" dirty="0" err="1" smtClean="0">
                <a:latin typeface="Calibri" pitchFamily="34" charset="0"/>
                <a:cs typeface="Calibri" pitchFamily="34" charset="0"/>
              </a:rPr>
              <a:t>Me</a:t>
            </a:r>
            <a:r>
              <a:rPr lang="en-CA" sz="2800" b="1" spc="-30" dirty="0" smtClean="0">
                <a:latin typeface="Calibri" pitchFamily="34" charset="0"/>
                <a:cs typeface="Calibri" pitchFamily="34" charset="0"/>
              </a:rPr>
              <a:t> </a:t>
            </a:r>
            <a:r>
              <a:rPr lang="en-CA" sz="2800" b="1" spc="-30" dirty="0" err="1" smtClean="0">
                <a:latin typeface="Calibri" pitchFamily="34" charset="0"/>
                <a:cs typeface="Calibri" pitchFamily="34" charset="0"/>
              </a:rPr>
              <a:t>Me</a:t>
            </a:r>
            <a:r>
              <a:rPr lang="en-CA" sz="2800" b="1" spc="-30" dirty="0" smtClean="0">
                <a:latin typeface="Calibri" pitchFamily="34" charset="0"/>
                <a:cs typeface="Calibri" pitchFamily="34" charset="0"/>
              </a:rPr>
              <a:t> sinners!</a:t>
            </a:r>
            <a:endParaRPr lang="en-CA" sz="2800" spc="-3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268288" y="647412"/>
            <a:ext cx="9717088" cy="6362988"/>
          </a:xfrm>
          <a:prstGeom prst="rect">
            <a:avLst/>
          </a:prstGeom>
        </p:spPr>
      </p:pic>
      <p:sp>
        <p:nvSpPr>
          <p:cNvPr id="11" name="Rectangle 10"/>
          <p:cNvSpPr/>
          <p:nvPr/>
        </p:nvSpPr>
        <p:spPr>
          <a:xfrm>
            <a:off x="4358640" y="3352800"/>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810000"/>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603731" y="1863080"/>
            <a:ext cx="3840477" cy="22860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665644" y="3745888"/>
            <a:ext cx="3840477" cy="22860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515007" y="3728388"/>
            <a:ext cx="3840477" cy="2286000"/>
          </a:xfrm>
          <a:prstGeom prst="rect">
            <a:avLst/>
          </a:prstGeom>
        </p:spPr>
      </p:pic>
      <p:sp>
        <p:nvSpPr>
          <p:cNvPr id="36" name="TextBox 35"/>
          <p:cNvSpPr txBox="1"/>
          <p:nvPr/>
        </p:nvSpPr>
        <p:spPr>
          <a:xfrm>
            <a:off x="6705600" y="6383179"/>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sp>
        <p:nvSpPr>
          <p:cNvPr id="37" name="TextBox 36"/>
          <p:cNvSpPr txBox="1"/>
          <p:nvPr/>
        </p:nvSpPr>
        <p:spPr>
          <a:xfrm>
            <a:off x="6750968" y="653557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21" name="WordArt 2"/>
          <p:cNvSpPr>
            <a:spLocks noChangeArrowheads="1" noChangeShapeType="1" noTextEdit="1"/>
          </p:cNvSpPr>
          <p:nvPr/>
        </p:nvSpPr>
        <p:spPr bwMode="auto">
          <a:xfrm>
            <a:off x="2411760" y="2049016"/>
            <a:ext cx="4297680" cy="393192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THE LORD</a:t>
            </a: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9" name="TextBox 18"/>
          <p:cNvSpPr txBox="1">
            <a:spLocks noChangeArrowheads="1"/>
          </p:cNvSpPr>
          <p:nvPr/>
        </p:nvSpPr>
        <p:spPr bwMode="auto">
          <a:xfrm>
            <a:off x="107504" y="0"/>
            <a:ext cx="8964488" cy="954107"/>
          </a:xfrm>
          <a:prstGeom prst="rect">
            <a:avLst/>
          </a:prstGeom>
          <a:noFill/>
          <a:ln w="9525">
            <a:noFill/>
            <a:miter lim="800000"/>
            <a:headEnd/>
            <a:tailEnd/>
          </a:ln>
        </p:spPr>
        <p:txBody>
          <a:bodyPr wrap="square">
            <a:spAutoFit/>
          </a:bodyPr>
          <a:lstStyle/>
          <a:p>
            <a:pPr algn="ctr"/>
            <a:r>
              <a:rPr lang="en-US" sz="2800" b="1" dirty="0" smtClean="0">
                <a:solidFill>
                  <a:srgbClr val="002060"/>
                </a:solidFill>
                <a:latin typeface="Calibri" pitchFamily="34" charset="0"/>
                <a:cs typeface="Calibri" pitchFamily="34" charset="0"/>
              </a:rPr>
              <a:t>Jesus completely changed our understanding of </a:t>
            </a:r>
          </a:p>
          <a:p>
            <a:pPr algn="ctr"/>
            <a:r>
              <a:rPr lang="en-US" sz="2800" b="1" dirty="0" smtClean="0">
                <a:solidFill>
                  <a:srgbClr val="002060"/>
                </a:solidFill>
                <a:latin typeface="Calibri" pitchFamily="34" charset="0"/>
                <a:cs typeface="Calibri" pitchFamily="34" charset="0"/>
              </a:rPr>
              <a:t>the one true God, the LORD</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268288" y="647412"/>
            <a:ext cx="9717088" cy="6362988"/>
          </a:xfrm>
          <a:prstGeom prst="rect">
            <a:avLst/>
          </a:prstGeom>
        </p:spPr>
      </p:pic>
      <p:sp>
        <p:nvSpPr>
          <p:cNvPr id="11" name="Rectangle 10"/>
          <p:cNvSpPr/>
          <p:nvPr/>
        </p:nvSpPr>
        <p:spPr>
          <a:xfrm>
            <a:off x="4358640" y="3352800"/>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810000"/>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603731" y="1863080"/>
            <a:ext cx="3840477" cy="22860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665644" y="3745888"/>
            <a:ext cx="3840477" cy="22860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515007" y="3728388"/>
            <a:ext cx="3840477" cy="228600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067080" y="4562621"/>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2635032" y="441860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3499128" y="4778645"/>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2635032" y="485065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3067080" y="498709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3499128" y="4346597"/>
            <a:ext cx="921716" cy="548640"/>
          </a:xfrm>
          <a:prstGeom prst="rect">
            <a:avLst/>
          </a:prstGeom>
        </p:spPr>
      </p:pic>
      <p:sp>
        <p:nvSpPr>
          <p:cNvPr id="32" name="TextBox 31"/>
          <p:cNvSpPr txBox="1">
            <a:spLocks noChangeArrowheads="1"/>
          </p:cNvSpPr>
          <p:nvPr/>
        </p:nvSpPr>
        <p:spPr bwMode="auto">
          <a:xfrm>
            <a:off x="107504" y="0"/>
            <a:ext cx="8964488" cy="954107"/>
          </a:xfrm>
          <a:prstGeom prst="rect">
            <a:avLst/>
          </a:prstGeom>
          <a:noFill/>
          <a:ln w="9525">
            <a:noFill/>
            <a:miter lim="800000"/>
            <a:headEnd/>
            <a:tailEnd/>
          </a:ln>
        </p:spPr>
        <p:txBody>
          <a:bodyPr wrap="square">
            <a:spAutoFit/>
          </a:bodyPr>
          <a:lstStyle/>
          <a:p>
            <a:pPr algn="ctr"/>
            <a:r>
              <a:rPr lang="en-US" sz="2800" b="1" dirty="0" smtClean="0">
                <a:solidFill>
                  <a:srgbClr val="002060"/>
                </a:solidFill>
                <a:latin typeface="Calibri" pitchFamily="34" charset="0"/>
                <a:cs typeface="Calibri" pitchFamily="34" charset="0"/>
              </a:rPr>
              <a:t>Jesus also completely changed our understanding </a:t>
            </a:r>
          </a:p>
          <a:p>
            <a:pPr algn="ctr"/>
            <a:r>
              <a:rPr lang="en-US" sz="2800" b="1" dirty="0" smtClean="0">
                <a:solidFill>
                  <a:srgbClr val="002060"/>
                </a:solidFill>
                <a:latin typeface="Calibri" pitchFamily="34" charset="0"/>
                <a:cs typeface="Calibri" pitchFamily="34" charset="0"/>
              </a:rPr>
              <a:t>of relationship with the LORD through faith in Christ</a:t>
            </a:r>
          </a:p>
        </p:txBody>
      </p:sp>
      <p:pic>
        <p:nvPicPr>
          <p:cNvPr id="23" name="Picture 22" descr="egyptian.gif"/>
          <p:cNvPicPr>
            <a:picLocks noChangeAspect="1"/>
          </p:cNvPicPr>
          <p:nvPr/>
        </p:nvPicPr>
        <p:blipFill>
          <a:blip r:embed="rId4" cstate="print"/>
          <a:stretch>
            <a:fillRect/>
          </a:stretch>
        </p:blipFill>
        <p:spPr>
          <a:xfrm rot="14400000" flipH="1">
            <a:off x="3067080" y="4123003"/>
            <a:ext cx="921716" cy="548640"/>
          </a:xfrm>
          <a:prstGeom prst="rect">
            <a:avLst/>
          </a:prstGeom>
        </p:spPr>
      </p:pic>
      <p:sp>
        <p:nvSpPr>
          <p:cNvPr id="36" name="TextBox 35"/>
          <p:cNvSpPr txBox="1"/>
          <p:nvPr/>
        </p:nvSpPr>
        <p:spPr>
          <a:xfrm>
            <a:off x="6705600" y="6383179"/>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sp>
        <p:nvSpPr>
          <p:cNvPr id="37" name="TextBox 36"/>
          <p:cNvSpPr txBox="1"/>
          <p:nvPr/>
        </p:nvSpPr>
        <p:spPr>
          <a:xfrm>
            <a:off x="6750968" y="653557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21" name="WordArt 2"/>
          <p:cNvSpPr>
            <a:spLocks noChangeArrowheads="1" noChangeShapeType="1" noTextEdit="1"/>
          </p:cNvSpPr>
          <p:nvPr/>
        </p:nvSpPr>
        <p:spPr bwMode="auto">
          <a:xfrm>
            <a:off x="2411760" y="2049016"/>
            <a:ext cx="4297680" cy="393192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THE LORD</a:t>
            </a: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08520" y="1340768"/>
            <a:ext cx="6114274" cy="4297680"/>
          </a:xfrm>
          <a:prstGeom prst="rect">
            <a:avLst/>
          </a:prstGeom>
        </p:spPr>
      </p:pic>
      <p:sp>
        <p:nvSpPr>
          <p:cNvPr id="11" name="Rectangle 10"/>
          <p:cNvSpPr/>
          <p:nvPr/>
        </p:nvSpPr>
        <p:spPr>
          <a:xfrm>
            <a:off x="2843808" y="2924944"/>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95736" y="3351272"/>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899592"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157046"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363234" y="3075227"/>
            <a:ext cx="4301334" cy="256032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482796"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482796"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1050748"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914844"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482796"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1050856"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914844" y="3690955"/>
            <a:ext cx="921716" cy="548640"/>
          </a:xfrm>
          <a:prstGeom prst="rect">
            <a:avLst/>
          </a:prstGeom>
        </p:spPr>
      </p:pic>
      <p:sp>
        <p:nvSpPr>
          <p:cNvPr id="19" name="WordArt 2"/>
          <p:cNvSpPr>
            <a:spLocks noChangeArrowheads="1" noChangeShapeType="1" noTextEdit="1"/>
          </p:cNvSpPr>
          <p:nvPr/>
        </p:nvSpPr>
        <p:spPr bwMode="auto">
          <a:xfrm>
            <a:off x="39553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THE LORD</a:t>
            </a:r>
            <a:endParaRPr lang="en-CA" sz="1400" kern="10" spc="0" dirty="0" smtClean="0">
              <a:ln w="9525">
                <a:solidFill>
                  <a:srgbClr val="000000"/>
                </a:solidFill>
                <a:round/>
                <a:headEnd/>
                <a:tailEnd/>
              </a:ln>
              <a:solidFill>
                <a:srgbClr val="FFC000"/>
              </a:solidFill>
              <a:effectLst/>
              <a:latin typeface="Arial Black" pitchFamily="34" charset="0"/>
            </a:endParaRPr>
          </a:p>
          <a:p>
            <a:pPr algn="ctr" rtl="0"/>
            <a:r>
              <a:rPr lang="en-CA" sz="1200" kern="10" dirty="0" smtClean="0">
                <a:ln w="9525">
                  <a:solidFill>
                    <a:srgbClr val="000000"/>
                  </a:solidFill>
                  <a:round/>
                  <a:headEnd/>
                  <a:tailEnd/>
                </a:ln>
                <a:solidFill>
                  <a:srgbClr val="FFC000"/>
                </a:solidFill>
                <a:latin typeface="Arial Black" pitchFamily="34" charset="0"/>
              </a:rPr>
              <a:t>Father, Son and Spirit oneness</a:t>
            </a: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a:ln w="9525">
                <a:solidFill>
                  <a:srgbClr val="000000"/>
                </a:solidFill>
                <a:round/>
                <a:headEnd/>
                <a:tailEnd/>
              </a:ln>
              <a:solidFill>
                <a:srgbClr val="FFC000"/>
              </a:solidFill>
              <a:latin typeface="Arial Black" pitchFamily="34" charset="0"/>
            </a:endParaRPr>
          </a:p>
          <a:p>
            <a:pPr algn="ctr" rtl="0"/>
            <a:r>
              <a:rPr lang="en-CA" sz="1200" kern="10" spc="0" dirty="0" smtClean="0">
                <a:ln w="9525">
                  <a:solidFill>
                    <a:srgbClr val="000000"/>
                  </a:solidFill>
                  <a:round/>
                  <a:headEnd/>
                  <a:tailEnd/>
                </a:ln>
                <a:solidFill>
                  <a:srgbClr val="FFC000"/>
                </a:solidFill>
                <a:effectLst/>
                <a:latin typeface="Arial Black" pitchFamily="34" charset="0"/>
              </a:rPr>
              <a:t> love, fellowship and cooperation</a:t>
            </a:r>
            <a:endParaRPr lang="en-CA" sz="1200" kern="10" spc="0" dirty="0">
              <a:ln w="9525">
                <a:solidFill>
                  <a:srgbClr val="000000"/>
                </a:solidFill>
                <a:round/>
                <a:headEnd/>
                <a:tailEnd/>
              </a:ln>
              <a:solidFill>
                <a:srgbClr val="FFC000"/>
              </a:solidFill>
              <a:effectLst/>
              <a:latin typeface="Arial Black" pitchFamily="34" charset="0"/>
            </a:endParaRPr>
          </a:p>
        </p:txBody>
      </p:sp>
      <p:sp>
        <p:nvSpPr>
          <p:cNvPr id="22" name="TextBox 21"/>
          <p:cNvSpPr txBox="1"/>
          <p:nvPr/>
        </p:nvSpPr>
        <p:spPr>
          <a:xfrm>
            <a:off x="4644008" y="116632"/>
            <a:ext cx="4464496" cy="6632585"/>
          </a:xfrm>
          <a:prstGeom prst="rect">
            <a:avLst/>
          </a:prstGeom>
          <a:noFill/>
        </p:spPr>
        <p:txBody>
          <a:bodyPr wrap="square" rtlCol="0">
            <a:spAutoFit/>
          </a:bodyPr>
          <a:lstStyle/>
          <a:p>
            <a:pPr algn="r">
              <a:lnSpc>
                <a:spcPts val="3000"/>
              </a:lnSpc>
            </a:pPr>
            <a:r>
              <a:rPr lang="en-CA" sz="2600" b="1" dirty="0" smtClean="0">
                <a:latin typeface="Calibri" pitchFamily="34" charset="0"/>
                <a:cs typeface="Calibri" pitchFamily="34" charset="0"/>
              </a:rPr>
              <a:t>Salvation is to be reconciled </a:t>
            </a:r>
          </a:p>
          <a:p>
            <a:pPr algn="r">
              <a:lnSpc>
                <a:spcPts val="3000"/>
              </a:lnSpc>
            </a:pPr>
            <a:r>
              <a:rPr lang="en-CA" sz="2600" b="1" dirty="0" smtClean="0">
                <a:latin typeface="Calibri" pitchFamily="34" charset="0"/>
                <a:cs typeface="Calibri" pitchFamily="34" charset="0"/>
              </a:rPr>
              <a:t>to God the Father, Son and Spirit through the death of  </a:t>
            </a:r>
          </a:p>
          <a:p>
            <a:pPr algn="r">
              <a:lnSpc>
                <a:spcPts val="3000"/>
              </a:lnSpc>
            </a:pPr>
            <a:r>
              <a:rPr lang="en-CA" sz="2600" b="1" dirty="0" smtClean="0">
                <a:latin typeface="Calibri" pitchFamily="34" charset="0"/>
                <a:cs typeface="Calibri" pitchFamily="34" charset="0"/>
              </a:rPr>
              <a:t>the Son, so that we are </a:t>
            </a:r>
          </a:p>
          <a:p>
            <a:pPr algn="r">
              <a:lnSpc>
                <a:spcPts val="3000"/>
              </a:lnSpc>
            </a:pPr>
            <a:r>
              <a:rPr lang="en-CA" sz="2600" b="1" dirty="0" smtClean="0">
                <a:latin typeface="Calibri" pitchFamily="34" charset="0"/>
                <a:cs typeface="Calibri" pitchFamily="34" charset="0"/>
              </a:rPr>
              <a:t>in Christ, accepted </a:t>
            </a:r>
          </a:p>
          <a:p>
            <a:pPr algn="r">
              <a:lnSpc>
                <a:spcPts val="3000"/>
              </a:lnSpc>
            </a:pPr>
            <a:r>
              <a:rPr lang="en-CA" sz="2600" b="1" dirty="0" smtClean="0">
                <a:latin typeface="Calibri" pitchFamily="34" charset="0"/>
                <a:cs typeface="Calibri" pitchFamily="34" charset="0"/>
              </a:rPr>
              <a:t> as sons in the Son,</a:t>
            </a:r>
          </a:p>
          <a:p>
            <a:pPr algn="r">
              <a:lnSpc>
                <a:spcPts val="3000"/>
              </a:lnSpc>
            </a:pPr>
            <a:r>
              <a:rPr lang="en-CA" sz="2600" b="1" dirty="0" smtClean="0">
                <a:latin typeface="Calibri" pitchFamily="34" charset="0"/>
                <a:cs typeface="Calibri" pitchFamily="34" charset="0"/>
              </a:rPr>
              <a:t>loved by the Father</a:t>
            </a:r>
          </a:p>
          <a:p>
            <a:pPr algn="r">
              <a:lnSpc>
                <a:spcPts val="3000"/>
              </a:lnSpc>
            </a:pPr>
            <a:r>
              <a:rPr lang="en-CA" sz="2600" b="1" dirty="0" smtClean="0">
                <a:latin typeface="Calibri" pitchFamily="34" charset="0"/>
                <a:cs typeface="Calibri" pitchFamily="34" charset="0"/>
              </a:rPr>
              <a:t>as he loves his Son,</a:t>
            </a:r>
          </a:p>
          <a:p>
            <a:pPr algn="r">
              <a:lnSpc>
                <a:spcPts val="3000"/>
              </a:lnSpc>
            </a:pPr>
            <a:r>
              <a:rPr lang="en-CA" sz="2600" b="1" dirty="0" smtClean="0">
                <a:latin typeface="Calibri" pitchFamily="34" charset="0"/>
                <a:cs typeface="Calibri" pitchFamily="34" charset="0"/>
              </a:rPr>
              <a:t>empowered by the</a:t>
            </a:r>
          </a:p>
          <a:p>
            <a:pPr algn="r">
              <a:lnSpc>
                <a:spcPts val="3000"/>
              </a:lnSpc>
            </a:pPr>
            <a:r>
              <a:rPr lang="en-CA" sz="2600" b="1" dirty="0" smtClean="0">
                <a:latin typeface="Calibri" pitchFamily="34" charset="0"/>
                <a:cs typeface="Calibri" pitchFamily="34" charset="0"/>
              </a:rPr>
              <a:t>Spirit to delight in </a:t>
            </a:r>
          </a:p>
          <a:p>
            <a:pPr algn="r">
              <a:lnSpc>
                <a:spcPts val="3000"/>
              </a:lnSpc>
            </a:pPr>
            <a:r>
              <a:rPr lang="en-CA" sz="2600" b="1" dirty="0" smtClean="0">
                <a:latin typeface="Calibri" pitchFamily="34" charset="0"/>
                <a:cs typeface="Calibri" pitchFamily="34" charset="0"/>
              </a:rPr>
              <a:t>the Father as the Son </a:t>
            </a:r>
          </a:p>
          <a:p>
            <a:pPr algn="r">
              <a:lnSpc>
                <a:spcPts val="3000"/>
              </a:lnSpc>
            </a:pPr>
            <a:r>
              <a:rPr lang="en-CA" sz="2600" b="1" dirty="0" smtClean="0">
                <a:latin typeface="Calibri" pitchFamily="34" charset="0"/>
                <a:cs typeface="Calibri" pitchFamily="34" charset="0"/>
              </a:rPr>
              <a:t>does, conformed to </a:t>
            </a:r>
          </a:p>
          <a:p>
            <a:pPr algn="r">
              <a:lnSpc>
                <a:spcPts val="3000"/>
              </a:lnSpc>
            </a:pPr>
            <a:r>
              <a:rPr lang="en-CA" sz="2600" b="1" dirty="0" smtClean="0">
                <a:latin typeface="Calibri" pitchFamily="34" charset="0"/>
                <a:cs typeface="Calibri" pitchFamily="34" charset="0"/>
              </a:rPr>
              <a:t>the image of the Son, </a:t>
            </a:r>
          </a:p>
          <a:p>
            <a:pPr algn="r">
              <a:lnSpc>
                <a:spcPts val="3000"/>
              </a:lnSpc>
            </a:pPr>
            <a:r>
              <a:rPr lang="en-CA" sz="2600" b="1" dirty="0" smtClean="0">
                <a:latin typeface="Calibri" pitchFamily="34" charset="0"/>
                <a:cs typeface="Calibri" pitchFamily="34" charset="0"/>
              </a:rPr>
              <a:t>living in Christ in the Spirit </a:t>
            </a:r>
          </a:p>
          <a:p>
            <a:pPr algn="r">
              <a:lnSpc>
                <a:spcPts val="3000"/>
              </a:lnSpc>
            </a:pPr>
            <a:r>
              <a:rPr lang="en-CA" sz="2600" b="1" dirty="0" smtClean="0">
                <a:latin typeface="Calibri" pitchFamily="34" charset="0"/>
                <a:cs typeface="Calibri" pitchFamily="34" charset="0"/>
              </a:rPr>
              <a:t>in oneness, love, fellowship and cooperation with the LORD, kept unto eternal glory!</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8" name="TextBox 17"/>
          <p:cNvSpPr txBox="1"/>
          <p:nvPr/>
        </p:nvSpPr>
        <p:spPr>
          <a:xfrm>
            <a:off x="4067944" y="44624"/>
            <a:ext cx="4968552" cy="6786473"/>
          </a:xfrm>
          <a:prstGeom prst="rect">
            <a:avLst/>
          </a:prstGeom>
          <a:noFill/>
        </p:spPr>
        <p:txBody>
          <a:bodyPr wrap="square" rtlCol="0">
            <a:spAutoFit/>
          </a:bodyPr>
          <a:lstStyle/>
          <a:p>
            <a:pPr algn="r">
              <a:lnSpc>
                <a:spcPts val="2900"/>
              </a:lnSpc>
            </a:pPr>
            <a:r>
              <a:rPr lang="en-CA" sz="2600" b="1" dirty="0" smtClean="0">
                <a:latin typeface="Calibri" pitchFamily="34" charset="0"/>
                <a:cs typeface="Calibri" pitchFamily="34" charset="0"/>
              </a:rPr>
              <a:t>At the cross, instead of being </a:t>
            </a:r>
          </a:p>
          <a:p>
            <a:pPr algn="r">
              <a:lnSpc>
                <a:spcPts val="2900"/>
              </a:lnSpc>
            </a:pPr>
            <a:r>
              <a:rPr lang="en-CA" sz="2600" b="1" dirty="0" smtClean="0">
                <a:latin typeface="Calibri" pitchFamily="34" charset="0"/>
                <a:cs typeface="Calibri" pitchFamily="34" charset="0"/>
              </a:rPr>
              <a:t>“Me </a:t>
            </a:r>
            <a:r>
              <a:rPr lang="en-CA" sz="2600" b="1" dirty="0" err="1" smtClean="0">
                <a:latin typeface="Calibri" pitchFamily="34" charset="0"/>
                <a:cs typeface="Calibri" pitchFamily="34" charset="0"/>
              </a:rPr>
              <a:t>Me</a:t>
            </a:r>
            <a:r>
              <a:rPr lang="en-CA" sz="2600" b="1" dirty="0" smtClean="0">
                <a:latin typeface="Calibri" pitchFamily="34" charset="0"/>
                <a:cs typeface="Calibri" pitchFamily="34" charset="0"/>
              </a:rPr>
              <a:t> </a:t>
            </a:r>
            <a:r>
              <a:rPr lang="en-CA" sz="2600" b="1" dirty="0" err="1" smtClean="0">
                <a:latin typeface="Calibri" pitchFamily="34" charset="0"/>
                <a:cs typeface="Calibri" pitchFamily="34" charset="0"/>
              </a:rPr>
              <a:t>Me</a:t>
            </a:r>
            <a:r>
              <a:rPr lang="en-CA" sz="2600" b="1" dirty="0" smtClean="0">
                <a:latin typeface="Calibri" pitchFamily="34" charset="0"/>
                <a:cs typeface="Calibri" pitchFamily="34" charset="0"/>
              </a:rPr>
              <a:t>!</a:t>
            </a:r>
          </a:p>
          <a:p>
            <a:pPr algn="r">
              <a:lnSpc>
                <a:spcPts val="2900"/>
              </a:lnSpc>
            </a:pPr>
            <a:r>
              <a:rPr lang="en-CA" sz="2600" b="1" dirty="0" smtClean="0">
                <a:latin typeface="Calibri" pitchFamily="34" charset="0"/>
                <a:cs typeface="Calibri" pitchFamily="34" charset="0"/>
              </a:rPr>
              <a:t> What’s best for ME?” </a:t>
            </a:r>
          </a:p>
          <a:p>
            <a:pPr algn="r">
              <a:lnSpc>
                <a:spcPts val="2900"/>
              </a:lnSpc>
            </a:pPr>
            <a:r>
              <a:rPr lang="en-CA" sz="2600" b="1" dirty="0" smtClean="0">
                <a:latin typeface="Calibri" pitchFamily="34" charset="0"/>
                <a:cs typeface="Calibri" pitchFamily="34" charset="0"/>
              </a:rPr>
              <a:t>Jesus revealed his eternal </a:t>
            </a:r>
          </a:p>
          <a:p>
            <a:pPr algn="r">
              <a:lnSpc>
                <a:spcPts val="2900"/>
              </a:lnSpc>
            </a:pPr>
            <a:r>
              <a:rPr lang="en-CA" sz="2600" b="1" dirty="0" smtClean="0">
                <a:latin typeface="Calibri" pitchFamily="34" charset="0"/>
                <a:cs typeface="Calibri" pitchFamily="34" charset="0"/>
              </a:rPr>
              <a:t>nature of “You-first Abba! </a:t>
            </a:r>
          </a:p>
          <a:p>
            <a:pPr algn="r">
              <a:lnSpc>
                <a:spcPts val="2900"/>
              </a:lnSpc>
            </a:pPr>
            <a:r>
              <a:rPr lang="en-CA" sz="2600" b="1" dirty="0" smtClean="0">
                <a:latin typeface="Calibri" pitchFamily="34" charset="0"/>
                <a:cs typeface="Calibri" pitchFamily="34" charset="0"/>
              </a:rPr>
              <a:t>I do what’s best for U!”</a:t>
            </a:r>
          </a:p>
          <a:p>
            <a:pPr algn="r">
              <a:lnSpc>
                <a:spcPts val="2900"/>
              </a:lnSpc>
            </a:pPr>
            <a:r>
              <a:rPr lang="en-CA" sz="2600" b="1" dirty="0" smtClean="0">
                <a:latin typeface="Calibri" pitchFamily="34" charset="0"/>
                <a:cs typeface="Calibri" pitchFamily="34" charset="0"/>
              </a:rPr>
              <a:t>Salvation in Christ </a:t>
            </a:r>
          </a:p>
          <a:p>
            <a:pPr algn="r">
              <a:lnSpc>
                <a:spcPts val="2900"/>
              </a:lnSpc>
            </a:pPr>
            <a:r>
              <a:rPr lang="en-CA" sz="2600" b="1" dirty="0" smtClean="0">
                <a:latin typeface="Calibri" pitchFamily="34" charset="0"/>
                <a:cs typeface="Calibri" pitchFamily="34" charset="0"/>
              </a:rPr>
              <a:t>involves receiving </a:t>
            </a:r>
          </a:p>
          <a:p>
            <a:pPr algn="r">
              <a:lnSpc>
                <a:spcPts val="2900"/>
              </a:lnSpc>
            </a:pPr>
            <a:r>
              <a:rPr lang="en-CA" sz="2600" b="1" dirty="0" smtClean="0">
                <a:latin typeface="Calibri" pitchFamily="34" charset="0"/>
                <a:cs typeface="Calibri" pitchFamily="34" charset="0"/>
              </a:rPr>
              <a:t>a new heart, </a:t>
            </a:r>
          </a:p>
          <a:p>
            <a:pPr algn="r">
              <a:lnSpc>
                <a:spcPts val="2900"/>
              </a:lnSpc>
            </a:pPr>
            <a:r>
              <a:rPr lang="en-CA" sz="2600" b="1" dirty="0" smtClean="0">
                <a:latin typeface="Calibri" pitchFamily="34" charset="0"/>
                <a:cs typeface="Calibri" pitchFamily="34" charset="0"/>
              </a:rPr>
              <a:t> a U U </a:t>
            </a:r>
            <a:r>
              <a:rPr lang="en-CA" sz="2600" b="1" dirty="0" err="1" smtClean="0">
                <a:latin typeface="Calibri" pitchFamily="34" charset="0"/>
                <a:cs typeface="Calibri" pitchFamily="34" charset="0"/>
              </a:rPr>
              <a:t>U</a:t>
            </a:r>
            <a:r>
              <a:rPr lang="en-CA" sz="2600" b="1" dirty="0" smtClean="0">
                <a:latin typeface="Calibri" pitchFamily="34" charset="0"/>
                <a:cs typeface="Calibri" pitchFamily="34" charset="0"/>
              </a:rPr>
              <a:t> heart like </a:t>
            </a:r>
          </a:p>
          <a:p>
            <a:pPr algn="r">
              <a:lnSpc>
                <a:spcPts val="2900"/>
              </a:lnSpc>
            </a:pPr>
            <a:r>
              <a:rPr lang="en-CA" sz="2600" b="1" dirty="0" smtClean="0">
                <a:latin typeface="Calibri" pitchFamily="34" charset="0"/>
                <a:cs typeface="Calibri" pitchFamily="34" charset="0"/>
              </a:rPr>
              <a:t>the U </a:t>
            </a:r>
            <a:r>
              <a:rPr lang="en-CA" sz="2600" b="1" dirty="0" err="1" smtClean="0">
                <a:latin typeface="Calibri" pitchFamily="34" charset="0"/>
                <a:cs typeface="Calibri" pitchFamily="34" charset="0"/>
              </a:rPr>
              <a:t>U</a:t>
            </a:r>
            <a:r>
              <a:rPr lang="en-CA" sz="2600" b="1" dirty="0" smtClean="0">
                <a:latin typeface="Calibri" pitchFamily="34" charset="0"/>
                <a:cs typeface="Calibri" pitchFamily="34" charset="0"/>
              </a:rPr>
              <a:t> </a:t>
            </a:r>
            <a:r>
              <a:rPr lang="en-CA" sz="2600" b="1" dirty="0" err="1" smtClean="0">
                <a:latin typeface="Calibri" pitchFamily="34" charset="0"/>
                <a:cs typeface="Calibri" pitchFamily="34" charset="0"/>
              </a:rPr>
              <a:t>U</a:t>
            </a:r>
            <a:r>
              <a:rPr lang="en-CA" sz="2600" b="1" dirty="0" smtClean="0">
                <a:latin typeface="Calibri" pitchFamily="34" charset="0"/>
                <a:cs typeface="Calibri" pitchFamily="34" charset="0"/>
              </a:rPr>
              <a:t> heart of </a:t>
            </a:r>
          </a:p>
          <a:p>
            <a:pPr algn="r">
              <a:lnSpc>
                <a:spcPts val="2900"/>
              </a:lnSpc>
            </a:pPr>
            <a:r>
              <a:rPr lang="en-CA" sz="2600" b="1" dirty="0" smtClean="0">
                <a:latin typeface="Calibri" pitchFamily="34" charset="0"/>
                <a:cs typeface="Calibri" pitchFamily="34" charset="0"/>
              </a:rPr>
              <a:t>Jesus for his Abba,</a:t>
            </a:r>
          </a:p>
          <a:p>
            <a:pPr algn="r">
              <a:lnSpc>
                <a:spcPts val="2900"/>
              </a:lnSpc>
            </a:pPr>
            <a:r>
              <a:rPr lang="en-CA" sz="2600" b="1" dirty="0" smtClean="0">
                <a:latin typeface="Calibri" pitchFamily="34" charset="0"/>
                <a:cs typeface="Calibri" pitchFamily="34" charset="0"/>
              </a:rPr>
              <a:t>to deliver us from </a:t>
            </a:r>
          </a:p>
          <a:p>
            <a:pPr algn="r">
              <a:lnSpc>
                <a:spcPts val="2900"/>
              </a:lnSpc>
            </a:pPr>
            <a:r>
              <a:rPr lang="en-CA" sz="2600" b="1" dirty="0" smtClean="0">
                <a:latin typeface="Calibri" pitchFamily="34" charset="0"/>
                <a:cs typeface="Calibri" pitchFamily="34" charset="0"/>
              </a:rPr>
              <a:t>our Me </a:t>
            </a:r>
            <a:r>
              <a:rPr lang="en-CA" sz="2600" b="1" dirty="0" err="1" smtClean="0">
                <a:latin typeface="Calibri" pitchFamily="34" charset="0"/>
                <a:cs typeface="Calibri" pitchFamily="34" charset="0"/>
              </a:rPr>
              <a:t>Me</a:t>
            </a:r>
            <a:r>
              <a:rPr lang="en-CA" sz="2600" b="1" dirty="0" smtClean="0">
                <a:latin typeface="Calibri" pitchFamily="34" charset="0"/>
                <a:cs typeface="Calibri" pitchFamily="34" charset="0"/>
              </a:rPr>
              <a:t> </a:t>
            </a:r>
            <a:r>
              <a:rPr lang="en-CA" sz="2600" b="1" dirty="0" err="1" smtClean="0">
                <a:latin typeface="Calibri" pitchFamily="34" charset="0"/>
                <a:cs typeface="Calibri" pitchFamily="34" charset="0"/>
              </a:rPr>
              <a:t>Me</a:t>
            </a:r>
            <a:r>
              <a:rPr lang="en-CA" sz="2600" b="1" dirty="0" smtClean="0">
                <a:latin typeface="Calibri" pitchFamily="34" charset="0"/>
                <a:cs typeface="Calibri" pitchFamily="34" charset="0"/>
              </a:rPr>
              <a:t> hearts</a:t>
            </a:r>
          </a:p>
          <a:p>
            <a:pPr algn="r">
              <a:lnSpc>
                <a:spcPts val="2900"/>
              </a:lnSpc>
            </a:pPr>
            <a:r>
              <a:rPr lang="en-CA" sz="2600" b="1" dirty="0" smtClean="0">
                <a:latin typeface="Calibri" pitchFamily="34" charset="0"/>
                <a:cs typeface="Calibri" pitchFamily="34" charset="0"/>
              </a:rPr>
              <a:t>that are like the Me </a:t>
            </a:r>
            <a:r>
              <a:rPr lang="en-CA" sz="2600" b="1" dirty="0" err="1" smtClean="0">
                <a:latin typeface="Calibri" pitchFamily="34" charset="0"/>
                <a:cs typeface="Calibri" pitchFamily="34" charset="0"/>
              </a:rPr>
              <a:t>Me</a:t>
            </a:r>
            <a:r>
              <a:rPr lang="en-CA" sz="2600" b="1" dirty="0" smtClean="0">
                <a:latin typeface="Calibri" pitchFamily="34" charset="0"/>
                <a:cs typeface="Calibri" pitchFamily="34" charset="0"/>
              </a:rPr>
              <a:t> </a:t>
            </a:r>
            <a:r>
              <a:rPr lang="en-CA" sz="2600" b="1" dirty="0" err="1" smtClean="0">
                <a:latin typeface="Calibri" pitchFamily="34" charset="0"/>
                <a:cs typeface="Calibri" pitchFamily="34" charset="0"/>
              </a:rPr>
              <a:t>Me</a:t>
            </a:r>
            <a:r>
              <a:rPr lang="en-CA" sz="2600" b="1" dirty="0" smtClean="0">
                <a:latin typeface="Calibri" pitchFamily="34" charset="0"/>
                <a:cs typeface="Calibri" pitchFamily="34" charset="0"/>
              </a:rPr>
              <a:t> </a:t>
            </a:r>
          </a:p>
          <a:p>
            <a:pPr algn="r">
              <a:lnSpc>
                <a:spcPts val="2900"/>
              </a:lnSpc>
            </a:pPr>
            <a:r>
              <a:rPr lang="en-CA" sz="2600" b="1" dirty="0" smtClean="0">
                <a:latin typeface="Calibri" pitchFamily="34" charset="0"/>
                <a:cs typeface="Calibri" pitchFamily="34" charset="0"/>
              </a:rPr>
              <a:t>nature of Satan and sin.</a:t>
            </a:r>
          </a:p>
          <a:p>
            <a:pPr algn="r">
              <a:lnSpc>
                <a:spcPts val="2900"/>
              </a:lnSpc>
            </a:pPr>
            <a:r>
              <a:rPr lang="en-CA" sz="2600" b="1" dirty="0" smtClean="0">
                <a:latin typeface="Calibri" pitchFamily="34" charset="0"/>
                <a:cs typeface="Calibri" pitchFamily="34" charset="0"/>
              </a:rPr>
              <a:t>We become sons in the Son, </a:t>
            </a:r>
          </a:p>
          <a:p>
            <a:pPr algn="r">
              <a:lnSpc>
                <a:spcPts val="2900"/>
              </a:lnSpc>
            </a:pPr>
            <a:r>
              <a:rPr lang="en-CA" sz="2600" b="1" dirty="0" smtClean="0">
                <a:latin typeface="Calibri" pitchFamily="34" charset="0"/>
                <a:cs typeface="Calibri" pitchFamily="34" charset="0"/>
              </a:rPr>
              <a:t>with the Spirit of the Son in us!</a:t>
            </a:r>
          </a:p>
        </p:txBody>
      </p:sp>
      <p:pic>
        <p:nvPicPr>
          <p:cNvPr id="20" name="Picture 19" descr="www.clipartbest.com dc6XLjAMi.gif"/>
          <p:cNvPicPr>
            <a:picLocks noChangeAspect="1"/>
          </p:cNvPicPr>
          <p:nvPr/>
        </p:nvPicPr>
        <p:blipFill>
          <a:blip r:embed="rId3" cstate="print"/>
          <a:stretch>
            <a:fillRect/>
          </a:stretch>
        </p:blipFill>
        <p:spPr>
          <a:xfrm>
            <a:off x="-108520" y="1340768"/>
            <a:ext cx="6114274" cy="4297680"/>
          </a:xfrm>
          <a:prstGeom prst="rect">
            <a:avLst/>
          </a:prstGeom>
        </p:spPr>
      </p:pic>
      <p:sp>
        <p:nvSpPr>
          <p:cNvPr id="11" name="Rectangle 10"/>
          <p:cNvSpPr/>
          <p:nvPr/>
        </p:nvSpPr>
        <p:spPr>
          <a:xfrm>
            <a:off x="2843808" y="2924944"/>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95736" y="3351272"/>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899592"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157046"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363234" y="3075227"/>
            <a:ext cx="4301334" cy="2560320"/>
          </a:xfrm>
          <a:prstGeom prst="rect">
            <a:avLst/>
          </a:prstGeom>
        </p:spPr>
      </p:pic>
      <p:sp>
        <p:nvSpPr>
          <p:cNvPr id="21" name="TextBox 20"/>
          <p:cNvSpPr txBox="1"/>
          <p:nvPr/>
        </p:nvSpPr>
        <p:spPr>
          <a:xfrm>
            <a:off x="-252536"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482796"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482796"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1050748"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914844"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482796"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1050856"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914844" y="3690955"/>
            <a:ext cx="921716" cy="548640"/>
          </a:xfrm>
          <a:prstGeom prst="rect">
            <a:avLst/>
          </a:prstGeom>
        </p:spPr>
      </p:pic>
      <p:sp>
        <p:nvSpPr>
          <p:cNvPr id="22" name="WordArt 2"/>
          <p:cNvSpPr>
            <a:spLocks noChangeArrowheads="1" noChangeShapeType="1" noTextEdit="1"/>
          </p:cNvSpPr>
          <p:nvPr/>
        </p:nvSpPr>
        <p:spPr bwMode="auto">
          <a:xfrm>
            <a:off x="39553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THE LORD</a:t>
            </a:r>
            <a:endParaRPr lang="en-CA" sz="1400" kern="10" spc="0" dirty="0" smtClean="0">
              <a:ln w="9525">
                <a:solidFill>
                  <a:srgbClr val="000000"/>
                </a:solidFill>
                <a:round/>
                <a:headEnd/>
                <a:tailEnd/>
              </a:ln>
              <a:solidFill>
                <a:srgbClr val="FFC000"/>
              </a:solidFill>
              <a:effectLst/>
              <a:latin typeface="Arial Black" pitchFamily="34" charset="0"/>
            </a:endParaRPr>
          </a:p>
          <a:p>
            <a:pPr algn="ctr" rtl="0"/>
            <a:r>
              <a:rPr lang="en-CA" sz="1200" kern="10" dirty="0" smtClean="0">
                <a:ln w="9525">
                  <a:solidFill>
                    <a:srgbClr val="000000"/>
                  </a:solidFill>
                  <a:round/>
                  <a:headEnd/>
                  <a:tailEnd/>
                </a:ln>
                <a:solidFill>
                  <a:srgbClr val="FFC000"/>
                </a:solidFill>
                <a:latin typeface="Arial Black" pitchFamily="34" charset="0"/>
              </a:rPr>
              <a:t>Father, Son and Spirit oneness</a:t>
            </a: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a:ln w="9525">
                <a:solidFill>
                  <a:srgbClr val="000000"/>
                </a:solidFill>
                <a:round/>
                <a:headEnd/>
                <a:tailEnd/>
              </a:ln>
              <a:solidFill>
                <a:srgbClr val="FFC000"/>
              </a:solidFill>
              <a:latin typeface="Arial Black" pitchFamily="34" charset="0"/>
            </a:endParaRPr>
          </a:p>
          <a:p>
            <a:pPr algn="ctr" rtl="0"/>
            <a:r>
              <a:rPr lang="en-CA" sz="1200" kern="10" spc="0" dirty="0" smtClean="0">
                <a:ln w="9525">
                  <a:solidFill>
                    <a:srgbClr val="000000"/>
                  </a:solidFill>
                  <a:round/>
                  <a:headEnd/>
                  <a:tailEnd/>
                </a:ln>
                <a:solidFill>
                  <a:srgbClr val="FFC000"/>
                </a:solidFill>
                <a:effectLst/>
                <a:latin typeface="Arial Black" pitchFamily="34" charset="0"/>
              </a:rPr>
              <a:t> love, fellowship and cooperation</a:t>
            </a:r>
            <a:endParaRPr lang="en-CA" sz="1200" kern="10" spc="0" dirty="0">
              <a:ln w="9525">
                <a:solidFill>
                  <a:srgbClr val="000000"/>
                </a:solidFill>
                <a:round/>
                <a:headEnd/>
                <a:tailEnd/>
              </a:ln>
              <a:solidFill>
                <a:srgbClr val="FFC000"/>
              </a:solidFill>
              <a:effectLst/>
              <a:latin typeface="Arial Black"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4" name="Picture 33" descr="www.clipartfest.com aaf199e4e5444100a944d574457b2f7a_animated-powerpoint-templates-free-animated-clipart-for-ppt_1024-768.gif"/>
          <p:cNvPicPr>
            <a:picLocks noChangeAspect="1"/>
          </p:cNvPicPr>
          <p:nvPr/>
        </p:nvPicPr>
        <p:blipFill>
          <a:blip r:embed="rId3" cstate="print"/>
          <a:stretch>
            <a:fillRect/>
          </a:stretch>
        </p:blipFill>
        <p:spPr>
          <a:xfrm>
            <a:off x="35496" y="315416"/>
            <a:ext cx="9144000" cy="6858000"/>
          </a:xfrm>
          <a:prstGeom prst="rect">
            <a:avLst/>
          </a:prstGeom>
        </p:spPr>
      </p:pic>
      <p:sp>
        <p:nvSpPr>
          <p:cNvPr id="11" name="Rectangle 10"/>
          <p:cNvSpPr/>
          <p:nvPr/>
        </p:nvSpPr>
        <p:spPr>
          <a:xfrm>
            <a:off x="4358640" y="335280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81000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404266" y="1447800"/>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3590148" y="3584653"/>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151748" y="3608627"/>
            <a:ext cx="4301334" cy="256032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2957344" y="4599605"/>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2563024" y="437100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3414544" y="4828205"/>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2500144" y="4833955"/>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2957344" y="5056805"/>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3414544" y="4371005"/>
            <a:ext cx="921716" cy="54864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2995072" y="4148155"/>
            <a:ext cx="921716" cy="548640"/>
          </a:xfrm>
          <a:prstGeom prst="rect">
            <a:avLst/>
          </a:prstGeom>
        </p:spPr>
      </p:pic>
      <p:sp>
        <p:nvSpPr>
          <p:cNvPr id="35" name="TextBox 34"/>
          <p:cNvSpPr txBox="1">
            <a:spLocks noChangeArrowheads="1"/>
          </p:cNvSpPr>
          <p:nvPr/>
        </p:nvSpPr>
        <p:spPr bwMode="auto">
          <a:xfrm>
            <a:off x="72008" y="-27384"/>
            <a:ext cx="8964488" cy="1815882"/>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Heaven is full of God the Father, Son and Spirit enjoying each other, and God’s people enjoying the LORD!</a:t>
            </a:r>
          </a:p>
          <a:p>
            <a:pPr algn="ctr"/>
            <a:r>
              <a:rPr lang="en-CA" sz="2800" b="1" dirty="0" smtClean="0">
                <a:solidFill>
                  <a:schemeClr val="bg1"/>
                </a:solidFill>
                <a:latin typeface="Calibri" pitchFamily="34" charset="0"/>
                <a:cs typeface="Calibri" pitchFamily="34" charset="0"/>
              </a:rPr>
              <a:t>The grace God provides in Christ through his death saves us from </a:t>
            </a:r>
            <a:r>
              <a:rPr lang="en-CA" sz="2800" b="1" dirty="0" err="1" smtClean="0">
                <a:solidFill>
                  <a:schemeClr val="bg1"/>
                </a:solidFill>
                <a:latin typeface="Calibri" pitchFamily="34" charset="0"/>
                <a:cs typeface="Calibri" pitchFamily="34" charset="0"/>
              </a:rPr>
              <a:t>MeMeMe</a:t>
            </a:r>
            <a:r>
              <a:rPr lang="en-CA" sz="2800" b="1" dirty="0" smtClean="0">
                <a:solidFill>
                  <a:schemeClr val="bg1"/>
                </a:solidFill>
                <a:latin typeface="Calibri" pitchFamily="34" charset="0"/>
                <a:cs typeface="Calibri" pitchFamily="34" charset="0"/>
              </a:rPr>
              <a:t> sinfulness to enjoy God as God enjoys God!</a:t>
            </a:r>
            <a:endParaRPr lang="en-CA" sz="2800" b="1" dirty="0">
              <a:solidFill>
                <a:schemeClr val="bg1"/>
              </a:solidFill>
              <a:latin typeface="Calibri" pitchFamily="34" charset="0"/>
              <a:cs typeface="Calibri" pitchFamily="34" charset="0"/>
            </a:endParaRPr>
          </a:p>
        </p:txBody>
      </p:sp>
      <p:sp>
        <p:nvSpPr>
          <p:cNvPr id="38" name="TextBox 37"/>
          <p:cNvSpPr txBox="1"/>
          <p:nvPr/>
        </p:nvSpPr>
        <p:spPr>
          <a:xfrm>
            <a:off x="6876256" y="6341258"/>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268288" y="404664"/>
            <a:ext cx="9717088" cy="6362988"/>
          </a:xfrm>
          <a:prstGeom prst="rect">
            <a:avLst/>
          </a:prstGeom>
        </p:spPr>
      </p:pic>
      <p:sp>
        <p:nvSpPr>
          <p:cNvPr id="11" name="Rectangle 10"/>
          <p:cNvSpPr/>
          <p:nvPr/>
        </p:nvSpPr>
        <p:spPr>
          <a:xfrm>
            <a:off x="4358640" y="3256384"/>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573016"/>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603731" y="1628800"/>
            <a:ext cx="3840477" cy="22860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665644" y="3440356"/>
            <a:ext cx="3840477" cy="22860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515007" y="3440356"/>
            <a:ext cx="3840477" cy="228600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067080" y="4267019"/>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2635032" y="4123003"/>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3499128" y="4483043"/>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2635032" y="4555051"/>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3067080" y="4699067"/>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3499128" y="4050995"/>
            <a:ext cx="921716" cy="548640"/>
          </a:xfrm>
          <a:prstGeom prst="rect">
            <a:avLst/>
          </a:prstGeom>
        </p:spPr>
      </p:pic>
      <p:sp>
        <p:nvSpPr>
          <p:cNvPr id="32" name="TextBox 31"/>
          <p:cNvSpPr txBox="1">
            <a:spLocks noChangeArrowheads="1"/>
          </p:cNvSpPr>
          <p:nvPr/>
        </p:nvSpPr>
        <p:spPr bwMode="auto">
          <a:xfrm>
            <a:off x="0" y="0"/>
            <a:ext cx="9071992" cy="954107"/>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All the riches of the grace of God in Christ now and in eternity are gifts of connection with the LORD to enjoy him!</a:t>
            </a:r>
          </a:p>
        </p:txBody>
      </p:sp>
      <p:pic>
        <p:nvPicPr>
          <p:cNvPr id="23" name="Picture 22" descr="egyptian.gif"/>
          <p:cNvPicPr>
            <a:picLocks noChangeAspect="1"/>
          </p:cNvPicPr>
          <p:nvPr/>
        </p:nvPicPr>
        <p:blipFill>
          <a:blip r:embed="rId4" cstate="print"/>
          <a:stretch>
            <a:fillRect/>
          </a:stretch>
        </p:blipFill>
        <p:spPr>
          <a:xfrm rot="14400000" flipH="1">
            <a:off x="3067080" y="3834971"/>
            <a:ext cx="921716" cy="548640"/>
          </a:xfrm>
          <a:prstGeom prst="rect">
            <a:avLst/>
          </a:prstGeom>
        </p:spPr>
      </p:pic>
      <p:sp>
        <p:nvSpPr>
          <p:cNvPr id="36" name="TextBox 35"/>
          <p:cNvSpPr txBox="1"/>
          <p:nvPr/>
        </p:nvSpPr>
        <p:spPr>
          <a:xfrm>
            <a:off x="6732240" y="5661248"/>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sp>
        <p:nvSpPr>
          <p:cNvPr id="37" name="TextBox 36"/>
          <p:cNvSpPr txBox="1"/>
          <p:nvPr/>
        </p:nvSpPr>
        <p:spPr>
          <a:xfrm>
            <a:off x="6750968" y="5877272"/>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21" name="WordArt 2"/>
          <p:cNvSpPr>
            <a:spLocks noChangeArrowheads="1" noChangeShapeType="1" noTextEdit="1"/>
          </p:cNvSpPr>
          <p:nvPr/>
        </p:nvSpPr>
        <p:spPr bwMode="auto">
          <a:xfrm>
            <a:off x="2411760" y="1772816"/>
            <a:ext cx="4297680" cy="393192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THE LORD</a:t>
            </a: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9" name="TextBox 18"/>
          <p:cNvSpPr txBox="1">
            <a:spLocks noChangeArrowheads="1"/>
          </p:cNvSpPr>
          <p:nvPr/>
        </p:nvSpPr>
        <p:spPr bwMode="auto">
          <a:xfrm>
            <a:off x="0" y="6361970"/>
            <a:ext cx="9071992" cy="456407"/>
          </a:xfrm>
          <a:prstGeom prst="rect">
            <a:avLst/>
          </a:prstGeom>
          <a:noFill/>
          <a:ln w="9525">
            <a:noFill/>
            <a:miter lim="800000"/>
            <a:headEnd/>
            <a:tailEnd/>
          </a:ln>
        </p:spPr>
        <p:txBody>
          <a:bodyPr wrap="square">
            <a:spAutoFit/>
          </a:bodyPr>
          <a:lstStyle/>
          <a:p>
            <a:pPr algn="ctr">
              <a:lnSpc>
                <a:spcPts val="2800"/>
              </a:lnSpc>
            </a:pPr>
            <a:r>
              <a:rPr lang="en-US" sz="2800" b="1" dirty="0" smtClean="0">
                <a:solidFill>
                  <a:srgbClr val="0000CC"/>
                </a:solidFill>
                <a:latin typeface="Calibri" pitchFamily="34" charset="0"/>
                <a:cs typeface="Calibri" pitchFamily="34" charset="0"/>
              </a:rPr>
              <a:t>Now let’s go on to grace in Christ crucified gift # 4.</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Heart 25"/>
          <p:cNvSpPr/>
          <p:nvPr/>
        </p:nvSpPr>
        <p:spPr>
          <a:xfrm>
            <a:off x="4860031" y="44624"/>
            <a:ext cx="3960441" cy="2952328"/>
          </a:xfrm>
          <a:prstGeom prst="heart">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 name="Heart 2"/>
          <p:cNvSpPr/>
          <p:nvPr/>
        </p:nvSpPr>
        <p:spPr>
          <a:xfrm>
            <a:off x="251520" y="2132856"/>
            <a:ext cx="4032448" cy="2952328"/>
          </a:xfrm>
          <a:prstGeom prst="hear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 name="Freeform 3"/>
          <p:cNvSpPr/>
          <p:nvPr/>
        </p:nvSpPr>
        <p:spPr>
          <a:xfrm rot="10800000">
            <a:off x="649586" y="2860105"/>
            <a:ext cx="754062" cy="496887"/>
          </a:xfrm>
          <a:custGeom>
            <a:avLst/>
            <a:gdLst>
              <a:gd name="connsiteX0" fmla="*/ 296883 w 754812"/>
              <a:gd name="connsiteY0" fmla="*/ 82380 h 495899"/>
              <a:gd name="connsiteX1" fmla="*/ 296883 w 754812"/>
              <a:gd name="connsiteY1" fmla="*/ 82380 h 495899"/>
              <a:gd name="connsiteX2" fmla="*/ 172192 w 754812"/>
              <a:gd name="connsiteY2" fmla="*/ 110090 h 495899"/>
              <a:gd name="connsiteX3" fmla="*/ 130628 w 754812"/>
              <a:gd name="connsiteY3" fmla="*/ 123944 h 495899"/>
              <a:gd name="connsiteX4" fmla="*/ 102919 w 754812"/>
              <a:gd name="connsiteY4" fmla="*/ 165508 h 495899"/>
              <a:gd name="connsiteX5" fmla="*/ 61356 w 754812"/>
              <a:gd name="connsiteY5" fmla="*/ 207071 h 495899"/>
              <a:gd name="connsiteX6" fmla="*/ 19792 w 754812"/>
              <a:gd name="connsiteY6" fmla="*/ 290199 h 495899"/>
              <a:gd name="connsiteX7" fmla="*/ 61356 w 754812"/>
              <a:gd name="connsiteY7" fmla="*/ 304053 h 495899"/>
              <a:gd name="connsiteX8" fmla="*/ 130628 w 754812"/>
              <a:gd name="connsiteY8" fmla="*/ 373326 h 495899"/>
              <a:gd name="connsiteX9" fmla="*/ 241465 w 754812"/>
              <a:gd name="connsiteY9" fmla="*/ 428744 h 495899"/>
              <a:gd name="connsiteX10" fmla="*/ 380010 w 754812"/>
              <a:gd name="connsiteY10" fmla="*/ 470308 h 495899"/>
              <a:gd name="connsiteX11" fmla="*/ 546265 w 754812"/>
              <a:gd name="connsiteY11" fmla="*/ 442599 h 495899"/>
              <a:gd name="connsiteX12" fmla="*/ 532410 w 754812"/>
              <a:gd name="connsiteY12" fmla="*/ 401035 h 495899"/>
              <a:gd name="connsiteX13" fmla="*/ 449283 w 754812"/>
              <a:gd name="connsiteY13" fmla="*/ 359471 h 495899"/>
              <a:gd name="connsiteX14" fmla="*/ 421574 w 754812"/>
              <a:gd name="connsiteY14" fmla="*/ 317908 h 495899"/>
              <a:gd name="connsiteX15" fmla="*/ 380010 w 754812"/>
              <a:gd name="connsiteY15" fmla="*/ 304053 h 495899"/>
              <a:gd name="connsiteX16" fmla="*/ 463138 w 754812"/>
              <a:gd name="connsiteY16" fmla="*/ 262490 h 495899"/>
              <a:gd name="connsiteX17" fmla="*/ 490847 w 754812"/>
              <a:gd name="connsiteY17" fmla="*/ 234780 h 495899"/>
              <a:gd name="connsiteX18" fmla="*/ 670956 w 754812"/>
              <a:gd name="connsiteY18" fmla="*/ 262490 h 495899"/>
              <a:gd name="connsiteX19" fmla="*/ 712519 w 754812"/>
              <a:gd name="connsiteY19" fmla="*/ 248635 h 495899"/>
              <a:gd name="connsiteX20" fmla="*/ 726374 w 754812"/>
              <a:gd name="connsiteY20" fmla="*/ 151653 h 495899"/>
              <a:gd name="connsiteX21" fmla="*/ 643247 w 754812"/>
              <a:gd name="connsiteY21" fmla="*/ 96235 h 495899"/>
              <a:gd name="connsiteX22" fmla="*/ 601683 w 754812"/>
              <a:gd name="connsiteY22" fmla="*/ 54671 h 495899"/>
              <a:gd name="connsiteX23" fmla="*/ 518556 w 754812"/>
              <a:gd name="connsiteY23" fmla="*/ 26962 h 495899"/>
              <a:gd name="connsiteX24" fmla="*/ 476992 w 754812"/>
              <a:gd name="connsiteY24" fmla="*/ 13108 h 495899"/>
              <a:gd name="connsiteX25" fmla="*/ 380010 w 754812"/>
              <a:gd name="connsiteY25" fmla="*/ 54671 h 495899"/>
              <a:gd name="connsiteX26" fmla="*/ 296883 w 754812"/>
              <a:gd name="connsiteY26" fmla="*/ 82380 h 49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812" h="495899">
                <a:moveTo>
                  <a:pt x="296883" y="82380"/>
                </a:moveTo>
                <a:lnTo>
                  <a:pt x="296883" y="82380"/>
                </a:lnTo>
                <a:cubicBezTo>
                  <a:pt x="255319" y="91617"/>
                  <a:pt x="213498" y="99763"/>
                  <a:pt x="172192" y="110090"/>
                </a:cubicBezTo>
                <a:cubicBezTo>
                  <a:pt x="158024" y="113632"/>
                  <a:pt x="142032" y="114821"/>
                  <a:pt x="130628" y="123944"/>
                </a:cubicBezTo>
                <a:cubicBezTo>
                  <a:pt x="117626" y="134346"/>
                  <a:pt x="113579" y="152716"/>
                  <a:pt x="102919" y="165508"/>
                </a:cubicBezTo>
                <a:cubicBezTo>
                  <a:pt x="90376" y="180560"/>
                  <a:pt x="73899" y="192019"/>
                  <a:pt x="61356" y="207071"/>
                </a:cubicBezTo>
                <a:cubicBezTo>
                  <a:pt x="31515" y="242881"/>
                  <a:pt x="33678" y="248543"/>
                  <a:pt x="19792" y="290199"/>
                </a:cubicBezTo>
                <a:cubicBezTo>
                  <a:pt x="33647" y="294817"/>
                  <a:pt x="49952" y="294930"/>
                  <a:pt x="61356" y="304053"/>
                </a:cubicBezTo>
                <a:cubicBezTo>
                  <a:pt x="173513" y="393778"/>
                  <a:pt x="0" y="302074"/>
                  <a:pt x="130628" y="373326"/>
                </a:cubicBezTo>
                <a:cubicBezTo>
                  <a:pt x="166891" y="393106"/>
                  <a:pt x="202278" y="415682"/>
                  <a:pt x="241465" y="428744"/>
                </a:cubicBezTo>
                <a:cubicBezTo>
                  <a:pt x="342656" y="462474"/>
                  <a:pt x="296256" y="449369"/>
                  <a:pt x="380010" y="470308"/>
                </a:cubicBezTo>
                <a:cubicBezTo>
                  <a:pt x="435428" y="461072"/>
                  <a:pt x="564032" y="495899"/>
                  <a:pt x="546265" y="442599"/>
                </a:cubicBezTo>
                <a:cubicBezTo>
                  <a:pt x="541647" y="428744"/>
                  <a:pt x="541533" y="412439"/>
                  <a:pt x="532410" y="401035"/>
                </a:cubicBezTo>
                <a:cubicBezTo>
                  <a:pt x="512878" y="376619"/>
                  <a:pt x="476663" y="368598"/>
                  <a:pt x="449283" y="359471"/>
                </a:cubicBezTo>
                <a:cubicBezTo>
                  <a:pt x="440047" y="345617"/>
                  <a:pt x="434576" y="328310"/>
                  <a:pt x="421574" y="317908"/>
                </a:cubicBezTo>
                <a:cubicBezTo>
                  <a:pt x="410170" y="308785"/>
                  <a:pt x="380010" y="318657"/>
                  <a:pt x="380010" y="304053"/>
                </a:cubicBezTo>
                <a:cubicBezTo>
                  <a:pt x="380010" y="286147"/>
                  <a:pt x="452889" y="265906"/>
                  <a:pt x="463138" y="262490"/>
                </a:cubicBezTo>
                <a:cubicBezTo>
                  <a:pt x="472374" y="253253"/>
                  <a:pt x="477830" y="235865"/>
                  <a:pt x="490847" y="234780"/>
                </a:cubicBezTo>
                <a:cubicBezTo>
                  <a:pt x="576569" y="227636"/>
                  <a:pt x="606556" y="241023"/>
                  <a:pt x="670956" y="262490"/>
                </a:cubicBezTo>
                <a:cubicBezTo>
                  <a:pt x="684810" y="257872"/>
                  <a:pt x="701115" y="257758"/>
                  <a:pt x="712519" y="248635"/>
                </a:cubicBezTo>
                <a:cubicBezTo>
                  <a:pt x="741568" y="225395"/>
                  <a:pt x="754812" y="184154"/>
                  <a:pt x="726374" y="151653"/>
                </a:cubicBezTo>
                <a:cubicBezTo>
                  <a:pt x="704444" y="126591"/>
                  <a:pt x="666795" y="119783"/>
                  <a:pt x="643247" y="96235"/>
                </a:cubicBezTo>
                <a:cubicBezTo>
                  <a:pt x="629392" y="82380"/>
                  <a:pt x="618811" y="64186"/>
                  <a:pt x="601683" y="54671"/>
                </a:cubicBezTo>
                <a:cubicBezTo>
                  <a:pt x="576151" y="40486"/>
                  <a:pt x="546265" y="36198"/>
                  <a:pt x="518556" y="26962"/>
                </a:cubicBezTo>
                <a:lnTo>
                  <a:pt x="476992" y="13108"/>
                </a:lnTo>
                <a:cubicBezTo>
                  <a:pt x="330400" y="49755"/>
                  <a:pt x="503021" y="0"/>
                  <a:pt x="380010" y="54671"/>
                </a:cubicBezTo>
                <a:cubicBezTo>
                  <a:pt x="353320" y="66533"/>
                  <a:pt x="310737" y="77762"/>
                  <a:pt x="296883" y="8238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 name="Freeform 4"/>
          <p:cNvSpPr/>
          <p:nvPr/>
        </p:nvSpPr>
        <p:spPr>
          <a:xfrm>
            <a:off x="1619672" y="2924944"/>
            <a:ext cx="1318965" cy="1080120"/>
          </a:xfrm>
          <a:custGeom>
            <a:avLst/>
            <a:gdLst>
              <a:gd name="connsiteX0" fmla="*/ 512715 w 1751342"/>
              <a:gd name="connsiteY0" fmla="*/ 439173 h 1276569"/>
              <a:gd name="connsiteX1" fmla="*/ 512715 w 1751342"/>
              <a:gd name="connsiteY1" fmla="*/ 439173 h 1276569"/>
              <a:gd name="connsiteX2" fmla="*/ 388024 w 1751342"/>
              <a:gd name="connsiteY2" fmla="*/ 466882 h 1276569"/>
              <a:gd name="connsiteX3" fmla="*/ 346460 w 1751342"/>
              <a:gd name="connsiteY3" fmla="*/ 508446 h 1276569"/>
              <a:gd name="connsiteX4" fmla="*/ 291042 w 1751342"/>
              <a:gd name="connsiteY4" fmla="*/ 550010 h 1276569"/>
              <a:gd name="connsiteX5" fmla="*/ 249478 w 1751342"/>
              <a:gd name="connsiteY5" fmla="*/ 591573 h 1276569"/>
              <a:gd name="connsiteX6" fmla="*/ 180205 w 1751342"/>
              <a:gd name="connsiteY6" fmla="*/ 646992 h 1276569"/>
              <a:gd name="connsiteX7" fmla="*/ 678969 w 1751342"/>
              <a:gd name="connsiteY7" fmla="*/ 702410 h 1276569"/>
              <a:gd name="connsiteX8" fmla="*/ 706678 w 1751342"/>
              <a:gd name="connsiteY8" fmla="*/ 743973 h 1276569"/>
              <a:gd name="connsiteX9" fmla="*/ 692824 w 1751342"/>
              <a:gd name="connsiteY9" fmla="*/ 840955 h 1276569"/>
              <a:gd name="connsiteX10" fmla="*/ 554278 w 1751342"/>
              <a:gd name="connsiteY10" fmla="*/ 951792 h 1276569"/>
              <a:gd name="connsiteX11" fmla="*/ 512715 w 1751342"/>
              <a:gd name="connsiteY11" fmla="*/ 965646 h 1276569"/>
              <a:gd name="connsiteX12" fmla="*/ 249478 w 1751342"/>
              <a:gd name="connsiteY12" fmla="*/ 951792 h 1276569"/>
              <a:gd name="connsiteX13" fmla="*/ 221769 w 1751342"/>
              <a:gd name="connsiteY13" fmla="*/ 924082 h 1276569"/>
              <a:gd name="connsiteX14" fmla="*/ 110933 w 1751342"/>
              <a:gd name="connsiteY14" fmla="*/ 854810 h 1276569"/>
              <a:gd name="connsiteX15" fmla="*/ 69369 w 1751342"/>
              <a:gd name="connsiteY15" fmla="*/ 868664 h 1276569"/>
              <a:gd name="connsiteX16" fmla="*/ 55515 w 1751342"/>
              <a:gd name="connsiteY16" fmla="*/ 910228 h 1276569"/>
              <a:gd name="connsiteX17" fmla="*/ 83224 w 1751342"/>
              <a:gd name="connsiteY17" fmla="*/ 1159610 h 1276569"/>
              <a:gd name="connsiteX18" fmla="*/ 221769 w 1751342"/>
              <a:gd name="connsiteY18" fmla="*/ 1173464 h 1276569"/>
              <a:gd name="connsiteX19" fmla="*/ 346460 w 1751342"/>
              <a:gd name="connsiteY19" fmla="*/ 1228882 h 1276569"/>
              <a:gd name="connsiteX20" fmla="*/ 415733 w 1751342"/>
              <a:gd name="connsiteY20" fmla="*/ 1242737 h 1276569"/>
              <a:gd name="connsiteX21" fmla="*/ 471151 w 1751342"/>
              <a:gd name="connsiteY21" fmla="*/ 1270446 h 1276569"/>
              <a:gd name="connsiteX22" fmla="*/ 623551 w 1751342"/>
              <a:gd name="connsiteY22" fmla="*/ 1228882 h 1276569"/>
              <a:gd name="connsiteX23" fmla="*/ 845224 w 1751342"/>
              <a:gd name="connsiteY23" fmla="*/ 1215028 h 1276569"/>
              <a:gd name="connsiteX24" fmla="*/ 831369 w 1751342"/>
              <a:gd name="connsiteY24" fmla="*/ 1090337 h 1276569"/>
              <a:gd name="connsiteX25" fmla="*/ 817515 w 1751342"/>
              <a:gd name="connsiteY25" fmla="*/ 1048773 h 1276569"/>
              <a:gd name="connsiteX26" fmla="*/ 831369 w 1751342"/>
              <a:gd name="connsiteY26" fmla="*/ 979501 h 1276569"/>
              <a:gd name="connsiteX27" fmla="*/ 914496 w 1751342"/>
              <a:gd name="connsiteY27" fmla="*/ 951792 h 1276569"/>
              <a:gd name="connsiteX28" fmla="*/ 956060 w 1751342"/>
              <a:gd name="connsiteY28" fmla="*/ 910228 h 1276569"/>
              <a:gd name="connsiteX29" fmla="*/ 1066896 w 1751342"/>
              <a:gd name="connsiteY29" fmla="*/ 827101 h 1276569"/>
              <a:gd name="connsiteX30" fmla="*/ 1136169 w 1751342"/>
              <a:gd name="connsiteY30" fmla="*/ 702410 h 1276569"/>
              <a:gd name="connsiteX31" fmla="*/ 1039187 w 1751342"/>
              <a:gd name="connsiteY31" fmla="*/ 605428 h 1276569"/>
              <a:gd name="connsiteX32" fmla="*/ 1053042 w 1751342"/>
              <a:gd name="connsiteY32" fmla="*/ 550010 h 1276569"/>
              <a:gd name="connsiteX33" fmla="*/ 1094605 w 1751342"/>
              <a:gd name="connsiteY33" fmla="*/ 522301 h 1276569"/>
              <a:gd name="connsiteX34" fmla="*/ 1122315 w 1751342"/>
              <a:gd name="connsiteY34" fmla="*/ 494592 h 1276569"/>
              <a:gd name="connsiteX35" fmla="*/ 1219296 w 1751342"/>
              <a:gd name="connsiteY35" fmla="*/ 466882 h 1276569"/>
              <a:gd name="connsiteX36" fmla="*/ 1274715 w 1751342"/>
              <a:gd name="connsiteY36" fmla="*/ 425319 h 1276569"/>
              <a:gd name="connsiteX37" fmla="*/ 1330133 w 1751342"/>
              <a:gd name="connsiteY37" fmla="*/ 411464 h 1276569"/>
              <a:gd name="connsiteX38" fmla="*/ 1676496 w 1751342"/>
              <a:gd name="connsiteY38" fmla="*/ 369901 h 1276569"/>
              <a:gd name="connsiteX39" fmla="*/ 1690351 w 1751342"/>
              <a:gd name="connsiteY39" fmla="*/ 314482 h 1276569"/>
              <a:gd name="connsiteX40" fmla="*/ 1704205 w 1751342"/>
              <a:gd name="connsiteY40" fmla="*/ 231355 h 1276569"/>
              <a:gd name="connsiteX41" fmla="*/ 1718060 w 1751342"/>
              <a:gd name="connsiteY41" fmla="*/ 189792 h 1276569"/>
              <a:gd name="connsiteX42" fmla="*/ 1718060 w 1751342"/>
              <a:gd name="connsiteY42" fmla="*/ 37392 h 1276569"/>
              <a:gd name="connsiteX43" fmla="*/ 1593369 w 1751342"/>
              <a:gd name="connsiteY43" fmla="*/ 51246 h 1276569"/>
              <a:gd name="connsiteX44" fmla="*/ 1496387 w 1751342"/>
              <a:gd name="connsiteY44" fmla="*/ 134373 h 1276569"/>
              <a:gd name="connsiteX45" fmla="*/ 1413260 w 1751342"/>
              <a:gd name="connsiteY45" fmla="*/ 189792 h 1276569"/>
              <a:gd name="connsiteX46" fmla="*/ 1371696 w 1751342"/>
              <a:gd name="connsiteY46" fmla="*/ 217501 h 1276569"/>
              <a:gd name="connsiteX47" fmla="*/ 1343987 w 1751342"/>
              <a:gd name="connsiteY47" fmla="*/ 259064 h 1276569"/>
              <a:gd name="connsiteX48" fmla="*/ 1302424 w 1751342"/>
              <a:gd name="connsiteY48" fmla="*/ 286773 h 1276569"/>
              <a:gd name="connsiteX49" fmla="*/ 1011478 w 1751342"/>
              <a:gd name="connsiteY49" fmla="*/ 314482 h 1276569"/>
              <a:gd name="connsiteX50" fmla="*/ 942205 w 1751342"/>
              <a:gd name="connsiteY50" fmla="*/ 328337 h 1276569"/>
              <a:gd name="connsiteX51" fmla="*/ 900642 w 1751342"/>
              <a:gd name="connsiteY51" fmla="*/ 356046 h 1276569"/>
              <a:gd name="connsiteX52" fmla="*/ 859078 w 1751342"/>
              <a:gd name="connsiteY52" fmla="*/ 369901 h 1276569"/>
              <a:gd name="connsiteX53" fmla="*/ 831369 w 1751342"/>
              <a:gd name="connsiteY53" fmla="*/ 411464 h 1276569"/>
              <a:gd name="connsiteX54" fmla="*/ 415733 w 1751342"/>
              <a:gd name="connsiteY54" fmla="*/ 425319 h 1276569"/>
              <a:gd name="connsiteX55" fmla="*/ 512715 w 1751342"/>
              <a:gd name="connsiteY55" fmla="*/ 439173 h 1276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51342" h="1276569">
                <a:moveTo>
                  <a:pt x="512715" y="439173"/>
                </a:moveTo>
                <a:lnTo>
                  <a:pt x="512715" y="439173"/>
                </a:lnTo>
                <a:cubicBezTo>
                  <a:pt x="471151" y="448409"/>
                  <a:pt x="427326" y="450506"/>
                  <a:pt x="388024" y="466882"/>
                </a:cubicBezTo>
                <a:cubicBezTo>
                  <a:pt x="369938" y="474418"/>
                  <a:pt x="361336" y="495695"/>
                  <a:pt x="346460" y="508446"/>
                </a:cubicBezTo>
                <a:cubicBezTo>
                  <a:pt x="328928" y="523473"/>
                  <a:pt x="308574" y="534983"/>
                  <a:pt x="291042" y="550010"/>
                </a:cubicBezTo>
                <a:cubicBezTo>
                  <a:pt x="276166" y="562761"/>
                  <a:pt x="264530" y="579030"/>
                  <a:pt x="249478" y="591573"/>
                </a:cubicBezTo>
                <a:cubicBezTo>
                  <a:pt x="144621" y="678953"/>
                  <a:pt x="260817" y="566380"/>
                  <a:pt x="180205" y="646992"/>
                </a:cubicBezTo>
                <a:cubicBezTo>
                  <a:pt x="111201" y="854008"/>
                  <a:pt x="164588" y="649653"/>
                  <a:pt x="678969" y="702410"/>
                </a:cubicBezTo>
                <a:cubicBezTo>
                  <a:pt x="695533" y="704109"/>
                  <a:pt x="697442" y="730119"/>
                  <a:pt x="706678" y="743973"/>
                </a:cubicBezTo>
                <a:cubicBezTo>
                  <a:pt x="702060" y="776300"/>
                  <a:pt x="708306" y="812203"/>
                  <a:pt x="692824" y="840955"/>
                </a:cubicBezTo>
                <a:cubicBezTo>
                  <a:pt x="662316" y="897613"/>
                  <a:pt x="609315" y="928204"/>
                  <a:pt x="554278" y="951792"/>
                </a:cubicBezTo>
                <a:cubicBezTo>
                  <a:pt x="540855" y="957545"/>
                  <a:pt x="526569" y="961028"/>
                  <a:pt x="512715" y="965646"/>
                </a:cubicBezTo>
                <a:cubicBezTo>
                  <a:pt x="424969" y="961028"/>
                  <a:pt x="336462" y="964218"/>
                  <a:pt x="249478" y="951792"/>
                </a:cubicBezTo>
                <a:cubicBezTo>
                  <a:pt x="236547" y="949945"/>
                  <a:pt x="231804" y="932444"/>
                  <a:pt x="221769" y="924082"/>
                </a:cubicBezTo>
                <a:cubicBezTo>
                  <a:pt x="167817" y="879121"/>
                  <a:pt x="170915" y="884801"/>
                  <a:pt x="110933" y="854810"/>
                </a:cubicBezTo>
                <a:cubicBezTo>
                  <a:pt x="97078" y="859428"/>
                  <a:pt x="79696" y="858337"/>
                  <a:pt x="69369" y="868664"/>
                </a:cubicBezTo>
                <a:cubicBezTo>
                  <a:pt x="59042" y="878991"/>
                  <a:pt x="54820" y="895641"/>
                  <a:pt x="55515" y="910228"/>
                </a:cubicBezTo>
                <a:cubicBezTo>
                  <a:pt x="59493" y="993772"/>
                  <a:pt x="0" y="1151288"/>
                  <a:pt x="83224" y="1159610"/>
                </a:cubicBezTo>
                <a:lnTo>
                  <a:pt x="221769" y="1173464"/>
                </a:lnTo>
                <a:cubicBezTo>
                  <a:pt x="384019" y="1214028"/>
                  <a:pt x="146721" y="1148987"/>
                  <a:pt x="346460" y="1228882"/>
                </a:cubicBezTo>
                <a:cubicBezTo>
                  <a:pt x="368324" y="1237628"/>
                  <a:pt x="392642" y="1238119"/>
                  <a:pt x="415733" y="1242737"/>
                </a:cubicBezTo>
                <a:cubicBezTo>
                  <a:pt x="434206" y="1251973"/>
                  <a:pt x="450624" y="1268165"/>
                  <a:pt x="471151" y="1270446"/>
                </a:cubicBezTo>
                <a:cubicBezTo>
                  <a:pt x="526261" y="1276569"/>
                  <a:pt x="571176" y="1232155"/>
                  <a:pt x="623551" y="1228882"/>
                </a:cubicBezTo>
                <a:lnTo>
                  <a:pt x="845224" y="1215028"/>
                </a:lnTo>
                <a:cubicBezTo>
                  <a:pt x="840606" y="1173464"/>
                  <a:pt x="838244" y="1131587"/>
                  <a:pt x="831369" y="1090337"/>
                </a:cubicBezTo>
                <a:cubicBezTo>
                  <a:pt x="828968" y="1075932"/>
                  <a:pt x="817515" y="1063377"/>
                  <a:pt x="817515" y="1048773"/>
                </a:cubicBezTo>
                <a:cubicBezTo>
                  <a:pt x="817515" y="1025225"/>
                  <a:pt x="814718" y="996152"/>
                  <a:pt x="831369" y="979501"/>
                </a:cubicBezTo>
                <a:cubicBezTo>
                  <a:pt x="852022" y="958848"/>
                  <a:pt x="914496" y="951792"/>
                  <a:pt x="914496" y="951792"/>
                </a:cubicBezTo>
                <a:cubicBezTo>
                  <a:pt x="928351" y="937937"/>
                  <a:pt x="940896" y="922635"/>
                  <a:pt x="956060" y="910228"/>
                </a:cubicBezTo>
                <a:cubicBezTo>
                  <a:pt x="991803" y="880984"/>
                  <a:pt x="1066896" y="827101"/>
                  <a:pt x="1066896" y="827101"/>
                </a:cubicBezTo>
                <a:cubicBezTo>
                  <a:pt x="1130416" y="731822"/>
                  <a:pt x="1111784" y="775567"/>
                  <a:pt x="1136169" y="702410"/>
                </a:cubicBezTo>
                <a:cubicBezTo>
                  <a:pt x="1040891" y="638891"/>
                  <a:pt x="1063573" y="678585"/>
                  <a:pt x="1039187" y="605428"/>
                </a:cubicBezTo>
                <a:cubicBezTo>
                  <a:pt x="1043805" y="586955"/>
                  <a:pt x="1042480" y="565853"/>
                  <a:pt x="1053042" y="550010"/>
                </a:cubicBezTo>
                <a:cubicBezTo>
                  <a:pt x="1062278" y="536156"/>
                  <a:pt x="1081603" y="532703"/>
                  <a:pt x="1094605" y="522301"/>
                </a:cubicBezTo>
                <a:cubicBezTo>
                  <a:pt x="1104805" y="514141"/>
                  <a:pt x="1111114" y="501313"/>
                  <a:pt x="1122315" y="494592"/>
                </a:cubicBezTo>
                <a:cubicBezTo>
                  <a:pt x="1136513" y="486073"/>
                  <a:pt x="1208943" y="469470"/>
                  <a:pt x="1219296" y="466882"/>
                </a:cubicBezTo>
                <a:cubicBezTo>
                  <a:pt x="1237769" y="453028"/>
                  <a:pt x="1254062" y="435646"/>
                  <a:pt x="1274715" y="425319"/>
                </a:cubicBezTo>
                <a:cubicBezTo>
                  <a:pt x="1291746" y="416804"/>
                  <a:pt x="1312069" y="417485"/>
                  <a:pt x="1330133" y="411464"/>
                </a:cubicBezTo>
                <a:cubicBezTo>
                  <a:pt x="1521770" y="347584"/>
                  <a:pt x="1238837" y="391783"/>
                  <a:pt x="1676496" y="369901"/>
                </a:cubicBezTo>
                <a:cubicBezTo>
                  <a:pt x="1681114" y="351428"/>
                  <a:pt x="1686617" y="333154"/>
                  <a:pt x="1690351" y="314482"/>
                </a:cubicBezTo>
                <a:cubicBezTo>
                  <a:pt x="1695860" y="286936"/>
                  <a:pt x="1698111" y="258777"/>
                  <a:pt x="1704205" y="231355"/>
                </a:cubicBezTo>
                <a:cubicBezTo>
                  <a:pt x="1707373" y="217099"/>
                  <a:pt x="1713442" y="203646"/>
                  <a:pt x="1718060" y="189792"/>
                </a:cubicBezTo>
                <a:cubicBezTo>
                  <a:pt x="1719183" y="183054"/>
                  <a:pt x="1751342" y="50705"/>
                  <a:pt x="1718060" y="37392"/>
                </a:cubicBezTo>
                <a:cubicBezTo>
                  <a:pt x="1679232" y="21861"/>
                  <a:pt x="1634933" y="46628"/>
                  <a:pt x="1593369" y="51246"/>
                </a:cubicBezTo>
                <a:cubicBezTo>
                  <a:pt x="1465837" y="136266"/>
                  <a:pt x="1664352" y="0"/>
                  <a:pt x="1496387" y="134373"/>
                </a:cubicBezTo>
                <a:cubicBezTo>
                  <a:pt x="1470382" y="155177"/>
                  <a:pt x="1440969" y="171319"/>
                  <a:pt x="1413260" y="189792"/>
                </a:cubicBezTo>
                <a:lnTo>
                  <a:pt x="1371696" y="217501"/>
                </a:lnTo>
                <a:cubicBezTo>
                  <a:pt x="1362460" y="231355"/>
                  <a:pt x="1355761" y="247290"/>
                  <a:pt x="1343987" y="259064"/>
                </a:cubicBezTo>
                <a:cubicBezTo>
                  <a:pt x="1332213" y="270838"/>
                  <a:pt x="1317317" y="279326"/>
                  <a:pt x="1302424" y="286773"/>
                </a:cubicBezTo>
                <a:cubicBezTo>
                  <a:pt x="1227081" y="324445"/>
                  <a:pt x="1017744" y="314134"/>
                  <a:pt x="1011478" y="314482"/>
                </a:cubicBezTo>
                <a:cubicBezTo>
                  <a:pt x="988387" y="319100"/>
                  <a:pt x="964254" y="320069"/>
                  <a:pt x="942205" y="328337"/>
                </a:cubicBezTo>
                <a:cubicBezTo>
                  <a:pt x="926614" y="334184"/>
                  <a:pt x="915535" y="348599"/>
                  <a:pt x="900642" y="356046"/>
                </a:cubicBezTo>
                <a:cubicBezTo>
                  <a:pt x="887580" y="362577"/>
                  <a:pt x="872933" y="365283"/>
                  <a:pt x="859078" y="369901"/>
                </a:cubicBezTo>
                <a:cubicBezTo>
                  <a:pt x="849842" y="383755"/>
                  <a:pt x="847891" y="409399"/>
                  <a:pt x="831369" y="411464"/>
                </a:cubicBezTo>
                <a:cubicBezTo>
                  <a:pt x="693817" y="428658"/>
                  <a:pt x="415733" y="425319"/>
                  <a:pt x="415733" y="425319"/>
                </a:cubicBezTo>
                <a:lnTo>
                  <a:pt x="512715" y="43917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 name="Freeform 5"/>
          <p:cNvSpPr/>
          <p:nvPr/>
        </p:nvSpPr>
        <p:spPr>
          <a:xfrm>
            <a:off x="3275856" y="2324422"/>
            <a:ext cx="720080" cy="456506"/>
          </a:xfrm>
          <a:custGeom>
            <a:avLst/>
            <a:gdLst>
              <a:gd name="connsiteX0" fmla="*/ 290946 w 1004870"/>
              <a:gd name="connsiteY0" fmla="*/ 360218 h 745477"/>
              <a:gd name="connsiteX1" fmla="*/ 290946 w 1004870"/>
              <a:gd name="connsiteY1" fmla="*/ 360218 h 745477"/>
              <a:gd name="connsiteX2" fmla="*/ 277091 w 1004870"/>
              <a:gd name="connsiteY2" fmla="*/ 526472 h 745477"/>
              <a:gd name="connsiteX3" fmla="*/ 221673 w 1004870"/>
              <a:gd name="connsiteY3" fmla="*/ 623454 h 745477"/>
              <a:gd name="connsiteX4" fmla="*/ 235528 w 1004870"/>
              <a:gd name="connsiteY4" fmla="*/ 706582 h 745477"/>
              <a:gd name="connsiteX5" fmla="*/ 401782 w 1004870"/>
              <a:gd name="connsiteY5" fmla="*/ 692727 h 745477"/>
              <a:gd name="connsiteX6" fmla="*/ 609600 w 1004870"/>
              <a:gd name="connsiteY6" fmla="*/ 706582 h 745477"/>
              <a:gd name="connsiteX7" fmla="*/ 789709 w 1004870"/>
              <a:gd name="connsiteY7" fmla="*/ 706582 h 745477"/>
              <a:gd name="connsiteX8" fmla="*/ 775855 w 1004870"/>
              <a:gd name="connsiteY8" fmla="*/ 637309 h 745477"/>
              <a:gd name="connsiteX9" fmla="*/ 720437 w 1004870"/>
              <a:gd name="connsiteY9" fmla="*/ 554182 h 745477"/>
              <a:gd name="connsiteX10" fmla="*/ 665018 w 1004870"/>
              <a:gd name="connsiteY10" fmla="*/ 484909 h 745477"/>
              <a:gd name="connsiteX11" fmla="*/ 637309 w 1004870"/>
              <a:gd name="connsiteY11" fmla="*/ 443345 h 745477"/>
              <a:gd name="connsiteX12" fmla="*/ 595746 w 1004870"/>
              <a:gd name="connsiteY12" fmla="*/ 415636 h 745477"/>
              <a:gd name="connsiteX13" fmla="*/ 512618 w 1004870"/>
              <a:gd name="connsiteY13" fmla="*/ 443345 h 745477"/>
              <a:gd name="connsiteX14" fmla="*/ 471055 w 1004870"/>
              <a:gd name="connsiteY14" fmla="*/ 457200 h 745477"/>
              <a:gd name="connsiteX15" fmla="*/ 443346 w 1004870"/>
              <a:gd name="connsiteY15" fmla="*/ 360218 h 745477"/>
              <a:gd name="connsiteX16" fmla="*/ 471055 w 1004870"/>
              <a:gd name="connsiteY16" fmla="*/ 304800 h 745477"/>
              <a:gd name="connsiteX17" fmla="*/ 568037 w 1004870"/>
              <a:gd name="connsiteY17" fmla="*/ 290945 h 745477"/>
              <a:gd name="connsiteX18" fmla="*/ 623455 w 1004870"/>
              <a:gd name="connsiteY18" fmla="*/ 277091 h 745477"/>
              <a:gd name="connsiteX19" fmla="*/ 706582 w 1004870"/>
              <a:gd name="connsiteY19" fmla="*/ 290945 h 745477"/>
              <a:gd name="connsiteX20" fmla="*/ 789709 w 1004870"/>
              <a:gd name="connsiteY20" fmla="*/ 346363 h 745477"/>
              <a:gd name="connsiteX21" fmla="*/ 817418 w 1004870"/>
              <a:gd name="connsiteY21" fmla="*/ 387927 h 745477"/>
              <a:gd name="connsiteX22" fmla="*/ 845128 w 1004870"/>
              <a:gd name="connsiteY22" fmla="*/ 512618 h 745477"/>
              <a:gd name="connsiteX23" fmla="*/ 858982 w 1004870"/>
              <a:gd name="connsiteY23" fmla="*/ 554182 h 745477"/>
              <a:gd name="connsiteX24" fmla="*/ 872837 w 1004870"/>
              <a:gd name="connsiteY24" fmla="*/ 609600 h 745477"/>
              <a:gd name="connsiteX25" fmla="*/ 914400 w 1004870"/>
              <a:gd name="connsiteY25" fmla="*/ 581891 h 745477"/>
              <a:gd name="connsiteX26" fmla="*/ 942109 w 1004870"/>
              <a:gd name="connsiteY26" fmla="*/ 498763 h 745477"/>
              <a:gd name="connsiteX27" fmla="*/ 969818 w 1004870"/>
              <a:gd name="connsiteY27" fmla="*/ 457200 h 745477"/>
              <a:gd name="connsiteX28" fmla="*/ 969818 w 1004870"/>
              <a:gd name="connsiteY28" fmla="*/ 249382 h 745477"/>
              <a:gd name="connsiteX29" fmla="*/ 858982 w 1004870"/>
              <a:gd name="connsiteY29" fmla="*/ 152400 h 745477"/>
              <a:gd name="connsiteX30" fmla="*/ 817418 w 1004870"/>
              <a:gd name="connsiteY30" fmla="*/ 110836 h 745477"/>
              <a:gd name="connsiteX31" fmla="*/ 775855 w 1004870"/>
              <a:gd name="connsiteY31" fmla="*/ 96982 h 745477"/>
              <a:gd name="connsiteX32" fmla="*/ 706582 w 1004870"/>
              <a:gd name="connsiteY32" fmla="*/ 41563 h 745477"/>
              <a:gd name="connsiteX33" fmla="*/ 651164 w 1004870"/>
              <a:gd name="connsiteY33" fmla="*/ 27709 h 745477"/>
              <a:gd name="connsiteX34" fmla="*/ 568037 w 1004870"/>
              <a:gd name="connsiteY34" fmla="*/ 0 h 745477"/>
              <a:gd name="connsiteX35" fmla="*/ 512618 w 1004870"/>
              <a:gd name="connsiteY35" fmla="*/ 27709 h 745477"/>
              <a:gd name="connsiteX36" fmla="*/ 471055 w 1004870"/>
              <a:gd name="connsiteY36" fmla="*/ 41563 h 745477"/>
              <a:gd name="connsiteX37" fmla="*/ 429491 w 1004870"/>
              <a:gd name="connsiteY37" fmla="*/ 69272 h 745477"/>
              <a:gd name="connsiteX38" fmla="*/ 401782 w 1004870"/>
              <a:gd name="connsiteY38" fmla="*/ 96982 h 745477"/>
              <a:gd name="connsiteX39" fmla="*/ 360218 w 1004870"/>
              <a:gd name="connsiteY39" fmla="*/ 110836 h 745477"/>
              <a:gd name="connsiteX40" fmla="*/ 69273 w 1004870"/>
              <a:gd name="connsiteY40" fmla="*/ 124691 h 745477"/>
              <a:gd name="connsiteX41" fmla="*/ 0 w 1004870"/>
              <a:gd name="connsiteY41" fmla="*/ 138545 h 745477"/>
              <a:gd name="connsiteX42" fmla="*/ 13855 w 1004870"/>
              <a:gd name="connsiteY42" fmla="*/ 221672 h 745477"/>
              <a:gd name="connsiteX43" fmla="*/ 41564 w 1004870"/>
              <a:gd name="connsiteY43" fmla="*/ 249382 h 745477"/>
              <a:gd name="connsiteX44" fmla="*/ 69273 w 1004870"/>
              <a:gd name="connsiteY44" fmla="*/ 290945 h 745477"/>
              <a:gd name="connsiteX45" fmla="*/ 96982 w 1004870"/>
              <a:gd name="connsiteY45" fmla="*/ 346363 h 745477"/>
              <a:gd name="connsiteX46" fmla="*/ 138546 w 1004870"/>
              <a:gd name="connsiteY46" fmla="*/ 304800 h 745477"/>
              <a:gd name="connsiteX47" fmla="*/ 180109 w 1004870"/>
              <a:gd name="connsiteY47" fmla="*/ 290945 h 745477"/>
              <a:gd name="connsiteX48" fmla="*/ 221673 w 1004870"/>
              <a:gd name="connsiteY48" fmla="*/ 304800 h 745477"/>
              <a:gd name="connsiteX49" fmla="*/ 290946 w 1004870"/>
              <a:gd name="connsiteY49" fmla="*/ 360218 h 74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04870" h="745477">
                <a:moveTo>
                  <a:pt x="290946" y="360218"/>
                </a:moveTo>
                <a:lnTo>
                  <a:pt x="290946" y="360218"/>
                </a:lnTo>
                <a:cubicBezTo>
                  <a:pt x="286328" y="415636"/>
                  <a:pt x="287339" y="471814"/>
                  <a:pt x="277091" y="526472"/>
                </a:cubicBezTo>
                <a:cubicBezTo>
                  <a:pt x="272505" y="550931"/>
                  <a:pt x="236193" y="601674"/>
                  <a:pt x="221673" y="623454"/>
                </a:cubicBezTo>
                <a:cubicBezTo>
                  <a:pt x="226291" y="651163"/>
                  <a:pt x="209309" y="696498"/>
                  <a:pt x="235528" y="706582"/>
                </a:cubicBezTo>
                <a:cubicBezTo>
                  <a:pt x="287431" y="726545"/>
                  <a:pt x="346172" y="692727"/>
                  <a:pt x="401782" y="692727"/>
                </a:cubicBezTo>
                <a:cubicBezTo>
                  <a:pt x="471208" y="692727"/>
                  <a:pt x="540327" y="701964"/>
                  <a:pt x="609600" y="706582"/>
                </a:cubicBezTo>
                <a:cubicBezTo>
                  <a:pt x="663811" y="720134"/>
                  <a:pt x="737849" y="745477"/>
                  <a:pt x="789709" y="706582"/>
                </a:cubicBezTo>
                <a:cubicBezTo>
                  <a:pt x="808548" y="692453"/>
                  <a:pt x="785599" y="658747"/>
                  <a:pt x="775855" y="637309"/>
                </a:cubicBezTo>
                <a:cubicBezTo>
                  <a:pt x="762075" y="606992"/>
                  <a:pt x="738910" y="581891"/>
                  <a:pt x="720437" y="554182"/>
                </a:cubicBezTo>
                <a:cubicBezTo>
                  <a:pt x="635148" y="426247"/>
                  <a:pt x="743989" y="583621"/>
                  <a:pt x="665018" y="484909"/>
                </a:cubicBezTo>
                <a:cubicBezTo>
                  <a:pt x="654616" y="471907"/>
                  <a:pt x="649083" y="455119"/>
                  <a:pt x="637309" y="443345"/>
                </a:cubicBezTo>
                <a:cubicBezTo>
                  <a:pt x="625535" y="431571"/>
                  <a:pt x="609600" y="424872"/>
                  <a:pt x="595746" y="415636"/>
                </a:cubicBezTo>
                <a:lnTo>
                  <a:pt x="512618" y="443345"/>
                </a:lnTo>
                <a:lnTo>
                  <a:pt x="471055" y="457200"/>
                </a:lnTo>
                <a:cubicBezTo>
                  <a:pt x="465734" y="441237"/>
                  <a:pt x="441764" y="372872"/>
                  <a:pt x="443346" y="360218"/>
                </a:cubicBezTo>
                <a:cubicBezTo>
                  <a:pt x="445908" y="339724"/>
                  <a:pt x="453001" y="314830"/>
                  <a:pt x="471055" y="304800"/>
                </a:cubicBezTo>
                <a:cubicBezTo>
                  <a:pt x="499601" y="288941"/>
                  <a:pt x="535908" y="296787"/>
                  <a:pt x="568037" y="290945"/>
                </a:cubicBezTo>
                <a:cubicBezTo>
                  <a:pt x="586771" y="287539"/>
                  <a:pt x="604982" y="281709"/>
                  <a:pt x="623455" y="277091"/>
                </a:cubicBezTo>
                <a:cubicBezTo>
                  <a:pt x="651164" y="281709"/>
                  <a:pt x="680652" y="280141"/>
                  <a:pt x="706582" y="290945"/>
                </a:cubicBezTo>
                <a:cubicBezTo>
                  <a:pt x="737322" y="303753"/>
                  <a:pt x="789709" y="346363"/>
                  <a:pt x="789709" y="346363"/>
                </a:cubicBezTo>
                <a:cubicBezTo>
                  <a:pt x="798945" y="360218"/>
                  <a:pt x="810859" y="372622"/>
                  <a:pt x="817418" y="387927"/>
                </a:cubicBezTo>
                <a:cubicBezTo>
                  <a:pt x="825952" y="407840"/>
                  <a:pt x="841183" y="496836"/>
                  <a:pt x="845128" y="512618"/>
                </a:cubicBezTo>
                <a:cubicBezTo>
                  <a:pt x="848670" y="526786"/>
                  <a:pt x="854970" y="540140"/>
                  <a:pt x="858982" y="554182"/>
                </a:cubicBezTo>
                <a:cubicBezTo>
                  <a:pt x="864213" y="572491"/>
                  <a:pt x="868219" y="591127"/>
                  <a:pt x="872837" y="609600"/>
                </a:cubicBezTo>
                <a:cubicBezTo>
                  <a:pt x="886691" y="600364"/>
                  <a:pt x="905575" y="596011"/>
                  <a:pt x="914400" y="581891"/>
                </a:cubicBezTo>
                <a:cubicBezTo>
                  <a:pt x="929880" y="557122"/>
                  <a:pt x="925907" y="523066"/>
                  <a:pt x="942109" y="498763"/>
                </a:cubicBezTo>
                <a:lnTo>
                  <a:pt x="969818" y="457200"/>
                </a:lnTo>
                <a:cubicBezTo>
                  <a:pt x="988776" y="381371"/>
                  <a:pt x="1004870" y="342855"/>
                  <a:pt x="969818" y="249382"/>
                </a:cubicBezTo>
                <a:cubicBezTo>
                  <a:pt x="950195" y="197053"/>
                  <a:pt x="896397" y="183579"/>
                  <a:pt x="858982" y="152400"/>
                </a:cubicBezTo>
                <a:cubicBezTo>
                  <a:pt x="843930" y="139857"/>
                  <a:pt x="833721" y="121704"/>
                  <a:pt x="817418" y="110836"/>
                </a:cubicBezTo>
                <a:cubicBezTo>
                  <a:pt x="805267" y="102735"/>
                  <a:pt x="789709" y="101600"/>
                  <a:pt x="775855" y="96982"/>
                </a:cubicBezTo>
                <a:cubicBezTo>
                  <a:pt x="753509" y="74635"/>
                  <a:pt x="737169" y="54672"/>
                  <a:pt x="706582" y="41563"/>
                </a:cubicBezTo>
                <a:cubicBezTo>
                  <a:pt x="689080" y="34062"/>
                  <a:pt x="669402" y="33180"/>
                  <a:pt x="651164" y="27709"/>
                </a:cubicBezTo>
                <a:cubicBezTo>
                  <a:pt x="623188" y="19316"/>
                  <a:pt x="568037" y="0"/>
                  <a:pt x="568037" y="0"/>
                </a:cubicBezTo>
                <a:cubicBezTo>
                  <a:pt x="549564" y="9236"/>
                  <a:pt x="531601" y="19573"/>
                  <a:pt x="512618" y="27709"/>
                </a:cubicBezTo>
                <a:cubicBezTo>
                  <a:pt x="499195" y="33462"/>
                  <a:pt x="484117" y="35032"/>
                  <a:pt x="471055" y="41563"/>
                </a:cubicBezTo>
                <a:cubicBezTo>
                  <a:pt x="456162" y="49010"/>
                  <a:pt x="442493" y="58870"/>
                  <a:pt x="429491" y="69272"/>
                </a:cubicBezTo>
                <a:cubicBezTo>
                  <a:pt x="419291" y="77432"/>
                  <a:pt x="412983" y="90261"/>
                  <a:pt x="401782" y="96982"/>
                </a:cubicBezTo>
                <a:cubicBezTo>
                  <a:pt x="389259" y="104496"/>
                  <a:pt x="374073" y="106218"/>
                  <a:pt x="360218" y="110836"/>
                </a:cubicBezTo>
                <a:cubicBezTo>
                  <a:pt x="244949" y="187683"/>
                  <a:pt x="357446" y="124691"/>
                  <a:pt x="69273" y="124691"/>
                </a:cubicBezTo>
                <a:cubicBezTo>
                  <a:pt x="45725" y="124691"/>
                  <a:pt x="23091" y="133927"/>
                  <a:pt x="0" y="138545"/>
                </a:cubicBezTo>
                <a:cubicBezTo>
                  <a:pt x="4618" y="166254"/>
                  <a:pt x="3991" y="195369"/>
                  <a:pt x="13855" y="221672"/>
                </a:cubicBezTo>
                <a:cubicBezTo>
                  <a:pt x="18442" y="233903"/>
                  <a:pt x="33404" y="239182"/>
                  <a:pt x="41564" y="249382"/>
                </a:cubicBezTo>
                <a:cubicBezTo>
                  <a:pt x="51966" y="262384"/>
                  <a:pt x="60037" y="277091"/>
                  <a:pt x="69273" y="290945"/>
                </a:cubicBezTo>
                <a:cubicBezTo>
                  <a:pt x="64654" y="304800"/>
                  <a:pt x="27709" y="369454"/>
                  <a:pt x="96982" y="346363"/>
                </a:cubicBezTo>
                <a:cubicBezTo>
                  <a:pt x="115570" y="340167"/>
                  <a:pt x="122243" y="315668"/>
                  <a:pt x="138546" y="304800"/>
                </a:cubicBezTo>
                <a:cubicBezTo>
                  <a:pt x="150697" y="296699"/>
                  <a:pt x="166255" y="295563"/>
                  <a:pt x="180109" y="290945"/>
                </a:cubicBezTo>
                <a:cubicBezTo>
                  <a:pt x="193964" y="295563"/>
                  <a:pt x="207631" y="300788"/>
                  <a:pt x="221673" y="304800"/>
                </a:cubicBezTo>
                <a:cubicBezTo>
                  <a:pt x="239982" y="310031"/>
                  <a:pt x="279401" y="350982"/>
                  <a:pt x="290946" y="3602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 name="Freeform 6"/>
          <p:cNvSpPr/>
          <p:nvPr/>
        </p:nvSpPr>
        <p:spPr>
          <a:xfrm>
            <a:off x="614512" y="2852936"/>
            <a:ext cx="1509216" cy="1296144"/>
          </a:xfrm>
          <a:custGeom>
            <a:avLst/>
            <a:gdLst>
              <a:gd name="connsiteX0" fmla="*/ 176052 w 1985644"/>
              <a:gd name="connsiteY0" fmla="*/ 665018 h 1722095"/>
              <a:gd name="connsiteX1" fmla="*/ 176052 w 1985644"/>
              <a:gd name="connsiteY1" fmla="*/ 665018 h 1722095"/>
              <a:gd name="connsiteX2" fmla="*/ 65215 w 1985644"/>
              <a:gd name="connsiteY2" fmla="*/ 720437 h 1722095"/>
              <a:gd name="connsiteX3" fmla="*/ 9797 w 1985644"/>
              <a:gd name="connsiteY3" fmla="*/ 762000 h 1722095"/>
              <a:gd name="connsiteX4" fmla="*/ 23652 w 1985644"/>
              <a:gd name="connsiteY4" fmla="*/ 872837 h 1722095"/>
              <a:gd name="connsiteX5" fmla="*/ 51361 w 1985644"/>
              <a:gd name="connsiteY5" fmla="*/ 955964 h 1722095"/>
              <a:gd name="connsiteX6" fmla="*/ 65215 w 1985644"/>
              <a:gd name="connsiteY6" fmla="*/ 1052946 h 1722095"/>
              <a:gd name="connsiteX7" fmla="*/ 273034 w 1985644"/>
              <a:gd name="connsiteY7" fmla="*/ 1108364 h 1722095"/>
              <a:gd name="connsiteX8" fmla="*/ 328452 w 1985644"/>
              <a:gd name="connsiteY8" fmla="*/ 1136073 h 1722095"/>
              <a:gd name="connsiteX9" fmla="*/ 550124 w 1985644"/>
              <a:gd name="connsiteY9" fmla="*/ 1177637 h 1722095"/>
              <a:gd name="connsiteX10" fmla="*/ 550124 w 1985644"/>
              <a:gd name="connsiteY10" fmla="*/ 1316182 h 1722095"/>
              <a:gd name="connsiteX11" fmla="*/ 508561 w 1985644"/>
              <a:gd name="connsiteY11" fmla="*/ 1357746 h 1722095"/>
              <a:gd name="connsiteX12" fmla="*/ 480852 w 1985644"/>
              <a:gd name="connsiteY12" fmla="*/ 1440873 h 1722095"/>
              <a:gd name="connsiteX13" fmla="*/ 453143 w 1985644"/>
              <a:gd name="connsiteY13" fmla="*/ 1551709 h 1722095"/>
              <a:gd name="connsiteX14" fmla="*/ 494706 w 1985644"/>
              <a:gd name="connsiteY14" fmla="*/ 1648691 h 1722095"/>
              <a:gd name="connsiteX15" fmla="*/ 536270 w 1985644"/>
              <a:gd name="connsiteY15" fmla="*/ 1676400 h 1722095"/>
              <a:gd name="connsiteX16" fmla="*/ 550124 w 1985644"/>
              <a:gd name="connsiteY16" fmla="*/ 1717964 h 1722095"/>
              <a:gd name="connsiteX17" fmla="*/ 633252 w 1985644"/>
              <a:gd name="connsiteY17" fmla="*/ 1690255 h 1722095"/>
              <a:gd name="connsiteX18" fmla="*/ 716379 w 1985644"/>
              <a:gd name="connsiteY18" fmla="*/ 1634837 h 1722095"/>
              <a:gd name="connsiteX19" fmla="*/ 757943 w 1985644"/>
              <a:gd name="connsiteY19" fmla="*/ 1607127 h 1722095"/>
              <a:gd name="connsiteX20" fmla="*/ 799506 w 1985644"/>
              <a:gd name="connsiteY20" fmla="*/ 1593273 h 1722095"/>
              <a:gd name="connsiteX21" fmla="*/ 785652 w 1985644"/>
              <a:gd name="connsiteY21" fmla="*/ 1468582 h 1722095"/>
              <a:gd name="connsiteX22" fmla="*/ 757943 w 1985644"/>
              <a:gd name="connsiteY22" fmla="*/ 1427018 h 1722095"/>
              <a:gd name="connsiteX23" fmla="*/ 771797 w 1985644"/>
              <a:gd name="connsiteY23" fmla="*/ 1330037 h 1722095"/>
              <a:gd name="connsiteX24" fmla="*/ 785652 w 1985644"/>
              <a:gd name="connsiteY24" fmla="*/ 1288473 h 1722095"/>
              <a:gd name="connsiteX25" fmla="*/ 938052 w 1985644"/>
              <a:gd name="connsiteY25" fmla="*/ 1219200 h 1722095"/>
              <a:gd name="connsiteX26" fmla="*/ 1104306 w 1985644"/>
              <a:gd name="connsiteY26" fmla="*/ 1205346 h 1722095"/>
              <a:gd name="connsiteX27" fmla="*/ 1132015 w 1985644"/>
              <a:gd name="connsiteY27" fmla="*/ 1122218 h 1722095"/>
              <a:gd name="connsiteX28" fmla="*/ 1145870 w 1985644"/>
              <a:gd name="connsiteY28" fmla="*/ 1080655 h 1722095"/>
              <a:gd name="connsiteX29" fmla="*/ 1173579 w 1985644"/>
              <a:gd name="connsiteY29" fmla="*/ 886691 h 1722095"/>
              <a:gd name="connsiteX30" fmla="*/ 1201288 w 1985644"/>
              <a:gd name="connsiteY30" fmla="*/ 845127 h 1722095"/>
              <a:gd name="connsiteX31" fmla="*/ 1242852 w 1985644"/>
              <a:gd name="connsiteY31" fmla="*/ 817418 h 1722095"/>
              <a:gd name="connsiteX32" fmla="*/ 1298270 w 1985644"/>
              <a:gd name="connsiteY32" fmla="*/ 734291 h 1722095"/>
              <a:gd name="connsiteX33" fmla="*/ 1325979 w 1985644"/>
              <a:gd name="connsiteY33" fmla="*/ 692727 h 1722095"/>
              <a:gd name="connsiteX34" fmla="*/ 1409106 w 1985644"/>
              <a:gd name="connsiteY34" fmla="*/ 637309 h 1722095"/>
              <a:gd name="connsiteX35" fmla="*/ 1450670 w 1985644"/>
              <a:gd name="connsiteY35" fmla="*/ 609600 h 1722095"/>
              <a:gd name="connsiteX36" fmla="*/ 1519943 w 1985644"/>
              <a:gd name="connsiteY36" fmla="*/ 484909 h 1722095"/>
              <a:gd name="connsiteX37" fmla="*/ 1575361 w 1985644"/>
              <a:gd name="connsiteY37" fmla="*/ 457200 h 1722095"/>
              <a:gd name="connsiteX38" fmla="*/ 1658488 w 1985644"/>
              <a:gd name="connsiteY38" fmla="*/ 429491 h 1722095"/>
              <a:gd name="connsiteX39" fmla="*/ 1935579 w 1985644"/>
              <a:gd name="connsiteY39" fmla="*/ 429491 h 1722095"/>
              <a:gd name="connsiteX40" fmla="*/ 1894015 w 1985644"/>
              <a:gd name="connsiteY40" fmla="*/ 235527 h 1722095"/>
              <a:gd name="connsiteX41" fmla="*/ 1810888 w 1985644"/>
              <a:gd name="connsiteY41" fmla="*/ 180109 h 1722095"/>
              <a:gd name="connsiteX42" fmla="*/ 1741615 w 1985644"/>
              <a:gd name="connsiteY42" fmla="*/ 83127 h 1722095"/>
              <a:gd name="connsiteX43" fmla="*/ 1713906 w 1985644"/>
              <a:gd name="connsiteY43" fmla="*/ 41564 h 1722095"/>
              <a:gd name="connsiteX44" fmla="*/ 1672343 w 1985644"/>
              <a:gd name="connsiteY44" fmla="*/ 27709 h 1722095"/>
              <a:gd name="connsiteX45" fmla="*/ 1630779 w 1985644"/>
              <a:gd name="connsiteY45" fmla="*/ 0 h 1722095"/>
              <a:gd name="connsiteX46" fmla="*/ 1589215 w 1985644"/>
              <a:gd name="connsiteY46" fmla="*/ 55418 h 1722095"/>
              <a:gd name="connsiteX47" fmla="*/ 1519943 w 1985644"/>
              <a:gd name="connsiteY47" fmla="*/ 110837 h 1722095"/>
              <a:gd name="connsiteX48" fmla="*/ 1464524 w 1985644"/>
              <a:gd name="connsiteY48" fmla="*/ 180109 h 1722095"/>
              <a:gd name="connsiteX49" fmla="*/ 1450670 w 1985644"/>
              <a:gd name="connsiteY49" fmla="*/ 221673 h 1722095"/>
              <a:gd name="connsiteX50" fmla="*/ 1367543 w 1985644"/>
              <a:gd name="connsiteY50" fmla="*/ 277091 h 1722095"/>
              <a:gd name="connsiteX51" fmla="*/ 1270561 w 1985644"/>
              <a:gd name="connsiteY51" fmla="*/ 332509 h 1722095"/>
              <a:gd name="connsiteX52" fmla="*/ 1228997 w 1985644"/>
              <a:gd name="connsiteY52" fmla="*/ 346364 h 1722095"/>
              <a:gd name="connsiteX53" fmla="*/ 1201288 w 1985644"/>
              <a:gd name="connsiteY53" fmla="*/ 429491 h 1722095"/>
              <a:gd name="connsiteX54" fmla="*/ 1173579 w 1985644"/>
              <a:gd name="connsiteY54" fmla="*/ 581891 h 1722095"/>
              <a:gd name="connsiteX55" fmla="*/ 1159724 w 1985644"/>
              <a:gd name="connsiteY55" fmla="*/ 637309 h 1722095"/>
              <a:gd name="connsiteX56" fmla="*/ 1118161 w 1985644"/>
              <a:gd name="connsiteY56" fmla="*/ 665018 h 1722095"/>
              <a:gd name="connsiteX57" fmla="*/ 1076597 w 1985644"/>
              <a:gd name="connsiteY57" fmla="*/ 651164 h 1722095"/>
              <a:gd name="connsiteX58" fmla="*/ 993470 w 1985644"/>
              <a:gd name="connsiteY58" fmla="*/ 665018 h 1722095"/>
              <a:gd name="connsiteX59" fmla="*/ 951906 w 1985644"/>
              <a:gd name="connsiteY59" fmla="*/ 706582 h 1722095"/>
              <a:gd name="connsiteX60" fmla="*/ 868779 w 1985644"/>
              <a:gd name="connsiteY60" fmla="*/ 762000 h 1722095"/>
              <a:gd name="connsiteX61" fmla="*/ 771797 w 1985644"/>
              <a:gd name="connsiteY61" fmla="*/ 789709 h 1722095"/>
              <a:gd name="connsiteX62" fmla="*/ 591688 w 1985644"/>
              <a:gd name="connsiteY62" fmla="*/ 775855 h 1722095"/>
              <a:gd name="connsiteX63" fmla="*/ 508561 w 1985644"/>
              <a:gd name="connsiteY63" fmla="*/ 748146 h 1722095"/>
              <a:gd name="connsiteX64" fmla="*/ 425434 w 1985644"/>
              <a:gd name="connsiteY64" fmla="*/ 692727 h 1722095"/>
              <a:gd name="connsiteX65" fmla="*/ 383870 w 1985644"/>
              <a:gd name="connsiteY65" fmla="*/ 706582 h 1722095"/>
              <a:gd name="connsiteX66" fmla="*/ 342306 w 1985644"/>
              <a:gd name="connsiteY66" fmla="*/ 748146 h 1722095"/>
              <a:gd name="connsiteX67" fmla="*/ 106779 w 1985644"/>
              <a:gd name="connsiteY67" fmla="*/ 692727 h 1722095"/>
              <a:gd name="connsiteX68" fmla="*/ 176052 w 1985644"/>
              <a:gd name="connsiteY68" fmla="*/ 665018 h 172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85644" h="1722095">
                <a:moveTo>
                  <a:pt x="176052" y="665018"/>
                </a:moveTo>
                <a:lnTo>
                  <a:pt x="176052" y="665018"/>
                </a:lnTo>
                <a:cubicBezTo>
                  <a:pt x="139106" y="683491"/>
                  <a:pt x="100895" y="699624"/>
                  <a:pt x="65215" y="720437"/>
                </a:cubicBezTo>
                <a:cubicBezTo>
                  <a:pt x="45270" y="732072"/>
                  <a:pt x="15872" y="739723"/>
                  <a:pt x="9797" y="762000"/>
                </a:cubicBezTo>
                <a:cubicBezTo>
                  <a:pt x="0" y="797921"/>
                  <a:pt x="15851" y="836430"/>
                  <a:pt x="23652" y="872837"/>
                </a:cubicBezTo>
                <a:cubicBezTo>
                  <a:pt x="29772" y="901396"/>
                  <a:pt x="51361" y="955964"/>
                  <a:pt x="51361" y="955964"/>
                </a:cubicBezTo>
                <a:cubicBezTo>
                  <a:pt x="55979" y="988291"/>
                  <a:pt x="42124" y="1029855"/>
                  <a:pt x="65215" y="1052946"/>
                </a:cubicBezTo>
                <a:cubicBezTo>
                  <a:pt x="95482" y="1083213"/>
                  <a:pt x="224321" y="1100245"/>
                  <a:pt x="273034" y="1108364"/>
                </a:cubicBezTo>
                <a:cubicBezTo>
                  <a:pt x="291507" y="1117600"/>
                  <a:pt x="308080" y="1132678"/>
                  <a:pt x="328452" y="1136073"/>
                </a:cubicBezTo>
                <a:cubicBezTo>
                  <a:pt x="559100" y="1174514"/>
                  <a:pt x="471815" y="1099325"/>
                  <a:pt x="550124" y="1177637"/>
                </a:cubicBezTo>
                <a:cubicBezTo>
                  <a:pt x="568481" y="1232705"/>
                  <a:pt x="579070" y="1243817"/>
                  <a:pt x="550124" y="1316182"/>
                </a:cubicBezTo>
                <a:cubicBezTo>
                  <a:pt x="542847" y="1334374"/>
                  <a:pt x="522415" y="1343891"/>
                  <a:pt x="508561" y="1357746"/>
                </a:cubicBezTo>
                <a:cubicBezTo>
                  <a:pt x="499325" y="1385455"/>
                  <a:pt x="486580" y="1412232"/>
                  <a:pt x="480852" y="1440873"/>
                </a:cubicBezTo>
                <a:cubicBezTo>
                  <a:pt x="464133" y="1524466"/>
                  <a:pt x="474443" y="1487806"/>
                  <a:pt x="453143" y="1551709"/>
                </a:cubicBezTo>
                <a:cubicBezTo>
                  <a:pt x="463741" y="1594104"/>
                  <a:pt x="462813" y="1616798"/>
                  <a:pt x="494706" y="1648691"/>
                </a:cubicBezTo>
                <a:cubicBezTo>
                  <a:pt x="506480" y="1660465"/>
                  <a:pt x="522415" y="1667164"/>
                  <a:pt x="536270" y="1676400"/>
                </a:cubicBezTo>
                <a:cubicBezTo>
                  <a:pt x="540888" y="1690255"/>
                  <a:pt x="535667" y="1715899"/>
                  <a:pt x="550124" y="1717964"/>
                </a:cubicBezTo>
                <a:cubicBezTo>
                  <a:pt x="579039" y="1722095"/>
                  <a:pt x="633252" y="1690255"/>
                  <a:pt x="633252" y="1690255"/>
                </a:cubicBezTo>
                <a:lnTo>
                  <a:pt x="716379" y="1634837"/>
                </a:lnTo>
                <a:cubicBezTo>
                  <a:pt x="730234" y="1625600"/>
                  <a:pt x="742146" y="1612393"/>
                  <a:pt x="757943" y="1607127"/>
                </a:cubicBezTo>
                <a:lnTo>
                  <a:pt x="799506" y="1593273"/>
                </a:lnTo>
                <a:cubicBezTo>
                  <a:pt x="794888" y="1551709"/>
                  <a:pt x="795795" y="1509153"/>
                  <a:pt x="785652" y="1468582"/>
                </a:cubicBezTo>
                <a:cubicBezTo>
                  <a:pt x="781614" y="1452428"/>
                  <a:pt x="759600" y="1443587"/>
                  <a:pt x="757943" y="1427018"/>
                </a:cubicBezTo>
                <a:cubicBezTo>
                  <a:pt x="754694" y="1394525"/>
                  <a:pt x="765393" y="1362058"/>
                  <a:pt x="771797" y="1330037"/>
                </a:cubicBezTo>
                <a:cubicBezTo>
                  <a:pt x="774661" y="1315716"/>
                  <a:pt x="775325" y="1298800"/>
                  <a:pt x="785652" y="1288473"/>
                </a:cubicBezTo>
                <a:cubicBezTo>
                  <a:pt x="836112" y="1238013"/>
                  <a:pt x="873078" y="1226844"/>
                  <a:pt x="938052" y="1219200"/>
                </a:cubicBezTo>
                <a:cubicBezTo>
                  <a:pt x="993281" y="1212702"/>
                  <a:pt x="1048888" y="1209964"/>
                  <a:pt x="1104306" y="1205346"/>
                </a:cubicBezTo>
                <a:lnTo>
                  <a:pt x="1132015" y="1122218"/>
                </a:lnTo>
                <a:lnTo>
                  <a:pt x="1145870" y="1080655"/>
                </a:lnTo>
                <a:cubicBezTo>
                  <a:pt x="1149410" y="1041710"/>
                  <a:pt x="1146924" y="940000"/>
                  <a:pt x="1173579" y="886691"/>
                </a:cubicBezTo>
                <a:cubicBezTo>
                  <a:pt x="1181026" y="871798"/>
                  <a:pt x="1189514" y="856901"/>
                  <a:pt x="1201288" y="845127"/>
                </a:cubicBezTo>
                <a:cubicBezTo>
                  <a:pt x="1213062" y="833353"/>
                  <a:pt x="1228997" y="826654"/>
                  <a:pt x="1242852" y="817418"/>
                </a:cubicBezTo>
                <a:lnTo>
                  <a:pt x="1298270" y="734291"/>
                </a:lnTo>
                <a:cubicBezTo>
                  <a:pt x="1307506" y="720436"/>
                  <a:pt x="1312124" y="701963"/>
                  <a:pt x="1325979" y="692727"/>
                </a:cubicBezTo>
                <a:lnTo>
                  <a:pt x="1409106" y="637309"/>
                </a:lnTo>
                <a:lnTo>
                  <a:pt x="1450670" y="609600"/>
                </a:lnTo>
                <a:cubicBezTo>
                  <a:pt x="1463914" y="569868"/>
                  <a:pt x="1481830" y="503965"/>
                  <a:pt x="1519943" y="484909"/>
                </a:cubicBezTo>
                <a:cubicBezTo>
                  <a:pt x="1538416" y="475673"/>
                  <a:pt x="1556185" y="464870"/>
                  <a:pt x="1575361" y="457200"/>
                </a:cubicBezTo>
                <a:cubicBezTo>
                  <a:pt x="1602480" y="446352"/>
                  <a:pt x="1658488" y="429491"/>
                  <a:pt x="1658488" y="429491"/>
                </a:cubicBezTo>
                <a:cubicBezTo>
                  <a:pt x="1710056" y="435937"/>
                  <a:pt x="1903158" y="467806"/>
                  <a:pt x="1935579" y="429491"/>
                </a:cubicBezTo>
                <a:cubicBezTo>
                  <a:pt x="1985644" y="370323"/>
                  <a:pt x="1945776" y="274349"/>
                  <a:pt x="1894015" y="235527"/>
                </a:cubicBezTo>
                <a:cubicBezTo>
                  <a:pt x="1867373" y="215546"/>
                  <a:pt x="1810888" y="180109"/>
                  <a:pt x="1810888" y="180109"/>
                </a:cubicBezTo>
                <a:cubicBezTo>
                  <a:pt x="1776523" y="77013"/>
                  <a:pt x="1829273" y="214613"/>
                  <a:pt x="1741615" y="83127"/>
                </a:cubicBezTo>
                <a:cubicBezTo>
                  <a:pt x="1732379" y="69273"/>
                  <a:pt x="1726908" y="51966"/>
                  <a:pt x="1713906" y="41564"/>
                </a:cubicBezTo>
                <a:cubicBezTo>
                  <a:pt x="1702502" y="32441"/>
                  <a:pt x="1685405" y="34240"/>
                  <a:pt x="1672343" y="27709"/>
                </a:cubicBezTo>
                <a:cubicBezTo>
                  <a:pt x="1657450" y="20262"/>
                  <a:pt x="1644634" y="9236"/>
                  <a:pt x="1630779" y="0"/>
                </a:cubicBezTo>
                <a:cubicBezTo>
                  <a:pt x="1616924" y="18473"/>
                  <a:pt x="1605543" y="39090"/>
                  <a:pt x="1589215" y="55418"/>
                </a:cubicBezTo>
                <a:cubicBezTo>
                  <a:pt x="1517201" y="127432"/>
                  <a:pt x="1574788" y="42281"/>
                  <a:pt x="1519943" y="110837"/>
                </a:cubicBezTo>
                <a:cubicBezTo>
                  <a:pt x="1450044" y="198212"/>
                  <a:pt x="1531422" y="113214"/>
                  <a:pt x="1464524" y="180109"/>
                </a:cubicBezTo>
                <a:cubicBezTo>
                  <a:pt x="1459906" y="193964"/>
                  <a:pt x="1458771" y="209522"/>
                  <a:pt x="1450670" y="221673"/>
                </a:cubicBezTo>
                <a:cubicBezTo>
                  <a:pt x="1421019" y="266151"/>
                  <a:pt x="1411118" y="262566"/>
                  <a:pt x="1367543" y="277091"/>
                </a:cubicBezTo>
                <a:cubicBezTo>
                  <a:pt x="1325801" y="304919"/>
                  <a:pt x="1319779" y="311416"/>
                  <a:pt x="1270561" y="332509"/>
                </a:cubicBezTo>
                <a:cubicBezTo>
                  <a:pt x="1257138" y="338262"/>
                  <a:pt x="1242852" y="341746"/>
                  <a:pt x="1228997" y="346364"/>
                </a:cubicBezTo>
                <a:cubicBezTo>
                  <a:pt x="1219761" y="374073"/>
                  <a:pt x="1204911" y="400509"/>
                  <a:pt x="1201288" y="429491"/>
                </a:cubicBezTo>
                <a:cubicBezTo>
                  <a:pt x="1178364" y="612892"/>
                  <a:pt x="1202056" y="482226"/>
                  <a:pt x="1173579" y="581891"/>
                </a:cubicBezTo>
                <a:cubicBezTo>
                  <a:pt x="1168348" y="600200"/>
                  <a:pt x="1170286" y="621466"/>
                  <a:pt x="1159724" y="637309"/>
                </a:cubicBezTo>
                <a:cubicBezTo>
                  <a:pt x="1150488" y="651163"/>
                  <a:pt x="1132015" y="655782"/>
                  <a:pt x="1118161" y="665018"/>
                </a:cubicBezTo>
                <a:cubicBezTo>
                  <a:pt x="1104306" y="660400"/>
                  <a:pt x="1091201" y="651164"/>
                  <a:pt x="1076597" y="651164"/>
                </a:cubicBezTo>
                <a:cubicBezTo>
                  <a:pt x="1048506" y="651164"/>
                  <a:pt x="1019140" y="653609"/>
                  <a:pt x="993470" y="665018"/>
                </a:cubicBezTo>
                <a:cubicBezTo>
                  <a:pt x="975565" y="672976"/>
                  <a:pt x="967372" y="694553"/>
                  <a:pt x="951906" y="706582"/>
                </a:cubicBezTo>
                <a:cubicBezTo>
                  <a:pt x="925619" y="727028"/>
                  <a:pt x="900372" y="751469"/>
                  <a:pt x="868779" y="762000"/>
                </a:cubicBezTo>
                <a:cubicBezTo>
                  <a:pt x="809151" y="781876"/>
                  <a:pt x="841383" y="772313"/>
                  <a:pt x="771797" y="789709"/>
                </a:cubicBezTo>
                <a:cubicBezTo>
                  <a:pt x="711761" y="785091"/>
                  <a:pt x="651165" y="785246"/>
                  <a:pt x="591688" y="775855"/>
                </a:cubicBezTo>
                <a:cubicBezTo>
                  <a:pt x="562838" y="771300"/>
                  <a:pt x="508561" y="748146"/>
                  <a:pt x="508561" y="748146"/>
                </a:cubicBezTo>
                <a:cubicBezTo>
                  <a:pt x="483573" y="723158"/>
                  <a:pt x="465534" y="692727"/>
                  <a:pt x="425434" y="692727"/>
                </a:cubicBezTo>
                <a:cubicBezTo>
                  <a:pt x="410830" y="692727"/>
                  <a:pt x="397725" y="701964"/>
                  <a:pt x="383870" y="706582"/>
                </a:cubicBezTo>
                <a:cubicBezTo>
                  <a:pt x="370015" y="720437"/>
                  <a:pt x="361792" y="746095"/>
                  <a:pt x="342306" y="748146"/>
                </a:cubicBezTo>
                <a:cubicBezTo>
                  <a:pt x="118822" y="771671"/>
                  <a:pt x="141529" y="796973"/>
                  <a:pt x="106779" y="692727"/>
                </a:cubicBezTo>
                <a:lnTo>
                  <a:pt x="176052" y="665018"/>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8" name="Freeform 7"/>
          <p:cNvSpPr/>
          <p:nvPr/>
        </p:nvSpPr>
        <p:spPr>
          <a:xfrm>
            <a:off x="1261567" y="4005064"/>
            <a:ext cx="790153" cy="432048"/>
          </a:xfrm>
          <a:custGeom>
            <a:avLst/>
            <a:gdLst>
              <a:gd name="connsiteX0" fmla="*/ 224469 w 1235578"/>
              <a:gd name="connsiteY0" fmla="*/ 0 h 775854"/>
              <a:gd name="connsiteX1" fmla="*/ 224469 w 1235578"/>
              <a:gd name="connsiteY1" fmla="*/ 0 h 775854"/>
              <a:gd name="connsiteX2" fmla="*/ 210615 w 1235578"/>
              <a:gd name="connsiteY2" fmla="*/ 138545 h 775854"/>
              <a:gd name="connsiteX3" fmla="*/ 182905 w 1235578"/>
              <a:gd name="connsiteY3" fmla="*/ 166254 h 775854"/>
              <a:gd name="connsiteX4" fmla="*/ 155196 w 1235578"/>
              <a:gd name="connsiteY4" fmla="*/ 207818 h 775854"/>
              <a:gd name="connsiteX5" fmla="*/ 141342 w 1235578"/>
              <a:gd name="connsiteY5" fmla="*/ 249381 h 775854"/>
              <a:gd name="connsiteX6" fmla="*/ 58215 w 1235578"/>
              <a:gd name="connsiteY6" fmla="*/ 290945 h 775854"/>
              <a:gd name="connsiteX7" fmla="*/ 155196 w 1235578"/>
              <a:gd name="connsiteY7" fmla="*/ 346363 h 775854"/>
              <a:gd name="connsiteX8" fmla="*/ 238324 w 1235578"/>
              <a:gd name="connsiteY8" fmla="*/ 387927 h 775854"/>
              <a:gd name="connsiteX9" fmla="*/ 321451 w 1235578"/>
              <a:gd name="connsiteY9" fmla="*/ 401781 h 775854"/>
              <a:gd name="connsiteX10" fmla="*/ 363015 w 1235578"/>
              <a:gd name="connsiteY10" fmla="*/ 429490 h 775854"/>
              <a:gd name="connsiteX11" fmla="*/ 390724 w 1235578"/>
              <a:gd name="connsiteY11" fmla="*/ 457200 h 775854"/>
              <a:gd name="connsiteX12" fmla="*/ 432287 w 1235578"/>
              <a:gd name="connsiteY12" fmla="*/ 471054 h 775854"/>
              <a:gd name="connsiteX13" fmla="*/ 501560 w 1235578"/>
              <a:gd name="connsiteY13" fmla="*/ 457200 h 775854"/>
              <a:gd name="connsiteX14" fmla="*/ 515415 w 1235578"/>
              <a:gd name="connsiteY14" fmla="*/ 401781 h 775854"/>
              <a:gd name="connsiteX15" fmla="*/ 501560 w 1235578"/>
              <a:gd name="connsiteY15" fmla="*/ 277090 h 775854"/>
              <a:gd name="connsiteX16" fmla="*/ 335305 w 1235578"/>
              <a:gd name="connsiteY16" fmla="*/ 235527 h 775854"/>
              <a:gd name="connsiteX17" fmla="*/ 321451 w 1235578"/>
              <a:gd name="connsiteY17" fmla="*/ 193963 h 775854"/>
              <a:gd name="connsiteX18" fmla="*/ 363015 w 1235578"/>
              <a:gd name="connsiteY18" fmla="*/ 180109 h 775854"/>
              <a:gd name="connsiteX19" fmla="*/ 418433 w 1235578"/>
              <a:gd name="connsiteY19" fmla="*/ 166254 h 775854"/>
              <a:gd name="connsiteX20" fmla="*/ 501560 w 1235578"/>
              <a:gd name="connsiteY20" fmla="*/ 193963 h 775854"/>
              <a:gd name="connsiteX21" fmla="*/ 556978 w 1235578"/>
              <a:gd name="connsiteY21" fmla="*/ 207818 h 775854"/>
              <a:gd name="connsiteX22" fmla="*/ 681669 w 1235578"/>
              <a:gd name="connsiteY22" fmla="*/ 249381 h 775854"/>
              <a:gd name="connsiteX23" fmla="*/ 723233 w 1235578"/>
              <a:gd name="connsiteY23" fmla="*/ 277090 h 775854"/>
              <a:gd name="connsiteX24" fmla="*/ 764796 w 1235578"/>
              <a:gd name="connsiteY24" fmla="*/ 290945 h 775854"/>
              <a:gd name="connsiteX25" fmla="*/ 778651 w 1235578"/>
              <a:gd name="connsiteY25" fmla="*/ 332509 h 775854"/>
              <a:gd name="connsiteX26" fmla="*/ 903342 w 1235578"/>
              <a:gd name="connsiteY26" fmla="*/ 387927 h 775854"/>
              <a:gd name="connsiteX27" fmla="*/ 889487 w 1235578"/>
              <a:gd name="connsiteY27" fmla="*/ 457200 h 775854"/>
              <a:gd name="connsiteX28" fmla="*/ 806360 w 1235578"/>
              <a:gd name="connsiteY28" fmla="*/ 526472 h 775854"/>
              <a:gd name="connsiteX29" fmla="*/ 764796 w 1235578"/>
              <a:gd name="connsiteY29" fmla="*/ 540327 h 775854"/>
              <a:gd name="connsiteX30" fmla="*/ 723233 w 1235578"/>
              <a:gd name="connsiteY30" fmla="*/ 568036 h 775854"/>
              <a:gd name="connsiteX31" fmla="*/ 612396 w 1235578"/>
              <a:gd name="connsiteY31" fmla="*/ 581890 h 775854"/>
              <a:gd name="connsiteX32" fmla="*/ 584687 w 1235578"/>
              <a:gd name="connsiteY32" fmla="*/ 637309 h 775854"/>
              <a:gd name="connsiteX33" fmla="*/ 473851 w 1235578"/>
              <a:gd name="connsiteY33" fmla="*/ 678872 h 775854"/>
              <a:gd name="connsiteX34" fmla="*/ 85924 w 1235578"/>
              <a:gd name="connsiteY34" fmla="*/ 665018 h 775854"/>
              <a:gd name="connsiteX35" fmla="*/ 30505 w 1235578"/>
              <a:gd name="connsiteY35" fmla="*/ 637309 h 775854"/>
              <a:gd name="connsiteX36" fmla="*/ 2796 w 1235578"/>
              <a:gd name="connsiteY36" fmla="*/ 595745 h 775854"/>
              <a:gd name="connsiteX37" fmla="*/ 16651 w 1235578"/>
              <a:gd name="connsiteY37" fmla="*/ 526472 h 775854"/>
              <a:gd name="connsiteX38" fmla="*/ 30505 w 1235578"/>
              <a:gd name="connsiteY38" fmla="*/ 568036 h 775854"/>
              <a:gd name="connsiteX39" fmla="*/ 44360 w 1235578"/>
              <a:gd name="connsiteY39" fmla="*/ 706581 h 775854"/>
              <a:gd name="connsiteX40" fmla="*/ 85924 w 1235578"/>
              <a:gd name="connsiteY40" fmla="*/ 734290 h 775854"/>
              <a:gd name="connsiteX41" fmla="*/ 169051 w 1235578"/>
              <a:gd name="connsiteY41" fmla="*/ 762000 h 775854"/>
              <a:gd name="connsiteX42" fmla="*/ 210615 w 1235578"/>
              <a:gd name="connsiteY42" fmla="*/ 775854 h 775854"/>
              <a:gd name="connsiteX43" fmla="*/ 529269 w 1235578"/>
              <a:gd name="connsiteY43" fmla="*/ 762000 h 775854"/>
              <a:gd name="connsiteX44" fmla="*/ 598542 w 1235578"/>
              <a:gd name="connsiteY44" fmla="*/ 748145 h 775854"/>
              <a:gd name="connsiteX45" fmla="*/ 709378 w 1235578"/>
              <a:gd name="connsiteY45" fmla="*/ 734290 h 775854"/>
              <a:gd name="connsiteX46" fmla="*/ 792505 w 1235578"/>
              <a:gd name="connsiteY46" fmla="*/ 706581 h 775854"/>
              <a:gd name="connsiteX47" fmla="*/ 834069 w 1235578"/>
              <a:gd name="connsiteY47" fmla="*/ 692727 h 775854"/>
              <a:gd name="connsiteX48" fmla="*/ 944905 w 1235578"/>
              <a:gd name="connsiteY48" fmla="*/ 665018 h 775854"/>
              <a:gd name="connsiteX49" fmla="*/ 986469 w 1235578"/>
              <a:gd name="connsiteY49" fmla="*/ 651163 h 775854"/>
              <a:gd name="connsiteX50" fmla="*/ 1028033 w 1235578"/>
              <a:gd name="connsiteY50" fmla="*/ 623454 h 775854"/>
              <a:gd name="connsiteX51" fmla="*/ 1055742 w 1235578"/>
              <a:gd name="connsiteY51" fmla="*/ 540327 h 775854"/>
              <a:gd name="connsiteX52" fmla="*/ 1069596 w 1235578"/>
              <a:gd name="connsiteY52" fmla="*/ 498763 h 775854"/>
              <a:gd name="connsiteX53" fmla="*/ 1055742 w 1235578"/>
              <a:gd name="connsiteY53" fmla="*/ 318654 h 775854"/>
              <a:gd name="connsiteX54" fmla="*/ 1014178 w 1235578"/>
              <a:gd name="connsiteY54" fmla="*/ 235527 h 775854"/>
              <a:gd name="connsiteX55" fmla="*/ 972615 w 1235578"/>
              <a:gd name="connsiteY55" fmla="*/ 221672 h 775854"/>
              <a:gd name="connsiteX56" fmla="*/ 806360 w 1235578"/>
              <a:gd name="connsiteY56" fmla="*/ 152400 h 775854"/>
              <a:gd name="connsiteX57" fmla="*/ 820215 w 1235578"/>
              <a:gd name="connsiteY57" fmla="*/ 110836 h 775854"/>
              <a:gd name="connsiteX58" fmla="*/ 861778 w 1235578"/>
              <a:gd name="connsiteY58" fmla="*/ 96981 h 775854"/>
              <a:gd name="connsiteX59" fmla="*/ 1000324 w 1235578"/>
              <a:gd name="connsiteY59" fmla="*/ 110836 h 775854"/>
              <a:gd name="connsiteX60" fmla="*/ 1041887 w 1235578"/>
              <a:gd name="connsiteY60" fmla="*/ 124690 h 775854"/>
              <a:gd name="connsiteX61" fmla="*/ 1097305 w 1235578"/>
              <a:gd name="connsiteY61" fmla="*/ 193963 h 775854"/>
              <a:gd name="connsiteX62" fmla="*/ 1125015 w 1235578"/>
              <a:gd name="connsiteY62" fmla="*/ 221672 h 775854"/>
              <a:gd name="connsiteX63" fmla="*/ 1180433 w 1235578"/>
              <a:gd name="connsiteY63" fmla="*/ 304800 h 775854"/>
              <a:gd name="connsiteX64" fmla="*/ 1208142 w 1235578"/>
              <a:gd name="connsiteY64" fmla="*/ 277090 h 775854"/>
              <a:gd name="connsiteX65" fmla="*/ 1208142 w 1235578"/>
              <a:gd name="connsiteY65" fmla="*/ 138545 h 775854"/>
              <a:gd name="connsiteX66" fmla="*/ 1083451 w 1235578"/>
              <a:gd name="connsiteY66" fmla="*/ 83127 h 775854"/>
              <a:gd name="connsiteX67" fmla="*/ 1041887 w 1235578"/>
              <a:gd name="connsiteY67" fmla="*/ 69272 h 775854"/>
              <a:gd name="connsiteX68" fmla="*/ 349160 w 1235578"/>
              <a:gd name="connsiteY68" fmla="*/ 69272 h 775854"/>
              <a:gd name="connsiteX69" fmla="*/ 266033 w 1235578"/>
              <a:gd name="connsiteY69" fmla="*/ 41563 h 775854"/>
              <a:gd name="connsiteX70" fmla="*/ 224469 w 1235578"/>
              <a:gd name="connsiteY70" fmla="*/ 0 h 7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35578" h="775854">
                <a:moveTo>
                  <a:pt x="224469" y="0"/>
                </a:moveTo>
                <a:lnTo>
                  <a:pt x="224469" y="0"/>
                </a:lnTo>
                <a:cubicBezTo>
                  <a:pt x="219851" y="46182"/>
                  <a:pt x="221872" y="93519"/>
                  <a:pt x="210615" y="138545"/>
                </a:cubicBezTo>
                <a:cubicBezTo>
                  <a:pt x="207447" y="151217"/>
                  <a:pt x="191065" y="156054"/>
                  <a:pt x="182905" y="166254"/>
                </a:cubicBezTo>
                <a:cubicBezTo>
                  <a:pt x="172503" y="179256"/>
                  <a:pt x="164432" y="193963"/>
                  <a:pt x="155196" y="207818"/>
                </a:cubicBezTo>
                <a:cubicBezTo>
                  <a:pt x="150578" y="221672"/>
                  <a:pt x="150465" y="237977"/>
                  <a:pt x="141342" y="249381"/>
                </a:cubicBezTo>
                <a:cubicBezTo>
                  <a:pt x="121810" y="273796"/>
                  <a:pt x="85594" y="281818"/>
                  <a:pt x="58215" y="290945"/>
                </a:cubicBezTo>
                <a:cubicBezTo>
                  <a:pt x="161809" y="368642"/>
                  <a:pt x="68647" y="307897"/>
                  <a:pt x="155196" y="346363"/>
                </a:cubicBezTo>
                <a:cubicBezTo>
                  <a:pt x="183506" y="358945"/>
                  <a:pt x="208934" y="378130"/>
                  <a:pt x="238324" y="387927"/>
                </a:cubicBezTo>
                <a:cubicBezTo>
                  <a:pt x="264974" y="396810"/>
                  <a:pt x="293742" y="397163"/>
                  <a:pt x="321451" y="401781"/>
                </a:cubicBezTo>
                <a:cubicBezTo>
                  <a:pt x="335306" y="411017"/>
                  <a:pt x="350013" y="419088"/>
                  <a:pt x="363015" y="429490"/>
                </a:cubicBezTo>
                <a:cubicBezTo>
                  <a:pt x="373215" y="437650"/>
                  <a:pt x="379523" y="450479"/>
                  <a:pt x="390724" y="457200"/>
                </a:cubicBezTo>
                <a:cubicBezTo>
                  <a:pt x="403247" y="464714"/>
                  <a:pt x="418433" y="466436"/>
                  <a:pt x="432287" y="471054"/>
                </a:cubicBezTo>
                <a:cubicBezTo>
                  <a:pt x="455378" y="466436"/>
                  <a:pt x="483470" y="472275"/>
                  <a:pt x="501560" y="457200"/>
                </a:cubicBezTo>
                <a:cubicBezTo>
                  <a:pt x="516188" y="445010"/>
                  <a:pt x="515415" y="420823"/>
                  <a:pt x="515415" y="401781"/>
                </a:cubicBezTo>
                <a:cubicBezTo>
                  <a:pt x="515415" y="359962"/>
                  <a:pt x="524012" y="312371"/>
                  <a:pt x="501560" y="277090"/>
                </a:cubicBezTo>
                <a:cubicBezTo>
                  <a:pt x="488535" y="256622"/>
                  <a:pt x="354189" y="238674"/>
                  <a:pt x="335305" y="235527"/>
                </a:cubicBezTo>
                <a:cubicBezTo>
                  <a:pt x="330687" y="221672"/>
                  <a:pt x="314920" y="207025"/>
                  <a:pt x="321451" y="193963"/>
                </a:cubicBezTo>
                <a:cubicBezTo>
                  <a:pt x="327982" y="180901"/>
                  <a:pt x="348973" y="184121"/>
                  <a:pt x="363015" y="180109"/>
                </a:cubicBezTo>
                <a:cubicBezTo>
                  <a:pt x="381324" y="174878"/>
                  <a:pt x="399960" y="170872"/>
                  <a:pt x="418433" y="166254"/>
                </a:cubicBezTo>
                <a:cubicBezTo>
                  <a:pt x="446142" y="175490"/>
                  <a:pt x="473224" y="186879"/>
                  <a:pt x="501560" y="193963"/>
                </a:cubicBezTo>
                <a:cubicBezTo>
                  <a:pt x="520033" y="198581"/>
                  <a:pt x="539149" y="201132"/>
                  <a:pt x="556978" y="207818"/>
                </a:cubicBezTo>
                <a:cubicBezTo>
                  <a:pt x="688081" y="256982"/>
                  <a:pt x="529864" y="219021"/>
                  <a:pt x="681669" y="249381"/>
                </a:cubicBezTo>
                <a:cubicBezTo>
                  <a:pt x="695524" y="258617"/>
                  <a:pt x="708340" y="269643"/>
                  <a:pt x="723233" y="277090"/>
                </a:cubicBezTo>
                <a:cubicBezTo>
                  <a:pt x="736295" y="283621"/>
                  <a:pt x="754470" y="280618"/>
                  <a:pt x="764796" y="290945"/>
                </a:cubicBezTo>
                <a:cubicBezTo>
                  <a:pt x="775123" y="301272"/>
                  <a:pt x="770550" y="320358"/>
                  <a:pt x="778651" y="332509"/>
                </a:cubicBezTo>
                <a:cubicBezTo>
                  <a:pt x="817043" y="390096"/>
                  <a:pt x="833915" y="376355"/>
                  <a:pt x="903342" y="387927"/>
                </a:cubicBezTo>
                <a:cubicBezTo>
                  <a:pt x="898724" y="411018"/>
                  <a:pt x="900018" y="436138"/>
                  <a:pt x="889487" y="457200"/>
                </a:cubicBezTo>
                <a:cubicBezTo>
                  <a:pt x="879273" y="477628"/>
                  <a:pt x="827578" y="515863"/>
                  <a:pt x="806360" y="526472"/>
                </a:cubicBezTo>
                <a:cubicBezTo>
                  <a:pt x="793298" y="533003"/>
                  <a:pt x="777858" y="533796"/>
                  <a:pt x="764796" y="540327"/>
                </a:cubicBezTo>
                <a:cubicBezTo>
                  <a:pt x="749903" y="547774"/>
                  <a:pt x="739297" y="563655"/>
                  <a:pt x="723233" y="568036"/>
                </a:cubicBezTo>
                <a:cubicBezTo>
                  <a:pt x="687312" y="577833"/>
                  <a:pt x="649342" y="577272"/>
                  <a:pt x="612396" y="581890"/>
                </a:cubicBezTo>
                <a:cubicBezTo>
                  <a:pt x="603160" y="600363"/>
                  <a:pt x="600368" y="623868"/>
                  <a:pt x="584687" y="637309"/>
                </a:cubicBezTo>
                <a:cubicBezTo>
                  <a:pt x="574142" y="646347"/>
                  <a:pt x="496559" y="671303"/>
                  <a:pt x="473851" y="678872"/>
                </a:cubicBezTo>
                <a:cubicBezTo>
                  <a:pt x="344542" y="674254"/>
                  <a:pt x="214751" y="677095"/>
                  <a:pt x="85924" y="665018"/>
                </a:cubicBezTo>
                <a:cubicBezTo>
                  <a:pt x="65361" y="663090"/>
                  <a:pt x="46371" y="650531"/>
                  <a:pt x="30505" y="637309"/>
                </a:cubicBezTo>
                <a:cubicBezTo>
                  <a:pt x="17713" y="626649"/>
                  <a:pt x="12032" y="609600"/>
                  <a:pt x="2796" y="595745"/>
                </a:cubicBezTo>
                <a:cubicBezTo>
                  <a:pt x="7414" y="572654"/>
                  <a:pt x="0" y="543123"/>
                  <a:pt x="16651" y="526472"/>
                </a:cubicBezTo>
                <a:cubicBezTo>
                  <a:pt x="26978" y="516145"/>
                  <a:pt x="28284" y="553602"/>
                  <a:pt x="30505" y="568036"/>
                </a:cubicBezTo>
                <a:cubicBezTo>
                  <a:pt x="37562" y="613908"/>
                  <a:pt x="29683" y="662551"/>
                  <a:pt x="44360" y="706581"/>
                </a:cubicBezTo>
                <a:cubicBezTo>
                  <a:pt x="49626" y="722378"/>
                  <a:pt x="70708" y="727527"/>
                  <a:pt x="85924" y="734290"/>
                </a:cubicBezTo>
                <a:cubicBezTo>
                  <a:pt x="112615" y="746153"/>
                  <a:pt x="141342" y="752764"/>
                  <a:pt x="169051" y="762000"/>
                </a:cubicBezTo>
                <a:lnTo>
                  <a:pt x="210615" y="775854"/>
                </a:lnTo>
                <a:cubicBezTo>
                  <a:pt x="316833" y="771236"/>
                  <a:pt x="423221" y="769575"/>
                  <a:pt x="529269" y="762000"/>
                </a:cubicBezTo>
                <a:cubicBezTo>
                  <a:pt x="552757" y="760322"/>
                  <a:pt x="575268" y="751726"/>
                  <a:pt x="598542" y="748145"/>
                </a:cubicBezTo>
                <a:cubicBezTo>
                  <a:pt x="635342" y="742483"/>
                  <a:pt x="672433" y="738908"/>
                  <a:pt x="709378" y="734290"/>
                </a:cubicBezTo>
                <a:lnTo>
                  <a:pt x="792505" y="706581"/>
                </a:lnTo>
                <a:cubicBezTo>
                  <a:pt x="806360" y="701963"/>
                  <a:pt x="819901" y="696269"/>
                  <a:pt x="834069" y="692727"/>
                </a:cubicBezTo>
                <a:cubicBezTo>
                  <a:pt x="871014" y="683491"/>
                  <a:pt x="908777" y="677061"/>
                  <a:pt x="944905" y="665018"/>
                </a:cubicBezTo>
                <a:cubicBezTo>
                  <a:pt x="958760" y="660400"/>
                  <a:pt x="973407" y="657694"/>
                  <a:pt x="986469" y="651163"/>
                </a:cubicBezTo>
                <a:cubicBezTo>
                  <a:pt x="1001362" y="643716"/>
                  <a:pt x="1014178" y="632690"/>
                  <a:pt x="1028033" y="623454"/>
                </a:cubicBezTo>
                <a:lnTo>
                  <a:pt x="1055742" y="540327"/>
                </a:lnTo>
                <a:lnTo>
                  <a:pt x="1069596" y="498763"/>
                </a:lnTo>
                <a:cubicBezTo>
                  <a:pt x="1064978" y="438727"/>
                  <a:pt x="1063211" y="378403"/>
                  <a:pt x="1055742" y="318654"/>
                </a:cubicBezTo>
                <a:cubicBezTo>
                  <a:pt x="1052953" y="296344"/>
                  <a:pt x="1031367" y="249278"/>
                  <a:pt x="1014178" y="235527"/>
                </a:cubicBezTo>
                <a:cubicBezTo>
                  <a:pt x="1002774" y="226404"/>
                  <a:pt x="985910" y="227715"/>
                  <a:pt x="972615" y="221672"/>
                </a:cubicBezTo>
                <a:cubicBezTo>
                  <a:pt x="816337" y="150636"/>
                  <a:pt x="914947" y="179546"/>
                  <a:pt x="806360" y="152400"/>
                </a:cubicBezTo>
                <a:cubicBezTo>
                  <a:pt x="810978" y="138545"/>
                  <a:pt x="809888" y="121163"/>
                  <a:pt x="820215" y="110836"/>
                </a:cubicBezTo>
                <a:cubicBezTo>
                  <a:pt x="830541" y="100509"/>
                  <a:pt x="847174" y="96981"/>
                  <a:pt x="861778" y="96981"/>
                </a:cubicBezTo>
                <a:cubicBezTo>
                  <a:pt x="908190" y="96981"/>
                  <a:pt x="954142" y="106218"/>
                  <a:pt x="1000324" y="110836"/>
                </a:cubicBezTo>
                <a:cubicBezTo>
                  <a:pt x="1014178" y="115454"/>
                  <a:pt x="1029364" y="117176"/>
                  <a:pt x="1041887" y="124690"/>
                </a:cubicBezTo>
                <a:cubicBezTo>
                  <a:pt x="1067618" y="140129"/>
                  <a:pt x="1079880" y="172183"/>
                  <a:pt x="1097305" y="193963"/>
                </a:cubicBezTo>
                <a:cubicBezTo>
                  <a:pt x="1105465" y="204163"/>
                  <a:pt x="1117178" y="211222"/>
                  <a:pt x="1125015" y="221672"/>
                </a:cubicBezTo>
                <a:cubicBezTo>
                  <a:pt x="1144996" y="248314"/>
                  <a:pt x="1180433" y="304800"/>
                  <a:pt x="1180433" y="304800"/>
                </a:cubicBezTo>
                <a:cubicBezTo>
                  <a:pt x="1189669" y="295563"/>
                  <a:pt x="1204011" y="289482"/>
                  <a:pt x="1208142" y="277090"/>
                </a:cubicBezTo>
                <a:cubicBezTo>
                  <a:pt x="1216780" y="251176"/>
                  <a:pt x="1235578" y="172841"/>
                  <a:pt x="1208142" y="138545"/>
                </a:cubicBezTo>
                <a:cubicBezTo>
                  <a:pt x="1184191" y="108606"/>
                  <a:pt x="1108850" y="91593"/>
                  <a:pt x="1083451" y="83127"/>
                </a:cubicBezTo>
                <a:lnTo>
                  <a:pt x="1041887" y="69272"/>
                </a:lnTo>
                <a:cubicBezTo>
                  <a:pt x="755948" y="82889"/>
                  <a:pt x="656317" y="95600"/>
                  <a:pt x="349160" y="69272"/>
                </a:cubicBezTo>
                <a:cubicBezTo>
                  <a:pt x="320059" y="66778"/>
                  <a:pt x="294369" y="48647"/>
                  <a:pt x="266033" y="41563"/>
                </a:cubicBezTo>
                <a:lnTo>
                  <a:pt x="22446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Freeform 9"/>
          <p:cNvSpPr/>
          <p:nvPr/>
        </p:nvSpPr>
        <p:spPr>
          <a:xfrm>
            <a:off x="2538686" y="2348880"/>
            <a:ext cx="521146" cy="432048"/>
          </a:xfrm>
          <a:custGeom>
            <a:avLst/>
            <a:gdLst>
              <a:gd name="connsiteX0" fmla="*/ 207818 w 665018"/>
              <a:gd name="connsiteY0" fmla="*/ 152400 h 512618"/>
              <a:gd name="connsiteX1" fmla="*/ 207818 w 665018"/>
              <a:gd name="connsiteY1" fmla="*/ 152400 h 512618"/>
              <a:gd name="connsiteX2" fmla="*/ 124691 w 665018"/>
              <a:gd name="connsiteY2" fmla="*/ 235528 h 512618"/>
              <a:gd name="connsiteX3" fmla="*/ 83127 w 665018"/>
              <a:gd name="connsiteY3" fmla="*/ 263237 h 512618"/>
              <a:gd name="connsiteX4" fmla="*/ 27709 w 665018"/>
              <a:gd name="connsiteY4" fmla="*/ 346364 h 512618"/>
              <a:gd name="connsiteX5" fmla="*/ 0 w 665018"/>
              <a:gd name="connsiteY5" fmla="*/ 387928 h 512618"/>
              <a:gd name="connsiteX6" fmla="*/ 41564 w 665018"/>
              <a:gd name="connsiteY6" fmla="*/ 498764 h 512618"/>
              <a:gd name="connsiteX7" fmla="*/ 83127 w 665018"/>
              <a:gd name="connsiteY7" fmla="*/ 512618 h 512618"/>
              <a:gd name="connsiteX8" fmla="*/ 277091 w 665018"/>
              <a:gd name="connsiteY8" fmla="*/ 498764 h 512618"/>
              <a:gd name="connsiteX9" fmla="*/ 360218 w 665018"/>
              <a:gd name="connsiteY9" fmla="*/ 471055 h 512618"/>
              <a:gd name="connsiteX10" fmla="*/ 401782 w 665018"/>
              <a:gd name="connsiteY10" fmla="*/ 443346 h 512618"/>
              <a:gd name="connsiteX11" fmla="*/ 443346 w 665018"/>
              <a:gd name="connsiteY11" fmla="*/ 429491 h 512618"/>
              <a:gd name="connsiteX12" fmla="*/ 512618 w 665018"/>
              <a:gd name="connsiteY12" fmla="*/ 360218 h 512618"/>
              <a:gd name="connsiteX13" fmla="*/ 554182 w 665018"/>
              <a:gd name="connsiteY13" fmla="*/ 277091 h 512618"/>
              <a:gd name="connsiteX14" fmla="*/ 568036 w 665018"/>
              <a:gd name="connsiteY14" fmla="*/ 235528 h 512618"/>
              <a:gd name="connsiteX15" fmla="*/ 595746 w 665018"/>
              <a:gd name="connsiteY15" fmla="*/ 96982 h 512618"/>
              <a:gd name="connsiteX16" fmla="*/ 623455 w 665018"/>
              <a:gd name="connsiteY16" fmla="*/ 55418 h 512618"/>
              <a:gd name="connsiteX17" fmla="*/ 665018 w 665018"/>
              <a:gd name="connsiteY17" fmla="*/ 27709 h 512618"/>
              <a:gd name="connsiteX18" fmla="*/ 623455 w 665018"/>
              <a:gd name="connsiteY18" fmla="*/ 0 h 512618"/>
              <a:gd name="connsiteX19" fmla="*/ 540327 w 665018"/>
              <a:gd name="connsiteY19" fmla="*/ 27709 h 512618"/>
              <a:gd name="connsiteX20" fmla="*/ 457200 w 665018"/>
              <a:gd name="connsiteY20" fmla="*/ 69273 h 512618"/>
              <a:gd name="connsiteX21" fmla="*/ 415636 w 665018"/>
              <a:gd name="connsiteY21" fmla="*/ 96982 h 512618"/>
              <a:gd name="connsiteX22" fmla="*/ 332509 w 665018"/>
              <a:gd name="connsiteY22" fmla="*/ 124691 h 512618"/>
              <a:gd name="connsiteX23" fmla="*/ 290946 w 665018"/>
              <a:gd name="connsiteY23" fmla="*/ 138546 h 512618"/>
              <a:gd name="connsiteX24" fmla="*/ 207818 w 665018"/>
              <a:gd name="connsiteY24" fmla="*/ 152400 h 5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5018" h="512618">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Freeform 10"/>
          <p:cNvSpPr/>
          <p:nvPr/>
        </p:nvSpPr>
        <p:spPr>
          <a:xfrm>
            <a:off x="1187624" y="2348880"/>
            <a:ext cx="648072" cy="504056"/>
          </a:xfrm>
          <a:custGeom>
            <a:avLst/>
            <a:gdLst>
              <a:gd name="connsiteX0" fmla="*/ 332509 w 748145"/>
              <a:gd name="connsiteY0" fmla="*/ 41563 h 404182"/>
              <a:gd name="connsiteX1" fmla="*/ 332509 w 748145"/>
              <a:gd name="connsiteY1" fmla="*/ 41563 h 404182"/>
              <a:gd name="connsiteX2" fmla="*/ 207818 w 748145"/>
              <a:gd name="connsiteY2" fmla="*/ 27709 h 404182"/>
              <a:gd name="connsiteX3" fmla="*/ 166254 w 748145"/>
              <a:gd name="connsiteY3" fmla="*/ 13854 h 404182"/>
              <a:gd name="connsiteX4" fmla="*/ 0 w 748145"/>
              <a:gd name="connsiteY4" fmla="*/ 27709 h 404182"/>
              <a:gd name="connsiteX5" fmla="*/ 13854 w 748145"/>
              <a:gd name="connsiteY5" fmla="*/ 96981 h 404182"/>
              <a:gd name="connsiteX6" fmla="*/ 27709 w 748145"/>
              <a:gd name="connsiteY6" fmla="*/ 138545 h 404182"/>
              <a:gd name="connsiteX7" fmla="*/ 152400 w 748145"/>
              <a:gd name="connsiteY7" fmla="*/ 152400 h 404182"/>
              <a:gd name="connsiteX8" fmla="*/ 277091 w 748145"/>
              <a:gd name="connsiteY8" fmla="*/ 180109 h 404182"/>
              <a:gd name="connsiteX9" fmla="*/ 304800 w 748145"/>
              <a:gd name="connsiteY9" fmla="*/ 221672 h 404182"/>
              <a:gd name="connsiteX10" fmla="*/ 318654 w 748145"/>
              <a:gd name="connsiteY10" fmla="*/ 277090 h 404182"/>
              <a:gd name="connsiteX11" fmla="*/ 387927 w 748145"/>
              <a:gd name="connsiteY11" fmla="*/ 332509 h 404182"/>
              <a:gd name="connsiteX12" fmla="*/ 457200 w 748145"/>
              <a:gd name="connsiteY12" fmla="*/ 401781 h 404182"/>
              <a:gd name="connsiteX13" fmla="*/ 498763 w 748145"/>
              <a:gd name="connsiteY13" fmla="*/ 387927 h 404182"/>
              <a:gd name="connsiteX14" fmla="*/ 581891 w 748145"/>
              <a:gd name="connsiteY14" fmla="*/ 332509 h 404182"/>
              <a:gd name="connsiteX15" fmla="*/ 665018 w 748145"/>
              <a:gd name="connsiteY15" fmla="*/ 263236 h 404182"/>
              <a:gd name="connsiteX16" fmla="*/ 748145 w 748145"/>
              <a:gd name="connsiteY16" fmla="*/ 249381 h 404182"/>
              <a:gd name="connsiteX17" fmla="*/ 720436 w 748145"/>
              <a:gd name="connsiteY17" fmla="*/ 124690 h 404182"/>
              <a:gd name="connsiteX18" fmla="*/ 692727 w 748145"/>
              <a:gd name="connsiteY18" fmla="*/ 83127 h 404182"/>
              <a:gd name="connsiteX19" fmla="*/ 623454 w 748145"/>
              <a:gd name="connsiteY19" fmla="*/ 69272 h 404182"/>
              <a:gd name="connsiteX20" fmla="*/ 540327 w 748145"/>
              <a:gd name="connsiteY20" fmla="*/ 41563 h 404182"/>
              <a:gd name="connsiteX21" fmla="*/ 498763 w 748145"/>
              <a:gd name="connsiteY21" fmla="*/ 13854 h 404182"/>
              <a:gd name="connsiteX22" fmla="*/ 387927 w 748145"/>
              <a:gd name="connsiteY22" fmla="*/ 0 h 404182"/>
              <a:gd name="connsiteX23" fmla="*/ 318654 w 748145"/>
              <a:gd name="connsiteY23" fmla="*/ 13854 h 404182"/>
              <a:gd name="connsiteX24" fmla="*/ 332509 w 748145"/>
              <a:gd name="connsiteY24" fmla="*/ 41563 h 40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8145" h="404182">
                <a:moveTo>
                  <a:pt x="332509" y="41563"/>
                </a:moveTo>
                <a:lnTo>
                  <a:pt x="332509" y="41563"/>
                </a:lnTo>
                <a:cubicBezTo>
                  <a:pt x="290945" y="36945"/>
                  <a:pt x="249068" y="34584"/>
                  <a:pt x="207818" y="27709"/>
                </a:cubicBezTo>
                <a:cubicBezTo>
                  <a:pt x="193413" y="25308"/>
                  <a:pt x="180858" y="13854"/>
                  <a:pt x="166254" y="13854"/>
                </a:cubicBezTo>
                <a:cubicBezTo>
                  <a:pt x="110644" y="13854"/>
                  <a:pt x="55418" y="23091"/>
                  <a:pt x="0" y="27709"/>
                </a:cubicBezTo>
                <a:cubicBezTo>
                  <a:pt x="4618" y="50800"/>
                  <a:pt x="8143" y="74136"/>
                  <a:pt x="13854" y="96981"/>
                </a:cubicBezTo>
                <a:cubicBezTo>
                  <a:pt x="17396" y="111149"/>
                  <a:pt x="14149" y="133121"/>
                  <a:pt x="27709" y="138545"/>
                </a:cubicBezTo>
                <a:cubicBezTo>
                  <a:pt x="66537" y="154077"/>
                  <a:pt x="111001" y="146486"/>
                  <a:pt x="152400" y="152400"/>
                </a:cubicBezTo>
                <a:cubicBezTo>
                  <a:pt x="193447" y="158264"/>
                  <a:pt x="236749" y="170023"/>
                  <a:pt x="277091" y="180109"/>
                </a:cubicBezTo>
                <a:cubicBezTo>
                  <a:pt x="286327" y="193963"/>
                  <a:pt x="298241" y="206367"/>
                  <a:pt x="304800" y="221672"/>
                </a:cubicBezTo>
                <a:cubicBezTo>
                  <a:pt x="312301" y="239174"/>
                  <a:pt x="310139" y="260059"/>
                  <a:pt x="318654" y="277090"/>
                </a:cubicBezTo>
                <a:cubicBezTo>
                  <a:pt x="328526" y="296834"/>
                  <a:pt x="373241" y="322719"/>
                  <a:pt x="387927" y="332509"/>
                </a:cubicBezTo>
                <a:cubicBezTo>
                  <a:pt x="404091" y="356755"/>
                  <a:pt x="422563" y="396008"/>
                  <a:pt x="457200" y="401781"/>
                </a:cubicBezTo>
                <a:cubicBezTo>
                  <a:pt x="471605" y="404182"/>
                  <a:pt x="484909" y="392545"/>
                  <a:pt x="498763" y="387927"/>
                </a:cubicBezTo>
                <a:cubicBezTo>
                  <a:pt x="526472" y="369454"/>
                  <a:pt x="558343" y="356058"/>
                  <a:pt x="581891" y="332509"/>
                </a:cubicBezTo>
                <a:cubicBezTo>
                  <a:pt x="601185" y="313215"/>
                  <a:pt x="636083" y="272881"/>
                  <a:pt x="665018" y="263236"/>
                </a:cubicBezTo>
                <a:cubicBezTo>
                  <a:pt x="691668" y="254353"/>
                  <a:pt x="720436" y="253999"/>
                  <a:pt x="748145" y="249381"/>
                </a:cubicBezTo>
                <a:cubicBezTo>
                  <a:pt x="742823" y="217450"/>
                  <a:pt x="737490" y="158798"/>
                  <a:pt x="720436" y="124690"/>
                </a:cubicBezTo>
                <a:cubicBezTo>
                  <a:pt x="712989" y="109797"/>
                  <a:pt x="707184" y="91388"/>
                  <a:pt x="692727" y="83127"/>
                </a:cubicBezTo>
                <a:cubicBezTo>
                  <a:pt x="672281" y="71444"/>
                  <a:pt x="646173" y="75468"/>
                  <a:pt x="623454" y="69272"/>
                </a:cubicBezTo>
                <a:cubicBezTo>
                  <a:pt x="595275" y="61587"/>
                  <a:pt x="564629" y="57764"/>
                  <a:pt x="540327" y="41563"/>
                </a:cubicBezTo>
                <a:cubicBezTo>
                  <a:pt x="526472" y="32327"/>
                  <a:pt x="514827" y="18235"/>
                  <a:pt x="498763" y="13854"/>
                </a:cubicBezTo>
                <a:cubicBezTo>
                  <a:pt x="462842" y="4058"/>
                  <a:pt x="424872" y="4618"/>
                  <a:pt x="387927" y="0"/>
                </a:cubicBezTo>
                <a:cubicBezTo>
                  <a:pt x="364836" y="4618"/>
                  <a:pt x="338247" y="792"/>
                  <a:pt x="318654" y="13854"/>
                </a:cubicBezTo>
                <a:cubicBezTo>
                  <a:pt x="306503" y="21955"/>
                  <a:pt x="330200" y="36945"/>
                  <a:pt x="332509" y="4156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Freeform 11"/>
          <p:cNvSpPr/>
          <p:nvPr/>
        </p:nvSpPr>
        <p:spPr>
          <a:xfrm>
            <a:off x="395536" y="2348880"/>
            <a:ext cx="720080" cy="648072"/>
          </a:xfrm>
          <a:custGeom>
            <a:avLst/>
            <a:gdLst>
              <a:gd name="connsiteX0" fmla="*/ 471054 w 907343"/>
              <a:gd name="connsiteY0" fmla="*/ 55418 h 914400"/>
              <a:gd name="connsiteX1" fmla="*/ 471054 w 907343"/>
              <a:gd name="connsiteY1" fmla="*/ 55418 h 914400"/>
              <a:gd name="connsiteX2" fmla="*/ 290945 w 907343"/>
              <a:gd name="connsiteY2" fmla="*/ 193963 h 914400"/>
              <a:gd name="connsiteX3" fmla="*/ 249381 w 907343"/>
              <a:gd name="connsiteY3" fmla="*/ 221672 h 914400"/>
              <a:gd name="connsiteX4" fmla="*/ 207818 w 907343"/>
              <a:gd name="connsiteY4" fmla="*/ 235527 h 914400"/>
              <a:gd name="connsiteX5" fmla="*/ 180109 w 907343"/>
              <a:gd name="connsiteY5" fmla="*/ 277091 h 914400"/>
              <a:gd name="connsiteX6" fmla="*/ 166254 w 907343"/>
              <a:gd name="connsiteY6" fmla="*/ 318654 h 914400"/>
              <a:gd name="connsiteX7" fmla="*/ 124690 w 907343"/>
              <a:gd name="connsiteY7" fmla="*/ 346363 h 914400"/>
              <a:gd name="connsiteX8" fmla="*/ 110836 w 907343"/>
              <a:gd name="connsiteY8" fmla="*/ 387927 h 914400"/>
              <a:gd name="connsiteX9" fmla="*/ 96981 w 907343"/>
              <a:gd name="connsiteY9" fmla="*/ 457200 h 914400"/>
              <a:gd name="connsiteX10" fmla="*/ 41563 w 907343"/>
              <a:gd name="connsiteY10" fmla="*/ 540327 h 914400"/>
              <a:gd name="connsiteX11" fmla="*/ 13854 w 907343"/>
              <a:gd name="connsiteY11" fmla="*/ 581891 h 914400"/>
              <a:gd name="connsiteX12" fmla="*/ 27709 w 907343"/>
              <a:gd name="connsiteY12" fmla="*/ 651163 h 914400"/>
              <a:gd name="connsiteX13" fmla="*/ 41563 w 907343"/>
              <a:gd name="connsiteY13" fmla="*/ 692727 h 914400"/>
              <a:gd name="connsiteX14" fmla="*/ 0 w 907343"/>
              <a:gd name="connsiteY14" fmla="*/ 775854 h 914400"/>
              <a:gd name="connsiteX15" fmla="*/ 41563 w 907343"/>
              <a:gd name="connsiteY15" fmla="*/ 789709 h 914400"/>
              <a:gd name="connsiteX16" fmla="*/ 83127 w 907343"/>
              <a:gd name="connsiteY16" fmla="*/ 775854 h 914400"/>
              <a:gd name="connsiteX17" fmla="*/ 124690 w 907343"/>
              <a:gd name="connsiteY17" fmla="*/ 803563 h 914400"/>
              <a:gd name="connsiteX18" fmla="*/ 152400 w 907343"/>
              <a:gd name="connsiteY18" fmla="*/ 845127 h 914400"/>
              <a:gd name="connsiteX19" fmla="*/ 221672 w 907343"/>
              <a:gd name="connsiteY19" fmla="*/ 831272 h 914400"/>
              <a:gd name="connsiteX20" fmla="*/ 263236 w 907343"/>
              <a:gd name="connsiteY20" fmla="*/ 803563 h 914400"/>
              <a:gd name="connsiteX21" fmla="*/ 415636 w 907343"/>
              <a:gd name="connsiteY21" fmla="*/ 831272 h 914400"/>
              <a:gd name="connsiteX22" fmla="*/ 498763 w 907343"/>
              <a:gd name="connsiteY22" fmla="*/ 858982 h 914400"/>
              <a:gd name="connsiteX23" fmla="*/ 581890 w 907343"/>
              <a:gd name="connsiteY23" fmla="*/ 886691 h 914400"/>
              <a:gd name="connsiteX24" fmla="*/ 623454 w 907343"/>
              <a:gd name="connsiteY24" fmla="*/ 900545 h 914400"/>
              <a:gd name="connsiteX25" fmla="*/ 720436 w 907343"/>
              <a:gd name="connsiteY25" fmla="*/ 914400 h 914400"/>
              <a:gd name="connsiteX26" fmla="*/ 706581 w 907343"/>
              <a:gd name="connsiteY26" fmla="*/ 872836 h 914400"/>
              <a:gd name="connsiteX27" fmla="*/ 665018 w 907343"/>
              <a:gd name="connsiteY27" fmla="*/ 845127 h 914400"/>
              <a:gd name="connsiteX28" fmla="*/ 595745 w 907343"/>
              <a:gd name="connsiteY28" fmla="*/ 803563 h 914400"/>
              <a:gd name="connsiteX29" fmla="*/ 512618 w 907343"/>
              <a:gd name="connsiteY29" fmla="*/ 775854 h 914400"/>
              <a:gd name="connsiteX30" fmla="*/ 429490 w 907343"/>
              <a:gd name="connsiteY30" fmla="*/ 720436 h 914400"/>
              <a:gd name="connsiteX31" fmla="*/ 401781 w 907343"/>
              <a:gd name="connsiteY31" fmla="*/ 637309 h 914400"/>
              <a:gd name="connsiteX32" fmla="*/ 387927 w 907343"/>
              <a:gd name="connsiteY32" fmla="*/ 595745 h 914400"/>
              <a:gd name="connsiteX33" fmla="*/ 401781 w 907343"/>
              <a:gd name="connsiteY33" fmla="*/ 415636 h 914400"/>
              <a:gd name="connsiteX34" fmla="*/ 415636 w 907343"/>
              <a:gd name="connsiteY34" fmla="*/ 374072 h 914400"/>
              <a:gd name="connsiteX35" fmla="*/ 498763 w 907343"/>
              <a:gd name="connsiteY35" fmla="*/ 318654 h 914400"/>
              <a:gd name="connsiteX36" fmla="*/ 554181 w 907343"/>
              <a:gd name="connsiteY36" fmla="*/ 235527 h 914400"/>
              <a:gd name="connsiteX37" fmla="*/ 637309 w 907343"/>
              <a:gd name="connsiteY37" fmla="*/ 180109 h 914400"/>
              <a:gd name="connsiteX38" fmla="*/ 886690 w 907343"/>
              <a:gd name="connsiteY38" fmla="*/ 180109 h 914400"/>
              <a:gd name="connsiteX39" fmla="*/ 803563 w 907343"/>
              <a:gd name="connsiteY39" fmla="*/ 152400 h 914400"/>
              <a:gd name="connsiteX40" fmla="*/ 762000 w 907343"/>
              <a:gd name="connsiteY40" fmla="*/ 138545 h 914400"/>
              <a:gd name="connsiteX41" fmla="*/ 734290 w 907343"/>
              <a:gd name="connsiteY41" fmla="*/ 110836 h 914400"/>
              <a:gd name="connsiteX42" fmla="*/ 678872 w 907343"/>
              <a:gd name="connsiteY42" fmla="*/ 27709 h 914400"/>
              <a:gd name="connsiteX43" fmla="*/ 637309 w 907343"/>
              <a:gd name="connsiteY43" fmla="*/ 0 h 914400"/>
              <a:gd name="connsiteX44" fmla="*/ 554181 w 907343"/>
              <a:gd name="connsiteY44" fmla="*/ 27709 h 914400"/>
              <a:gd name="connsiteX45" fmla="*/ 471054 w 907343"/>
              <a:gd name="connsiteY45" fmla="*/ 55418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7343" h="914400">
                <a:moveTo>
                  <a:pt x="471054" y="55418"/>
                </a:moveTo>
                <a:lnTo>
                  <a:pt x="471054" y="55418"/>
                </a:lnTo>
                <a:cubicBezTo>
                  <a:pt x="348789" y="160216"/>
                  <a:pt x="409497" y="114929"/>
                  <a:pt x="290945" y="193963"/>
                </a:cubicBezTo>
                <a:cubicBezTo>
                  <a:pt x="277090" y="203199"/>
                  <a:pt x="265178" y="216406"/>
                  <a:pt x="249381" y="221672"/>
                </a:cubicBezTo>
                <a:lnTo>
                  <a:pt x="207818" y="235527"/>
                </a:lnTo>
                <a:cubicBezTo>
                  <a:pt x="198582" y="249382"/>
                  <a:pt x="187556" y="262198"/>
                  <a:pt x="180109" y="277091"/>
                </a:cubicBezTo>
                <a:cubicBezTo>
                  <a:pt x="173578" y="290153"/>
                  <a:pt x="175377" y="307250"/>
                  <a:pt x="166254" y="318654"/>
                </a:cubicBezTo>
                <a:cubicBezTo>
                  <a:pt x="155852" y="331656"/>
                  <a:pt x="138545" y="337127"/>
                  <a:pt x="124690" y="346363"/>
                </a:cubicBezTo>
                <a:cubicBezTo>
                  <a:pt x="120072" y="360218"/>
                  <a:pt x="114378" y="373759"/>
                  <a:pt x="110836" y="387927"/>
                </a:cubicBezTo>
                <a:cubicBezTo>
                  <a:pt x="105125" y="410772"/>
                  <a:pt x="106725" y="435762"/>
                  <a:pt x="96981" y="457200"/>
                </a:cubicBezTo>
                <a:cubicBezTo>
                  <a:pt x="83200" y="487517"/>
                  <a:pt x="60036" y="512618"/>
                  <a:pt x="41563" y="540327"/>
                </a:cubicBezTo>
                <a:lnTo>
                  <a:pt x="13854" y="581891"/>
                </a:lnTo>
                <a:cubicBezTo>
                  <a:pt x="18472" y="604982"/>
                  <a:pt x="21998" y="628318"/>
                  <a:pt x="27709" y="651163"/>
                </a:cubicBezTo>
                <a:cubicBezTo>
                  <a:pt x="31251" y="665331"/>
                  <a:pt x="41563" y="678123"/>
                  <a:pt x="41563" y="692727"/>
                </a:cubicBezTo>
                <a:cubicBezTo>
                  <a:pt x="41563" y="721409"/>
                  <a:pt x="14011" y="754838"/>
                  <a:pt x="0" y="775854"/>
                </a:cubicBezTo>
                <a:cubicBezTo>
                  <a:pt x="13854" y="780472"/>
                  <a:pt x="26959" y="789709"/>
                  <a:pt x="41563" y="789709"/>
                </a:cubicBezTo>
                <a:cubicBezTo>
                  <a:pt x="56167" y="789709"/>
                  <a:pt x="68722" y="773453"/>
                  <a:pt x="83127" y="775854"/>
                </a:cubicBezTo>
                <a:cubicBezTo>
                  <a:pt x="99551" y="778591"/>
                  <a:pt x="110836" y="794327"/>
                  <a:pt x="124690" y="803563"/>
                </a:cubicBezTo>
                <a:cubicBezTo>
                  <a:pt x="133927" y="817418"/>
                  <a:pt x="139398" y="834725"/>
                  <a:pt x="152400" y="845127"/>
                </a:cubicBezTo>
                <a:cubicBezTo>
                  <a:pt x="195935" y="879955"/>
                  <a:pt x="192957" y="854244"/>
                  <a:pt x="221672" y="831272"/>
                </a:cubicBezTo>
                <a:cubicBezTo>
                  <a:pt x="234674" y="820870"/>
                  <a:pt x="249381" y="812799"/>
                  <a:pt x="263236" y="803563"/>
                </a:cubicBezTo>
                <a:cubicBezTo>
                  <a:pt x="376992" y="841483"/>
                  <a:pt x="196310" y="784273"/>
                  <a:pt x="415636" y="831272"/>
                </a:cubicBezTo>
                <a:cubicBezTo>
                  <a:pt x="444196" y="837392"/>
                  <a:pt x="471054" y="849746"/>
                  <a:pt x="498763" y="858982"/>
                </a:cubicBezTo>
                <a:lnTo>
                  <a:pt x="581890" y="886691"/>
                </a:lnTo>
                <a:cubicBezTo>
                  <a:pt x="595745" y="891309"/>
                  <a:pt x="608997" y="898480"/>
                  <a:pt x="623454" y="900545"/>
                </a:cubicBezTo>
                <a:lnTo>
                  <a:pt x="720436" y="914400"/>
                </a:lnTo>
                <a:cubicBezTo>
                  <a:pt x="720436" y="914400"/>
                  <a:pt x="715704" y="884240"/>
                  <a:pt x="706581" y="872836"/>
                </a:cubicBezTo>
                <a:cubicBezTo>
                  <a:pt x="696179" y="859834"/>
                  <a:pt x="679138" y="853952"/>
                  <a:pt x="665018" y="845127"/>
                </a:cubicBezTo>
                <a:cubicBezTo>
                  <a:pt x="642183" y="830855"/>
                  <a:pt x="620260" y="814706"/>
                  <a:pt x="595745" y="803563"/>
                </a:cubicBezTo>
                <a:cubicBezTo>
                  <a:pt x="569155" y="791477"/>
                  <a:pt x="536920" y="792055"/>
                  <a:pt x="512618" y="775854"/>
                </a:cubicBezTo>
                <a:lnTo>
                  <a:pt x="429490" y="720436"/>
                </a:lnTo>
                <a:lnTo>
                  <a:pt x="401781" y="637309"/>
                </a:lnTo>
                <a:lnTo>
                  <a:pt x="387927" y="595745"/>
                </a:lnTo>
                <a:cubicBezTo>
                  <a:pt x="392545" y="535709"/>
                  <a:pt x="394312" y="475385"/>
                  <a:pt x="401781" y="415636"/>
                </a:cubicBezTo>
                <a:cubicBezTo>
                  <a:pt x="403592" y="401145"/>
                  <a:pt x="405309" y="384399"/>
                  <a:pt x="415636" y="374072"/>
                </a:cubicBezTo>
                <a:cubicBezTo>
                  <a:pt x="439184" y="350524"/>
                  <a:pt x="498763" y="318654"/>
                  <a:pt x="498763" y="318654"/>
                </a:cubicBezTo>
                <a:cubicBezTo>
                  <a:pt x="517236" y="290945"/>
                  <a:pt x="526472" y="254000"/>
                  <a:pt x="554181" y="235527"/>
                </a:cubicBezTo>
                <a:lnTo>
                  <a:pt x="637309" y="180109"/>
                </a:lnTo>
                <a:cubicBezTo>
                  <a:pt x="670558" y="183803"/>
                  <a:pt x="853440" y="213359"/>
                  <a:pt x="886690" y="180109"/>
                </a:cubicBezTo>
                <a:cubicBezTo>
                  <a:pt x="907343" y="159456"/>
                  <a:pt x="831272" y="161636"/>
                  <a:pt x="803563" y="152400"/>
                </a:cubicBezTo>
                <a:lnTo>
                  <a:pt x="762000" y="138545"/>
                </a:lnTo>
                <a:cubicBezTo>
                  <a:pt x="752763" y="129309"/>
                  <a:pt x="742127" y="121286"/>
                  <a:pt x="734290" y="110836"/>
                </a:cubicBezTo>
                <a:cubicBezTo>
                  <a:pt x="714309" y="84194"/>
                  <a:pt x="706581" y="46182"/>
                  <a:pt x="678872" y="27709"/>
                </a:cubicBezTo>
                <a:lnTo>
                  <a:pt x="637309" y="0"/>
                </a:lnTo>
                <a:cubicBezTo>
                  <a:pt x="609600" y="9236"/>
                  <a:pt x="578484" y="11507"/>
                  <a:pt x="554181" y="27709"/>
                </a:cubicBezTo>
                <a:cubicBezTo>
                  <a:pt x="504933" y="60541"/>
                  <a:pt x="484908" y="50800"/>
                  <a:pt x="471054" y="554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3" name="Freeform 12"/>
          <p:cNvSpPr/>
          <p:nvPr/>
        </p:nvSpPr>
        <p:spPr>
          <a:xfrm>
            <a:off x="1979712" y="4005064"/>
            <a:ext cx="792088" cy="504056"/>
          </a:xfrm>
          <a:custGeom>
            <a:avLst/>
            <a:gdLst>
              <a:gd name="connsiteX0" fmla="*/ 313562 w 1020144"/>
              <a:gd name="connsiteY0" fmla="*/ 0 h 707960"/>
              <a:gd name="connsiteX1" fmla="*/ 313562 w 1020144"/>
              <a:gd name="connsiteY1" fmla="*/ 0 h 707960"/>
              <a:gd name="connsiteX2" fmla="*/ 271999 w 1020144"/>
              <a:gd name="connsiteY2" fmla="*/ 332509 h 707960"/>
              <a:gd name="connsiteX3" fmla="*/ 230435 w 1020144"/>
              <a:gd name="connsiteY3" fmla="*/ 360218 h 707960"/>
              <a:gd name="connsiteX4" fmla="*/ 202726 w 1020144"/>
              <a:gd name="connsiteY4" fmla="*/ 401782 h 707960"/>
              <a:gd name="connsiteX5" fmla="*/ 133453 w 1020144"/>
              <a:gd name="connsiteY5" fmla="*/ 498764 h 707960"/>
              <a:gd name="connsiteX6" fmla="*/ 188872 w 1020144"/>
              <a:gd name="connsiteY6" fmla="*/ 554182 h 707960"/>
              <a:gd name="connsiteX7" fmla="*/ 147308 w 1020144"/>
              <a:gd name="connsiteY7" fmla="*/ 595746 h 707960"/>
              <a:gd name="connsiteX8" fmla="*/ 105744 w 1020144"/>
              <a:gd name="connsiteY8" fmla="*/ 623455 h 707960"/>
              <a:gd name="connsiteX9" fmla="*/ 22617 w 1020144"/>
              <a:gd name="connsiteY9" fmla="*/ 651164 h 707960"/>
              <a:gd name="connsiteX10" fmla="*/ 8762 w 1020144"/>
              <a:gd name="connsiteY10" fmla="*/ 692727 h 707960"/>
              <a:gd name="connsiteX11" fmla="*/ 64181 w 1020144"/>
              <a:gd name="connsiteY11" fmla="*/ 706582 h 707960"/>
              <a:gd name="connsiteX12" fmla="*/ 216581 w 1020144"/>
              <a:gd name="connsiteY12" fmla="*/ 692727 h 707960"/>
              <a:gd name="connsiteX13" fmla="*/ 382835 w 1020144"/>
              <a:gd name="connsiteY13" fmla="*/ 665018 h 707960"/>
              <a:gd name="connsiteX14" fmla="*/ 424399 w 1020144"/>
              <a:gd name="connsiteY14" fmla="*/ 651164 h 707960"/>
              <a:gd name="connsiteX15" fmla="*/ 646072 w 1020144"/>
              <a:gd name="connsiteY15" fmla="*/ 651164 h 707960"/>
              <a:gd name="connsiteX16" fmla="*/ 618362 w 1020144"/>
              <a:gd name="connsiteY16" fmla="*/ 623455 h 707960"/>
              <a:gd name="connsiteX17" fmla="*/ 576799 w 1020144"/>
              <a:gd name="connsiteY17" fmla="*/ 595746 h 707960"/>
              <a:gd name="connsiteX18" fmla="*/ 493672 w 1020144"/>
              <a:gd name="connsiteY18" fmla="*/ 540327 h 707960"/>
              <a:gd name="connsiteX19" fmla="*/ 465962 w 1020144"/>
              <a:gd name="connsiteY19" fmla="*/ 512618 h 707960"/>
              <a:gd name="connsiteX20" fmla="*/ 424399 w 1020144"/>
              <a:gd name="connsiteY20" fmla="*/ 498764 h 707960"/>
              <a:gd name="connsiteX21" fmla="*/ 535235 w 1020144"/>
              <a:gd name="connsiteY21" fmla="*/ 471055 h 707960"/>
              <a:gd name="connsiteX22" fmla="*/ 632217 w 1020144"/>
              <a:gd name="connsiteY22" fmla="*/ 443346 h 707960"/>
              <a:gd name="connsiteX23" fmla="*/ 590653 w 1020144"/>
              <a:gd name="connsiteY23" fmla="*/ 429491 h 707960"/>
              <a:gd name="connsiteX24" fmla="*/ 576799 w 1020144"/>
              <a:gd name="connsiteY24" fmla="*/ 387927 h 707960"/>
              <a:gd name="connsiteX25" fmla="*/ 632217 w 1020144"/>
              <a:gd name="connsiteY25" fmla="*/ 374073 h 707960"/>
              <a:gd name="connsiteX26" fmla="*/ 770762 w 1020144"/>
              <a:gd name="connsiteY26" fmla="*/ 360218 h 707960"/>
              <a:gd name="connsiteX27" fmla="*/ 729199 w 1020144"/>
              <a:gd name="connsiteY27" fmla="*/ 374073 h 707960"/>
              <a:gd name="connsiteX28" fmla="*/ 687635 w 1020144"/>
              <a:gd name="connsiteY28" fmla="*/ 401782 h 707960"/>
              <a:gd name="connsiteX29" fmla="*/ 632217 w 1020144"/>
              <a:gd name="connsiteY29" fmla="*/ 387927 h 707960"/>
              <a:gd name="connsiteX30" fmla="*/ 646072 w 1020144"/>
              <a:gd name="connsiteY30" fmla="*/ 318655 h 707960"/>
              <a:gd name="connsiteX31" fmla="*/ 687635 w 1020144"/>
              <a:gd name="connsiteY31" fmla="*/ 277091 h 707960"/>
              <a:gd name="connsiteX32" fmla="*/ 715344 w 1020144"/>
              <a:gd name="connsiteY32" fmla="*/ 235527 h 707960"/>
              <a:gd name="connsiteX33" fmla="*/ 840035 w 1020144"/>
              <a:gd name="connsiteY33" fmla="*/ 138546 h 707960"/>
              <a:gd name="connsiteX34" fmla="*/ 881599 w 1020144"/>
              <a:gd name="connsiteY34" fmla="*/ 110837 h 707960"/>
              <a:gd name="connsiteX35" fmla="*/ 937017 w 1020144"/>
              <a:gd name="connsiteY35" fmla="*/ 83127 h 707960"/>
              <a:gd name="connsiteX36" fmla="*/ 1020144 w 1020144"/>
              <a:gd name="connsiteY36" fmla="*/ 55418 h 707960"/>
              <a:gd name="connsiteX37" fmla="*/ 978581 w 1020144"/>
              <a:gd name="connsiteY37" fmla="*/ 110837 h 707960"/>
              <a:gd name="connsiteX38" fmla="*/ 743053 w 1020144"/>
              <a:gd name="connsiteY38" fmla="*/ 138546 h 707960"/>
              <a:gd name="connsiteX39" fmla="*/ 659926 w 1020144"/>
              <a:gd name="connsiteY39" fmla="*/ 124691 h 707960"/>
              <a:gd name="connsiteX40" fmla="*/ 576799 w 1020144"/>
              <a:gd name="connsiteY40" fmla="*/ 96982 h 707960"/>
              <a:gd name="connsiteX41" fmla="*/ 535235 w 1020144"/>
              <a:gd name="connsiteY41" fmla="*/ 55418 h 707960"/>
              <a:gd name="connsiteX42" fmla="*/ 493672 w 1020144"/>
              <a:gd name="connsiteY42" fmla="*/ 41564 h 707960"/>
              <a:gd name="connsiteX43" fmla="*/ 396690 w 1020144"/>
              <a:gd name="connsiteY43" fmla="*/ 13855 h 707960"/>
              <a:gd name="connsiteX44" fmla="*/ 313562 w 1020144"/>
              <a:gd name="connsiteY44" fmla="*/ 0 h 70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20144" h="707960">
                <a:moveTo>
                  <a:pt x="313562" y="0"/>
                </a:moveTo>
                <a:lnTo>
                  <a:pt x="313562" y="0"/>
                </a:lnTo>
                <a:cubicBezTo>
                  <a:pt x="310806" y="57882"/>
                  <a:pt x="351526" y="252983"/>
                  <a:pt x="271999" y="332509"/>
                </a:cubicBezTo>
                <a:cubicBezTo>
                  <a:pt x="260225" y="344283"/>
                  <a:pt x="244290" y="350982"/>
                  <a:pt x="230435" y="360218"/>
                </a:cubicBezTo>
                <a:cubicBezTo>
                  <a:pt x="221199" y="374073"/>
                  <a:pt x="212404" y="388232"/>
                  <a:pt x="202726" y="401782"/>
                </a:cubicBezTo>
                <a:cubicBezTo>
                  <a:pt x="116802" y="522076"/>
                  <a:pt x="198755" y="400810"/>
                  <a:pt x="133453" y="498764"/>
                </a:cubicBezTo>
                <a:cubicBezTo>
                  <a:pt x="93490" y="618656"/>
                  <a:pt x="135372" y="447181"/>
                  <a:pt x="188872" y="554182"/>
                </a:cubicBezTo>
                <a:cubicBezTo>
                  <a:pt x="197634" y="571707"/>
                  <a:pt x="162360" y="583203"/>
                  <a:pt x="147308" y="595746"/>
                </a:cubicBezTo>
                <a:cubicBezTo>
                  <a:pt x="134516" y="606406"/>
                  <a:pt x="120960" y="616692"/>
                  <a:pt x="105744" y="623455"/>
                </a:cubicBezTo>
                <a:cubicBezTo>
                  <a:pt x="79054" y="635317"/>
                  <a:pt x="22617" y="651164"/>
                  <a:pt x="22617" y="651164"/>
                </a:cubicBezTo>
                <a:cubicBezTo>
                  <a:pt x="17999" y="665018"/>
                  <a:pt x="0" y="681044"/>
                  <a:pt x="8762" y="692727"/>
                </a:cubicBezTo>
                <a:cubicBezTo>
                  <a:pt x="20187" y="707960"/>
                  <a:pt x="45139" y="706582"/>
                  <a:pt x="64181" y="706582"/>
                </a:cubicBezTo>
                <a:cubicBezTo>
                  <a:pt x="115190" y="706582"/>
                  <a:pt x="165781" y="697345"/>
                  <a:pt x="216581" y="692727"/>
                </a:cubicBezTo>
                <a:cubicBezTo>
                  <a:pt x="314021" y="660248"/>
                  <a:pt x="197230" y="695952"/>
                  <a:pt x="382835" y="665018"/>
                </a:cubicBezTo>
                <a:cubicBezTo>
                  <a:pt x="397240" y="662617"/>
                  <a:pt x="410544" y="655782"/>
                  <a:pt x="424399" y="651164"/>
                </a:cubicBezTo>
                <a:cubicBezTo>
                  <a:pt x="494606" y="661193"/>
                  <a:pt x="576231" y="681096"/>
                  <a:pt x="646072" y="651164"/>
                </a:cubicBezTo>
                <a:cubicBezTo>
                  <a:pt x="658078" y="646019"/>
                  <a:pt x="628562" y="631615"/>
                  <a:pt x="618362" y="623455"/>
                </a:cubicBezTo>
                <a:cubicBezTo>
                  <a:pt x="605360" y="613053"/>
                  <a:pt x="589591" y="606406"/>
                  <a:pt x="576799" y="595746"/>
                </a:cubicBezTo>
                <a:cubicBezTo>
                  <a:pt x="507612" y="538090"/>
                  <a:pt x="566715" y="564676"/>
                  <a:pt x="493672" y="540327"/>
                </a:cubicBezTo>
                <a:cubicBezTo>
                  <a:pt x="484435" y="531091"/>
                  <a:pt x="477163" y="519338"/>
                  <a:pt x="465962" y="512618"/>
                </a:cubicBezTo>
                <a:cubicBezTo>
                  <a:pt x="453439" y="505105"/>
                  <a:pt x="411876" y="506277"/>
                  <a:pt x="424399" y="498764"/>
                </a:cubicBezTo>
                <a:cubicBezTo>
                  <a:pt x="457055" y="479171"/>
                  <a:pt x="499107" y="483098"/>
                  <a:pt x="535235" y="471055"/>
                </a:cubicBezTo>
                <a:cubicBezTo>
                  <a:pt x="594863" y="451179"/>
                  <a:pt x="562631" y="460742"/>
                  <a:pt x="632217" y="443346"/>
                </a:cubicBezTo>
                <a:cubicBezTo>
                  <a:pt x="618362" y="438728"/>
                  <a:pt x="600980" y="439818"/>
                  <a:pt x="590653" y="429491"/>
                </a:cubicBezTo>
                <a:cubicBezTo>
                  <a:pt x="580326" y="419164"/>
                  <a:pt x="568037" y="399610"/>
                  <a:pt x="576799" y="387927"/>
                </a:cubicBezTo>
                <a:cubicBezTo>
                  <a:pt x="588224" y="372694"/>
                  <a:pt x="613367" y="376766"/>
                  <a:pt x="632217" y="374073"/>
                </a:cubicBezTo>
                <a:cubicBezTo>
                  <a:pt x="678163" y="367509"/>
                  <a:pt x="724580" y="364836"/>
                  <a:pt x="770762" y="360218"/>
                </a:cubicBezTo>
                <a:cubicBezTo>
                  <a:pt x="756908" y="364836"/>
                  <a:pt x="742261" y="367542"/>
                  <a:pt x="729199" y="374073"/>
                </a:cubicBezTo>
                <a:cubicBezTo>
                  <a:pt x="714306" y="381520"/>
                  <a:pt x="704119" y="399427"/>
                  <a:pt x="687635" y="401782"/>
                </a:cubicBezTo>
                <a:cubicBezTo>
                  <a:pt x="668785" y="404475"/>
                  <a:pt x="650690" y="392545"/>
                  <a:pt x="632217" y="387927"/>
                </a:cubicBezTo>
                <a:cubicBezTo>
                  <a:pt x="636835" y="364836"/>
                  <a:pt x="635541" y="339717"/>
                  <a:pt x="646072" y="318655"/>
                </a:cubicBezTo>
                <a:cubicBezTo>
                  <a:pt x="654834" y="301130"/>
                  <a:pt x="675092" y="292143"/>
                  <a:pt x="687635" y="277091"/>
                </a:cubicBezTo>
                <a:cubicBezTo>
                  <a:pt x="698295" y="264299"/>
                  <a:pt x="704684" y="248319"/>
                  <a:pt x="715344" y="235527"/>
                </a:cubicBezTo>
                <a:cubicBezTo>
                  <a:pt x="756037" y="186696"/>
                  <a:pt x="782111" y="177162"/>
                  <a:pt x="840035" y="138546"/>
                </a:cubicBezTo>
                <a:cubicBezTo>
                  <a:pt x="853890" y="129310"/>
                  <a:pt x="866706" y="118284"/>
                  <a:pt x="881599" y="110837"/>
                </a:cubicBezTo>
                <a:cubicBezTo>
                  <a:pt x="900072" y="101600"/>
                  <a:pt x="917841" y="90798"/>
                  <a:pt x="937017" y="83127"/>
                </a:cubicBezTo>
                <a:cubicBezTo>
                  <a:pt x="964136" y="72279"/>
                  <a:pt x="1020144" y="55418"/>
                  <a:pt x="1020144" y="55418"/>
                </a:cubicBezTo>
                <a:cubicBezTo>
                  <a:pt x="1006290" y="73891"/>
                  <a:pt x="994909" y="94509"/>
                  <a:pt x="978581" y="110837"/>
                </a:cubicBezTo>
                <a:cubicBezTo>
                  <a:pt x="899041" y="190377"/>
                  <a:pt x="883470" y="149347"/>
                  <a:pt x="743053" y="138546"/>
                </a:cubicBezTo>
                <a:cubicBezTo>
                  <a:pt x="715344" y="133928"/>
                  <a:pt x="687178" y="131504"/>
                  <a:pt x="659926" y="124691"/>
                </a:cubicBezTo>
                <a:cubicBezTo>
                  <a:pt x="631590" y="117607"/>
                  <a:pt x="576799" y="96982"/>
                  <a:pt x="576799" y="96982"/>
                </a:cubicBezTo>
                <a:cubicBezTo>
                  <a:pt x="562944" y="83127"/>
                  <a:pt x="551538" y="66286"/>
                  <a:pt x="535235" y="55418"/>
                </a:cubicBezTo>
                <a:cubicBezTo>
                  <a:pt x="523084" y="47317"/>
                  <a:pt x="507714" y="45576"/>
                  <a:pt x="493672" y="41564"/>
                </a:cubicBezTo>
                <a:cubicBezTo>
                  <a:pt x="371897" y="6771"/>
                  <a:pt x="496343" y="47072"/>
                  <a:pt x="396690" y="13855"/>
                </a:cubicBezTo>
                <a:cubicBezTo>
                  <a:pt x="346364" y="30630"/>
                  <a:pt x="327417" y="2309"/>
                  <a:pt x="313562"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4" name="Freeform 13"/>
          <p:cNvSpPr/>
          <p:nvPr/>
        </p:nvSpPr>
        <p:spPr>
          <a:xfrm rot="21222876">
            <a:off x="2572120" y="2865122"/>
            <a:ext cx="1152128" cy="1080120"/>
          </a:xfrm>
          <a:custGeom>
            <a:avLst/>
            <a:gdLst>
              <a:gd name="connsiteX0" fmla="*/ 194713 w 997889"/>
              <a:gd name="connsiteY0" fmla="*/ 484910 h 1069147"/>
              <a:gd name="connsiteX1" fmla="*/ 194713 w 997889"/>
              <a:gd name="connsiteY1" fmla="*/ 484910 h 1069147"/>
              <a:gd name="connsiteX2" fmla="*/ 83877 w 997889"/>
              <a:gd name="connsiteY2" fmla="*/ 623455 h 1069147"/>
              <a:gd name="connsiteX3" fmla="*/ 42313 w 997889"/>
              <a:gd name="connsiteY3" fmla="*/ 651164 h 1069147"/>
              <a:gd name="connsiteX4" fmla="*/ 14604 w 997889"/>
              <a:gd name="connsiteY4" fmla="*/ 609600 h 1069147"/>
              <a:gd name="connsiteX5" fmla="*/ 28458 w 997889"/>
              <a:gd name="connsiteY5" fmla="*/ 651164 h 1069147"/>
              <a:gd name="connsiteX6" fmla="*/ 56168 w 997889"/>
              <a:gd name="connsiteY6" fmla="*/ 678873 h 1069147"/>
              <a:gd name="connsiteX7" fmla="*/ 125440 w 997889"/>
              <a:gd name="connsiteY7" fmla="*/ 762000 h 1069147"/>
              <a:gd name="connsiteX8" fmla="*/ 180858 w 997889"/>
              <a:gd name="connsiteY8" fmla="*/ 748146 h 1069147"/>
              <a:gd name="connsiteX9" fmla="*/ 222422 w 997889"/>
              <a:gd name="connsiteY9" fmla="*/ 734291 h 1069147"/>
              <a:gd name="connsiteX10" fmla="*/ 236277 w 997889"/>
              <a:gd name="connsiteY10" fmla="*/ 775855 h 1069147"/>
              <a:gd name="connsiteX11" fmla="*/ 194713 w 997889"/>
              <a:gd name="connsiteY11" fmla="*/ 914400 h 1069147"/>
              <a:gd name="connsiteX12" fmla="*/ 167004 w 997889"/>
              <a:gd name="connsiteY12" fmla="*/ 942110 h 1069147"/>
              <a:gd name="connsiteX13" fmla="*/ 83877 w 997889"/>
              <a:gd name="connsiteY13" fmla="*/ 955964 h 1069147"/>
              <a:gd name="connsiteX14" fmla="*/ 42313 w 997889"/>
              <a:gd name="connsiteY14" fmla="*/ 997528 h 1069147"/>
              <a:gd name="connsiteX15" fmla="*/ 83877 w 997889"/>
              <a:gd name="connsiteY15" fmla="*/ 1011382 h 1069147"/>
              <a:gd name="connsiteX16" fmla="*/ 236277 w 997889"/>
              <a:gd name="connsiteY16" fmla="*/ 1025237 h 1069147"/>
              <a:gd name="connsiteX17" fmla="*/ 360968 w 997889"/>
              <a:gd name="connsiteY17" fmla="*/ 1025237 h 1069147"/>
              <a:gd name="connsiteX18" fmla="*/ 430240 w 997889"/>
              <a:gd name="connsiteY18" fmla="*/ 969819 h 1069147"/>
              <a:gd name="connsiteX19" fmla="*/ 471804 w 997889"/>
              <a:gd name="connsiteY19" fmla="*/ 983673 h 1069147"/>
              <a:gd name="connsiteX20" fmla="*/ 679622 w 997889"/>
              <a:gd name="connsiteY20" fmla="*/ 969819 h 1069147"/>
              <a:gd name="connsiteX21" fmla="*/ 693477 w 997889"/>
              <a:gd name="connsiteY21" fmla="*/ 928255 h 1069147"/>
              <a:gd name="connsiteX22" fmla="*/ 651913 w 997889"/>
              <a:gd name="connsiteY22" fmla="*/ 831273 h 1069147"/>
              <a:gd name="connsiteX23" fmla="*/ 665768 w 997889"/>
              <a:gd name="connsiteY23" fmla="*/ 789710 h 1069147"/>
              <a:gd name="connsiteX24" fmla="*/ 776604 w 997889"/>
              <a:gd name="connsiteY24" fmla="*/ 692728 h 1069147"/>
              <a:gd name="connsiteX25" fmla="*/ 818168 w 997889"/>
              <a:gd name="connsiteY25" fmla="*/ 678873 h 1069147"/>
              <a:gd name="connsiteX26" fmla="*/ 901295 w 997889"/>
              <a:gd name="connsiteY26" fmla="*/ 609600 h 1069147"/>
              <a:gd name="connsiteX27" fmla="*/ 942858 w 997889"/>
              <a:gd name="connsiteY27" fmla="*/ 595746 h 1069147"/>
              <a:gd name="connsiteX28" fmla="*/ 956713 w 997889"/>
              <a:gd name="connsiteY28" fmla="*/ 110837 h 1069147"/>
              <a:gd name="connsiteX29" fmla="*/ 901295 w 997889"/>
              <a:gd name="connsiteY29" fmla="*/ 27710 h 1069147"/>
              <a:gd name="connsiteX30" fmla="*/ 845877 w 997889"/>
              <a:gd name="connsiteY30" fmla="*/ 13855 h 1069147"/>
              <a:gd name="connsiteX31" fmla="*/ 804313 w 997889"/>
              <a:gd name="connsiteY31" fmla="*/ 0 h 1069147"/>
              <a:gd name="connsiteX32" fmla="*/ 762749 w 997889"/>
              <a:gd name="connsiteY32" fmla="*/ 13855 h 1069147"/>
              <a:gd name="connsiteX33" fmla="*/ 748895 w 997889"/>
              <a:gd name="connsiteY33" fmla="*/ 110837 h 1069147"/>
              <a:gd name="connsiteX34" fmla="*/ 735040 w 997889"/>
              <a:gd name="connsiteY34" fmla="*/ 152400 h 1069147"/>
              <a:gd name="connsiteX35" fmla="*/ 748895 w 997889"/>
              <a:gd name="connsiteY35" fmla="*/ 235528 h 1069147"/>
              <a:gd name="connsiteX36" fmla="*/ 735040 w 997889"/>
              <a:gd name="connsiteY36" fmla="*/ 318655 h 1069147"/>
              <a:gd name="connsiteX37" fmla="*/ 693477 w 997889"/>
              <a:gd name="connsiteY37" fmla="*/ 346364 h 1069147"/>
              <a:gd name="connsiteX38" fmla="*/ 610349 w 997889"/>
              <a:gd name="connsiteY38" fmla="*/ 374073 h 1069147"/>
              <a:gd name="connsiteX39" fmla="*/ 568786 w 997889"/>
              <a:gd name="connsiteY39" fmla="*/ 401782 h 1069147"/>
              <a:gd name="connsiteX40" fmla="*/ 527222 w 997889"/>
              <a:gd name="connsiteY40" fmla="*/ 443346 h 1069147"/>
              <a:gd name="connsiteX41" fmla="*/ 485658 w 997889"/>
              <a:gd name="connsiteY41" fmla="*/ 457200 h 1069147"/>
              <a:gd name="connsiteX42" fmla="*/ 457949 w 997889"/>
              <a:gd name="connsiteY42" fmla="*/ 484910 h 1069147"/>
              <a:gd name="connsiteX43" fmla="*/ 250131 w 997889"/>
              <a:gd name="connsiteY43" fmla="*/ 498764 h 1069147"/>
              <a:gd name="connsiteX44" fmla="*/ 194713 w 997889"/>
              <a:gd name="connsiteY44" fmla="*/ 484910 h 106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7889" h="1069147">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5" name="Freeform 14"/>
          <p:cNvSpPr/>
          <p:nvPr/>
        </p:nvSpPr>
        <p:spPr>
          <a:xfrm rot="17777117">
            <a:off x="3556583" y="3141925"/>
            <a:ext cx="864096" cy="360040"/>
          </a:xfrm>
          <a:custGeom>
            <a:avLst/>
            <a:gdLst>
              <a:gd name="connsiteX0" fmla="*/ 305385 w 1192542"/>
              <a:gd name="connsiteY0" fmla="*/ 31443 h 554671"/>
              <a:gd name="connsiteX1" fmla="*/ 305385 w 1192542"/>
              <a:gd name="connsiteY1" fmla="*/ 31443 h 554671"/>
              <a:gd name="connsiteX2" fmla="*/ 222258 w 1192542"/>
              <a:gd name="connsiteY2" fmla="*/ 128424 h 554671"/>
              <a:gd name="connsiteX3" fmla="*/ 194549 w 1192542"/>
              <a:gd name="connsiteY3" fmla="*/ 156134 h 554671"/>
              <a:gd name="connsiteX4" fmla="*/ 152985 w 1192542"/>
              <a:gd name="connsiteY4" fmla="*/ 183843 h 554671"/>
              <a:gd name="connsiteX5" fmla="*/ 83712 w 1192542"/>
              <a:gd name="connsiteY5" fmla="*/ 266970 h 554671"/>
              <a:gd name="connsiteX6" fmla="*/ 42149 w 1192542"/>
              <a:gd name="connsiteY6" fmla="*/ 294679 h 554671"/>
              <a:gd name="connsiteX7" fmla="*/ 139131 w 1192542"/>
              <a:gd name="connsiteY7" fmla="*/ 322388 h 554671"/>
              <a:gd name="connsiteX8" fmla="*/ 125276 w 1192542"/>
              <a:gd name="connsiteY8" fmla="*/ 322388 h 554671"/>
              <a:gd name="connsiteX9" fmla="*/ 222258 w 1192542"/>
              <a:gd name="connsiteY9" fmla="*/ 433224 h 554671"/>
              <a:gd name="connsiteX10" fmla="*/ 236112 w 1192542"/>
              <a:gd name="connsiteY10" fmla="*/ 474788 h 554671"/>
              <a:gd name="connsiteX11" fmla="*/ 305385 w 1192542"/>
              <a:gd name="connsiteY11" fmla="*/ 433224 h 554671"/>
              <a:gd name="connsiteX12" fmla="*/ 346949 w 1192542"/>
              <a:gd name="connsiteY12" fmla="*/ 419370 h 554671"/>
              <a:gd name="connsiteX13" fmla="*/ 430076 w 1192542"/>
              <a:gd name="connsiteY13" fmla="*/ 377806 h 554671"/>
              <a:gd name="connsiteX14" fmla="*/ 513203 w 1192542"/>
              <a:gd name="connsiteY14" fmla="*/ 433224 h 554671"/>
              <a:gd name="connsiteX15" fmla="*/ 596331 w 1192542"/>
              <a:gd name="connsiteY15" fmla="*/ 460934 h 554671"/>
              <a:gd name="connsiteX16" fmla="*/ 721022 w 1192542"/>
              <a:gd name="connsiteY16" fmla="*/ 433224 h 554671"/>
              <a:gd name="connsiteX17" fmla="*/ 845712 w 1192542"/>
              <a:gd name="connsiteY17" fmla="*/ 377806 h 554671"/>
              <a:gd name="connsiteX18" fmla="*/ 859567 w 1192542"/>
              <a:gd name="connsiteY18" fmla="*/ 336243 h 554671"/>
              <a:gd name="connsiteX19" fmla="*/ 873422 w 1192542"/>
              <a:gd name="connsiteY19" fmla="*/ 280824 h 554671"/>
              <a:gd name="connsiteX20" fmla="*/ 956549 w 1192542"/>
              <a:gd name="connsiteY20" fmla="*/ 336243 h 554671"/>
              <a:gd name="connsiteX21" fmla="*/ 998112 w 1192542"/>
              <a:gd name="connsiteY21" fmla="*/ 350097 h 554671"/>
              <a:gd name="connsiteX22" fmla="*/ 1025822 w 1192542"/>
              <a:gd name="connsiteY22" fmla="*/ 377806 h 554671"/>
              <a:gd name="connsiteX23" fmla="*/ 1067385 w 1192542"/>
              <a:gd name="connsiteY23" fmla="*/ 225406 h 554671"/>
              <a:gd name="connsiteX24" fmla="*/ 1164367 w 1192542"/>
              <a:gd name="connsiteY24" fmla="*/ 100715 h 554671"/>
              <a:gd name="connsiteX25" fmla="*/ 1178222 w 1192542"/>
              <a:gd name="connsiteY25" fmla="*/ 59152 h 554671"/>
              <a:gd name="connsiteX26" fmla="*/ 901131 w 1192542"/>
              <a:gd name="connsiteY26" fmla="*/ 86861 h 554671"/>
              <a:gd name="connsiteX27" fmla="*/ 859567 w 1192542"/>
              <a:gd name="connsiteY27" fmla="*/ 100715 h 554671"/>
              <a:gd name="connsiteX28" fmla="*/ 693312 w 1192542"/>
              <a:gd name="connsiteY28" fmla="*/ 73006 h 554671"/>
              <a:gd name="connsiteX29" fmla="*/ 513203 w 1192542"/>
              <a:gd name="connsiteY29" fmla="*/ 142279 h 554671"/>
              <a:gd name="connsiteX30" fmla="*/ 471640 w 1192542"/>
              <a:gd name="connsiteY30" fmla="*/ 128424 h 554671"/>
              <a:gd name="connsiteX31" fmla="*/ 416222 w 1192542"/>
              <a:gd name="connsiteY31" fmla="*/ 45297 h 554671"/>
              <a:gd name="connsiteX32" fmla="*/ 388512 w 1192542"/>
              <a:gd name="connsiteY32" fmla="*/ 17588 h 554671"/>
              <a:gd name="connsiteX33" fmla="*/ 333094 w 1192542"/>
              <a:gd name="connsiteY33" fmla="*/ 3734 h 554671"/>
              <a:gd name="connsiteX34" fmla="*/ 305385 w 1192542"/>
              <a:gd name="connsiteY34" fmla="*/ 31443 h 55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2542" h="554671">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Freeform 15"/>
          <p:cNvSpPr/>
          <p:nvPr/>
        </p:nvSpPr>
        <p:spPr>
          <a:xfrm>
            <a:off x="1736601" y="4581128"/>
            <a:ext cx="531143" cy="288032"/>
          </a:xfrm>
          <a:custGeom>
            <a:avLst/>
            <a:gdLst>
              <a:gd name="connsiteX0" fmla="*/ 458063 w 991243"/>
              <a:gd name="connsiteY0" fmla="*/ 27709 h 597203"/>
              <a:gd name="connsiteX1" fmla="*/ 458063 w 991243"/>
              <a:gd name="connsiteY1" fmla="*/ 27709 h 597203"/>
              <a:gd name="connsiteX2" fmla="*/ 28572 w 991243"/>
              <a:gd name="connsiteY2" fmla="*/ 41564 h 597203"/>
              <a:gd name="connsiteX3" fmla="*/ 863 w 991243"/>
              <a:gd name="connsiteY3" fmla="*/ 124691 h 597203"/>
              <a:gd name="connsiteX4" fmla="*/ 42426 w 991243"/>
              <a:gd name="connsiteY4" fmla="*/ 138546 h 597203"/>
              <a:gd name="connsiteX5" fmla="*/ 139408 w 991243"/>
              <a:gd name="connsiteY5" fmla="*/ 193964 h 597203"/>
              <a:gd name="connsiteX6" fmla="*/ 180972 w 991243"/>
              <a:gd name="connsiteY6" fmla="*/ 277091 h 597203"/>
              <a:gd name="connsiteX7" fmla="*/ 194826 w 991243"/>
              <a:gd name="connsiteY7" fmla="*/ 332509 h 597203"/>
              <a:gd name="connsiteX8" fmla="*/ 333372 w 991243"/>
              <a:gd name="connsiteY8" fmla="*/ 346364 h 597203"/>
              <a:gd name="connsiteX9" fmla="*/ 388790 w 991243"/>
              <a:gd name="connsiteY9" fmla="*/ 360218 h 597203"/>
              <a:gd name="connsiteX10" fmla="*/ 402645 w 991243"/>
              <a:gd name="connsiteY10" fmla="*/ 401782 h 597203"/>
              <a:gd name="connsiteX11" fmla="*/ 430354 w 991243"/>
              <a:gd name="connsiteY11" fmla="*/ 443346 h 597203"/>
              <a:gd name="connsiteX12" fmla="*/ 513481 w 991243"/>
              <a:gd name="connsiteY12" fmla="*/ 498764 h 597203"/>
              <a:gd name="connsiteX13" fmla="*/ 596608 w 991243"/>
              <a:gd name="connsiteY13" fmla="*/ 540327 h 597203"/>
              <a:gd name="connsiteX14" fmla="*/ 679735 w 991243"/>
              <a:gd name="connsiteY14" fmla="*/ 554182 h 597203"/>
              <a:gd name="connsiteX15" fmla="*/ 665881 w 991243"/>
              <a:gd name="connsiteY15" fmla="*/ 512618 h 597203"/>
              <a:gd name="connsiteX16" fmla="*/ 693590 w 991243"/>
              <a:gd name="connsiteY16" fmla="*/ 332509 h 597203"/>
              <a:gd name="connsiteX17" fmla="*/ 707445 w 991243"/>
              <a:gd name="connsiteY17" fmla="*/ 290946 h 597203"/>
              <a:gd name="connsiteX18" fmla="*/ 749008 w 991243"/>
              <a:gd name="connsiteY18" fmla="*/ 277091 h 597203"/>
              <a:gd name="connsiteX19" fmla="*/ 735154 w 991243"/>
              <a:gd name="connsiteY19" fmla="*/ 235527 h 597203"/>
              <a:gd name="connsiteX20" fmla="*/ 818281 w 991243"/>
              <a:gd name="connsiteY20" fmla="*/ 207818 h 597203"/>
              <a:gd name="connsiteX21" fmla="*/ 942972 w 991243"/>
              <a:gd name="connsiteY21" fmla="*/ 138546 h 597203"/>
              <a:gd name="connsiteX22" fmla="*/ 956826 w 991243"/>
              <a:gd name="connsiteY22" fmla="*/ 55418 h 597203"/>
              <a:gd name="connsiteX23" fmla="*/ 873699 w 991243"/>
              <a:gd name="connsiteY23" fmla="*/ 0 h 597203"/>
              <a:gd name="connsiteX24" fmla="*/ 845990 w 991243"/>
              <a:gd name="connsiteY24" fmla="*/ 41564 h 597203"/>
              <a:gd name="connsiteX25" fmla="*/ 762863 w 991243"/>
              <a:gd name="connsiteY25" fmla="*/ 83127 h 597203"/>
              <a:gd name="connsiteX26" fmla="*/ 596608 w 991243"/>
              <a:gd name="connsiteY26" fmla="*/ 55418 h 597203"/>
              <a:gd name="connsiteX27" fmla="*/ 527335 w 991243"/>
              <a:gd name="connsiteY27" fmla="*/ 41564 h 597203"/>
              <a:gd name="connsiteX28" fmla="*/ 458063 w 991243"/>
              <a:gd name="connsiteY28" fmla="*/ 27709 h 59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243" h="597203">
                <a:moveTo>
                  <a:pt x="458063" y="27709"/>
                </a:moveTo>
                <a:lnTo>
                  <a:pt x="458063" y="27709"/>
                </a:lnTo>
                <a:cubicBezTo>
                  <a:pt x="314899" y="32327"/>
                  <a:pt x="168692" y="11841"/>
                  <a:pt x="28572" y="41564"/>
                </a:cubicBezTo>
                <a:cubicBezTo>
                  <a:pt x="0" y="47625"/>
                  <a:pt x="863" y="124691"/>
                  <a:pt x="863" y="124691"/>
                </a:cubicBezTo>
                <a:cubicBezTo>
                  <a:pt x="14717" y="129309"/>
                  <a:pt x="29746" y="131301"/>
                  <a:pt x="42426" y="138546"/>
                </a:cubicBezTo>
                <a:cubicBezTo>
                  <a:pt x="159853" y="205647"/>
                  <a:pt x="44111" y="162197"/>
                  <a:pt x="139408" y="193964"/>
                </a:cubicBezTo>
                <a:cubicBezTo>
                  <a:pt x="169767" y="239502"/>
                  <a:pt x="166632" y="226902"/>
                  <a:pt x="180972" y="277091"/>
                </a:cubicBezTo>
                <a:cubicBezTo>
                  <a:pt x="186203" y="295400"/>
                  <a:pt x="177492" y="324630"/>
                  <a:pt x="194826" y="332509"/>
                </a:cubicBezTo>
                <a:cubicBezTo>
                  <a:pt x="237078" y="351715"/>
                  <a:pt x="287190" y="341746"/>
                  <a:pt x="333372" y="346364"/>
                </a:cubicBezTo>
                <a:cubicBezTo>
                  <a:pt x="351845" y="350982"/>
                  <a:pt x="373921" y="348323"/>
                  <a:pt x="388790" y="360218"/>
                </a:cubicBezTo>
                <a:cubicBezTo>
                  <a:pt x="400194" y="369341"/>
                  <a:pt x="396114" y="388720"/>
                  <a:pt x="402645" y="401782"/>
                </a:cubicBezTo>
                <a:cubicBezTo>
                  <a:pt x="410092" y="416675"/>
                  <a:pt x="417823" y="432381"/>
                  <a:pt x="430354" y="443346"/>
                </a:cubicBezTo>
                <a:cubicBezTo>
                  <a:pt x="455416" y="465276"/>
                  <a:pt x="485772" y="480291"/>
                  <a:pt x="513481" y="498764"/>
                </a:cubicBezTo>
                <a:cubicBezTo>
                  <a:pt x="567195" y="534573"/>
                  <a:pt x="539249" y="521208"/>
                  <a:pt x="596608" y="540327"/>
                </a:cubicBezTo>
                <a:cubicBezTo>
                  <a:pt x="609447" y="548887"/>
                  <a:pt x="658225" y="597203"/>
                  <a:pt x="679735" y="554182"/>
                </a:cubicBezTo>
                <a:cubicBezTo>
                  <a:pt x="686266" y="541120"/>
                  <a:pt x="670499" y="526473"/>
                  <a:pt x="665881" y="512618"/>
                </a:cubicBezTo>
                <a:cubicBezTo>
                  <a:pt x="677047" y="412123"/>
                  <a:pt x="671773" y="408864"/>
                  <a:pt x="693590" y="332509"/>
                </a:cubicBezTo>
                <a:cubicBezTo>
                  <a:pt x="697602" y="318467"/>
                  <a:pt x="697119" y="301272"/>
                  <a:pt x="707445" y="290946"/>
                </a:cubicBezTo>
                <a:cubicBezTo>
                  <a:pt x="717771" y="280620"/>
                  <a:pt x="735154" y="281709"/>
                  <a:pt x="749008" y="277091"/>
                </a:cubicBezTo>
                <a:cubicBezTo>
                  <a:pt x="744390" y="263236"/>
                  <a:pt x="724827" y="245854"/>
                  <a:pt x="735154" y="235527"/>
                </a:cubicBezTo>
                <a:cubicBezTo>
                  <a:pt x="755807" y="214874"/>
                  <a:pt x="793979" y="224020"/>
                  <a:pt x="818281" y="207818"/>
                </a:cubicBezTo>
                <a:cubicBezTo>
                  <a:pt x="913559" y="144299"/>
                  <a:pt x="869815" y="162931"/>
                  <a:pt x="942972" y="138546"/>
                </a:cubicBezTo>
                <a:cubicBezTo>
                  <a:pt x="961342" y="110991"/>
                  <a:pt x="991243" y="89835"/>
                  <a:pt x="956826" y="55418"/>
                </a:cubicBezTo>
                <a:cubicBezTo>
                  <a:pt x="933278" y="31870"/>
                  <a:pt x="873699" y="0"/>
                  <a:pt x="873699" y="0"/>
                </a:cubicBezTo>
                <a:cubicBezTo>
                  <a:pt x="864463" y="13855"/>
                  <a:pt x="857764" y="29790"/>
                  <a:pt x="845990" y="41564"/>
                </a:cubicBezTo>
                <a:cubicBezTo>
                  <a:pt x="819133" y="68421"/>
                  <a:pt x="796667" y="71859"/>
                  <a:pt x="762863" y="83127"/>
                </a:cubicBezTo>
                <a:cubicBezTo>
                  <a:pt x="599608" y="50477"/>
                  <a:pt x="802826" y="89787"/>
                  <a:pt x="596608" y="55418"/>
                </a:cubicBezTo>
                <a:cubicBezTo>
                  <a:pt x="573380" y="51547"/>
                  <a:pt x="550814" y="43370"/>
                  <a:pt x="527335" y="41564"/>
                </a:cubicBezTo>
                <a:cubicBezTo>
                  <a:pt x="490498" y="38731"/>
                  <a:pt x="469608" y="30018"/>
                  <a:pt x="458063" y="2770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Freeform 16"/>
          <p:cNvSpPr/>
          <p:nvPr/>
        </p:nvSpPr>
        <p:spPr>
          <a:xfrm rot="20378063">
            <a:off x="2877923" y="4022505"/>
            <a:ext cx="792088" cy="360040"/>
          </a:xfrm>
          <a:custGeom>
            <a:avLst/>
            <a:gdLst>
              <a:gd name="connsiteX0" fmla="*/ 217007 w 989454"/>
              <a:gd name="connsiteY0" fmla="*/ 27709 h 498764"/>
              <a:gd name="connsiteX1" fmla="*/ 217007 w 989454"/>
              <a:gd name="connsiteY1" fmla="*/ 27709 h 498764"/>
              <a:gd name="connsiteX2" fmla="*/ 106170 w 989454"/>
              <a:gd name="connsiteY2" fmla="*/ 69273 h 498764"/>
              <a:gd name="connsiteX3" fmla="*/ 64607 w 989454"/>
              <a:gd name="connsiteY3" fmla="*/ 83127 h 498764"/>
              <a:gd name="connsiteX4" fmla="*/ 50752 w 989454"/>
              <a:gd name="connsiteY4" fmla="*/ 221673 h 498764"/>
              <a:gd name="connsiteX5" fmla="*/ 36898 w 989454"/>
              <a:gd name="connsiteY5" fmla="*/ 304800 h 498764"/>
              <a:gd name="connsiteX6" fmla="*/ 23043 w 989454"/>
              <a:gd name="connsiteY6" fmla="*/ 374073 h 498764"/>
              <a:gd name="connsiteX7" fmla="*/ 300134 w 989454"/>
              <a:gd name="connsiteY7" fmla="*/ 360218 h 498764"/>
              <a:gd name="connsiteX8" fmla="*/ 452534 w 989454"/>
              <a:gd name="connsiteY8" fmla="*/ 360218 h 498764"/>
              <a:gd name="connsiteX9" fmla="*/ 410970 w 989454"/>
              <a:gd name="connsiteY9" fmla="*/ 387927 h 498764"/>
              <a:gd name="connsiteX10" fmla="*/ 341698 w 989454"/>
              <a:gd name="connsiteY10" fmla="*/ 415636 h 498764"/>
              <a:gd name="connsiteX11" fmla="*/ 258570 w 989454"/>
              <a:gd name="connsiteY11" fmla="*/ 443345 h 498764"/>
              <a:gd name="connsiteX12" fmla="*/ 217007 w 989454"/>
              <a:gd name="connsiteY12" fmla="*/ 457200 h 498764"/>
              <a:gd name="connsiteX13" fmla="*/ 106170 w 989454"/>
              <a:gd name="connsiteY13" fmla="*/ 484909 h 498764"/>
              <a:gd name="connsiteX14" fmla="*/ 147734 w 989454"/>
              <a:gd name="connsiteY14" fmla="*/ 498764 h 498764"/>
              <a:gd name="connsiteX15" fmla="*/ 300134 w 989454"/>
              <a:gd name="connsiteY15" fmla="*/ 471054 h 498764"/>
              <a:gd name="connsiteX16" fmla="*/ 424825 w 989454"/>
              <a:gd name="connsiteY16" fmla="*/ 457200 h 498764"/>
              <a:gd name="connsiteX17" fmla="*/ 466389 w 989454"/>
              <a:gd name="connsiteY17" fmla="*/ 443345 h 498764"/>
              <a:gd name="connsiteX18" fmla="*/ 549516 w 989454"/>
              <a:gd name="connsiteY18" fmla="*/ 429491 h 498764"/>
              <a:gd name="connsiteX19" fmla="*/ 591080 w 989454"/>
              <a:gd name="connsiteY19" fmla="*/ 401782 h 498764"/>
              <a:gd name="connsiteX20" fmla="*/ 688061 w 989454"/>
              <a:gd name="connsiteY20" fmla="*/ 360218 h 498764"/>
              <a:gd name="connsiteX21" fmla="*/ 701916 w 989454"/>
              <a:gd name="connsiteY21" fmla="*/ 277091 h 498764"/>
              <a:gd name="connsiteX22" fmla="*/ 729625 w 989454"/>
              <a:gd name="connsiteY22" fmla="*/ 235527 h 498764"/>
              <a:gd name="connsiteX23" fmla="*/ 743480 w 989454"/>
              <a:gd name="connsiteY23" fmla="*/ 193964 h 498764"/>
              <a:gd name="connsiteX24" fmla="*/ 785043 w 989454"/>
              <a:gd name="connsiteY24" fmla="*/ 180109 h 498764"/>
              <a:gd name="connsiteX25" fmla="*/ 937443 w 989454"/>
              <a:gd name="connsiteY25" fmla="*/ 166254 h 498764"/>
              <a:gd name="connsiteX26" fmla="*/ 923589 w 989454"/>
              <a:gd name="connsiteY26" fmla="*/ 55418 h 498764"/>
              <a:gd name="connsiteX27" fmla="*/ 840461 w 989454"/>
              <a:gd name="connsiteY27" fmla="*/ 69273 h 498764"/>
              <a:gd name="connsiteX28" fmla="*/ 785043 w 989454"/>
              <a:gd name="connsiteY28" fmla="*/ 83127 h 498764"/>
              <a:gd name="connsiteX29" fmla="*/ 674207 w 989454"/>
              <a:gd name="connsiteY29" fmla="*/ 69273 h 498764"/>
              <a:gd name="connsiteX30" fmla="*/ 438680 w 989454"/>
              <a:gd name="connsiteY30" fmla="*/ 41564 h 498764"/>
              <a:gd name="connsiteX31" fmla="*/ 272425 w 989454"/>
              <a:gd name="connsiteY31" fmla="*/ 0 h 498764"/>
              <a:gd name="connsiteX32" fmla="*/ 272425 w 989454"/>
              <a:gd name="connsiteY32" fmla="*/ 83127 h 498764"/>
              <a:gd name="connsiteX33" fmla="*/ 230861 w 989454"/>
              <a:gd name="connsiteY33" fmla="*/ 69273 h 498764"/>
              <a:gd name="connsiteX34" fmla="*/ 217007 w 989454"/>
              <a:gd name="connsiteY34" fmla="*/ 27709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9454" h="498764">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Freeform 17"/>
          <p:cNvSpPr/>
          <p:nvPr/>
        </p:nvSpPr>
        <p:spPr>
          <a:xfrm>
            <a:off x="2411760" y="4437112"/>
            <a:ext cx="432048" cy="360040"/>
          </a:xfrm>
          <a:custGeom>
            <a:avLst/>
            <a:gdLst>
              <a:gd name="connsiteX0" fmla="*/ 27709 w 656588"/>
              <a:gd name="connsiteY0" fmla="*/ 396444 h 798225"/>
              <a:gd name="connsiteX1" fmla="*/ 27709 w 656588"/>
              <a:gd name="connsiteY1" fmla="*/ 396444 h 798225"/>
              <a:gd name="connsiteX2" fmla="*/ 13855 w 656588"/>
              <a:gd name="connsiteY2" fmla="*/ 562698 h 798225"/>
              <a:gd name="connsiteX3" fmla="*/ 55419 w 656588"/>
              <a:gd name="connsiteY3" fmla="*/ 548844 h 798225"/>
              <a:gd name="connsiteX4" fmla="*/ 41564 w 656588"/>
              <a:gd name="connsiteY4" fmla="*/ 590407 h 798225"/>
              <a:gd name="connsiteX5" fmla="*/ 0 w 656588"/>
              <a:gd name="connsiteY5" fmla="*/ 631971 h 798225"/>
              <a:gd name="connsiteX6" fmla="*/ 221673 w 656588"/>
              <a:gd name="connsiteY6" fmla="*/ 645825 h 798225"/>
              <a:gd name="connsiteX7" fmla="*/ 290946 w 656588"/>
              <a:gd name="connsiteY7" fmla="*/ 659680 h 798225"/>
              <a:gd name="connsiteX8" fmla="*/ 180109 w 656588"/>
              <a:gd name="connsiteY8" fmla="*/ 701244 h 798225"/>
              <a:gd name="connsiteX9" fmla="*/ 138546 w 656588"/>
              <a:gd name="connsiteY9" fmla="*/ 728953 h 798225"/>
              <a:gd name="connsiteX10" fmla="*/ 55419 w 656588"/>
              <a:gd name="connsiteY10" fmla="*/ 742807 h 798225"/>
              <a:gd name="connsiteX11" fmla="*/ 138546 w 656588"/>
              <a:gd name="connsiteY11" fmla="*/ 798225 h 798225"/>
              <a:gd name="connsiteX12" fmla="*/ 221673 w 656588"/>
              <a:gd name="connsiteY12" fmla="*/ 770516 h 798225"/>
              <a:gd name="connsiteX13" fmla="*/ 304800 w 656588"/>
              <a:gd name="connsiteY13" fmla="*/ 715098 h 798225"/>
              <a:gd name="connsiteX14" fmla="*/ 346364 w 656588"/>
              <a:gd name="connsiteY14" fmla="*/ 631971 h 798225"/>
              <a:gd name="connsiteX15" fmla="*/ 429491 w 656588"/>
              <a:gd name="connsiteY15" fmla="*/ 604262 h 798225"/>
              <a:gd name="connsiteX16" fmla="*/ 443346 w 656588"/>
              <a:gd name="connsiteY16" fmla="*/ 438007 h 798225"/>
              <a:gd name="connsiteX17" fmla="*/ 484909 w 656588"/>
              <a:gd name="connsiteY17" fmla="*/ 410298 h 798225"/>
              <a:gd name="connsiteX18" fmla="*/ 609600 w 656588"/>
              <a:gd name="connsiteY18" fmla="*/ 382589 h 798225"/>
              <a:gd name="connsiteX19" fmla="*/ 651164 w 656588"/>
              <a:gd name="connsiteY19" fmla="*/ 354880 h 798225"/>
              <a:gd name="connsiteX20" fmla="*/ 637309 w 656588"/>
              <a:gd name="connsiteY20" fmla="*/ 313316 h 798225"/>
              <a:gd name="connsiteX21" fmla="*/ 554182 w 656588"/>
              <a:gd name="connsiteY21" fmla="*/ 271753 h 798225"/>
              <a:gd name="connsiteX22" fmla="*/ 512619 w 656588"/>
              <a:gd name="connsiteY22" fmla="*/ 285607 h 798225"/>
              <a:gd name="connsiteX23" fmla="*/ 484909 w 656588"/>
              <a:gd name="connsiteY23" fmla="*/ 313316 h 798225"/>
              <a:gd name="connsiteX24" fmla="*/ 443346 w 656588"/>
              <a:gd name="connsiteY24" fmla="*/ 341025 h 798225"/>
              <a:gd name="connsiteX25" fmla="*/ 387928 w 656588"/>
              <a:gd name="connsiteY25" fmla="*/ 327171 h 798225"/>
              <a:gd name="connsiteX26" fmla="*/ 332509 w 656588"/>
              <a:gd name="connsiteY26" fmla="*/ 244044 h 798225"/>
              <a:gd name="connsiteX27" fmla="*/ 360219 w 656588"/>
              <a:gd name="connsiteY27" fmla="*/ 133207 h 798225"/>
              <a:gd name="connsiteX28" fmla="*/ 374073 w 656588"/>
              <a:gd name="connsiteY28" fmla="*/ 91644 h 798225"/>
              <a:gd name="connsiteX29" fmla="*/ 415637 w 656588"/>
              <a:gd name="connsiteY29" fmla="*/ 77789 h 798225"/>
              <a:gd name="connsiteX30" fmla="*/ 401782 w 656588"/>
              <a:gd name="connsiteY30" fmla="*/ 8516 h 798225"/>
              <a:gd name="connsiteX31" fmla="*/ 387928 w 656588"/>
              <a:gd name="connsiteY31" fmla="*/ 63934 h 798225"/>
              <a:gd name="connsiteX32" fmla="*/ 374073 w 656588"/>
              <a:gd name="connsiteY32" fmla="*/ 105498 h 798225"/>
              <a:gd name="connsiteX33" fmla="*/ 332509 w 656588"/>
              <a:gd name="connsiteY33" fmla="*/ 119353 h 798225"/>
              <a:gd name="connsiteX34" fmla="*/ 249382 w 656588"/>
              <a:gd name="connsiteY34" fmla="*/ 133207 h 798225"/>
              <a:gd name="connsiteX35" fmla="*/ 221673 w 656588"/>
              <a:gd name="connsiteY35" fmla="*/ 174771 h 798225"/>
              <a:gd name="connsiteX36" fmla="*/ 207819 w 656588"/>
              <a:gd name="connsiteY36" fmla="*/ 216334 h 798225"/>
              <a:gd name="connsiteX37" fmla="*/ 138546 w 656588"/>
              <a:gd name="connsiteY37" fmla="*/ 271753 h 798225"/>
              <a:gd name="connsiteX38" fmla="*/ 83128 w 656588"/>
              <a:gd name="connsiteY38" fmla="*/ 368734 h 798225"/>
              <a:gd name="connsiteX39" fmla="*/ 27709 w 656588"/>
              <a:gd name="connsiteY39" fmla="*/ 396444 h 79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56588" h="798225">
                <a:moveTo>
                  <a:pt x="27709" y="396444"/>
                </a:moveTo>
                <a:lnTo>
                  <a:pt x="27709" y="396444"/>
                </a:lnTo>
                <a:cubicBezTo>
                  <a:pt x="23091" y="451862"/>
                  <a:pt x="3907" y="507985"/>
                  <a:pt x="13855" y="562698"/>
                </a:cubicBezTo>
                <a:cubicBezTo>
                  <a:pt x="16468" y="577066"/>
                  <a:pt x="45092" y="538517"/>
                  <a:pt x="55419" y="548844"/>
                </a:cubicBezTo>
                <a:cubicBezTo>
                  <a:pt x="65745" y="559170"/>
                  <a:pt x="49665" y="578256"/>
                  <a:pt x="41564" y="590407"/>
                </a:cubicBezTo>
                <a:cubicBezTo>
                  <a:pt x="30695" y="606710"/>
                  <a:pt x="13855" y="618116"/>
                  <a:pt x="0" y="631971"/>
                </a:cubicBezTo>
                <a:cubicBezTo>
                  <a:pt x="73891" y="636589"/>
                  <a:pt x="147971" y="638806"/>
                  <a:pt x="221673" y="645825"/>
                </a:cubicBezTo>
                <a:cubicBezTo>
                  <a:pt x="245115" y="648058"/>
                  <a:pt x="283499" y="637340"/>
                  <a:pt x="290946" y="659680"/>
                </a:cubicBezTo>
                <a:cubicBezTo>
                  <a:pt x="296519" y="676399"/>
                  <a:pt x="183630" y="700364"/>
                  <a:pt x="180109" y="701244"/>
                </a:cubicBezTo>
                <a:cubicBezTo>
                  <a:pt x="166255" y="710480"/>
                  <a:pt x="154342" y="723688"/>
                  <a:pt x="138546" y="728953"/>
                </a:cubicBezTo>
                <a:cubicBezTo>
                  <a:pt x="111896" y="737836"/>
                  <a:pt x="55419" y="714716"/>
                  <a:pt x="55419" y="742807"/>
                </a:cubicBezTo>
                <a:cubicBezTo>
                  <a:pt x="55419" y="776109"/>
                  <a:pt x="138546" y="798225"/>
                  <a:pt x="138546" y="798225"/>
                </a:cubicBezTo>
                <a:cubicBezTo>
                  <a:pt x="166255" y="788989"/>
                  <a:pt x="197371" y="786718"/>
                  <a:pt x="221673" y="770516"/>
                </a:cubicBezTo>
                <a:lnTo>
                  <a:pt x="304800" y="715098"/>
                </a:lnTo>
                <a:cubicBezTo>
                  <a:pt x="312349" y="692451"/>
                  <a:pt x="323747" y="646106"/>
                  <a:pt x="346364" y="631971"/>
                </a:cubicBezTo>
                <a:cubicBezTo>
                  <a:pt x="371132" y="616491"/>
                  <a:pt x="429491" y="604262"/>
                  <a:pt x="429491" y="604262"/>
                </a:cubicBezTo>
                <a:cubicBezTo>
                  <a:pt x="434109" y="548844"/>
                  <a:pt x="428069" y="491478"/>
                  <a:pt x="443346" y="438007"/>
                </a:cubicBezTo>
                <a:cubicBezTo>
                  <a:pt x="447920" y="421997"/>
                  <a:pt x="470016" y="417744"/>
                  <a:pt x="484909" y="410298"/>
                </a:cubicBezTo>
                <a:cubicBezTo>
                  <a:pt x="519013" y="393246"/>
                  <a:pt x="577680" y="387909"/>
                  <a:pt x="609600" y="382589"/>
                </a:cubicBezTo>
                <a:cubicBezTo>
                  <a:pt x="623455" y="373353"/>
                  <a:pt x="644980" y="370340"/>
                  <a:pt x="651164" y="354880"/>
                </a:cubicBezTo>
                <a:cubicBezTo>
                  <a:pt x="656588" y="341320"/>
                  <a:pt x="646432" y="324720"/>
                  <a:pt x="637309" y="313316"/>
                </a:cubicBezTo>
                <a:cubicBezTo>
                  <a:pt x="617776" y="288899"/>
                  <a:pt x="581563" y="280880"/>
                  <a:pt x="554182" y="271753"/>
                </a:cubicBezTo>
                <a:cubicBezTo>
                  <a:pt x="540328" y="276371"/>
                  <a:pt x="525142" y="278094"/>
                  <a:pt x="512619" y="285607"/>
                </a:cubicBezTo>
                <a:cubicBezTo>
                  <a:pt x="501418" y="292327"/>
                  <a:pt x="495109" y="305156"/>
                  <a:pt x="484909" y="313316"/>
                </a:cubicBezTo>
                <a:cubicBezTo>
                  <a:pt x="471907" y="323718"/>
                  <a:pt x="457200" y="331789"/>
                  <a:pt x="443346" y="341025"/>
                </a:cubicBezTo>
                <a:cubicBezTo>
                  <a:pt x="424873" y="336407"/>
                  <a:pt x="404460" y="336618"/>
                  <a:pt x="387928" y="327171"/>
                </a:cubicBezTo>
                <a:cubicBezTo>
                  <a:pt x="345195" y="302752"/>
                  <a:pt x="345735" y="283719"/>
                  <a:pt x="332509" y="244044"/>
                </a:cubicBezTo>
                <a:cubicBezTo>
                  <a:pt x="341746" y="207098"/>
                  <a:pt x="348176" y="169336"/>
                  <a:pt x="360219" y="133207"/>
                </a:cubicBezTo>
                <a:cubicBezTo>
                  <a:pt x="364837" y="119353"/>
                  <a:pt x="363747" y="101970"/>
                  <a:pt x="374073" y="91644"/>
                </a:cubicBezTo>
                <a:cubicBezTo>
                  <a:pt x="384400" y="81317"/>
                  <a:pt x="401782" y="82407"/>
                  <a:pt x="415637" y="77789"/>
                </a:cubicBezTo>
                <a:cubicBezTo>
                  <a:pt x="411019" y="54698"/>
                  <a:pt x="422844" y="19047"/>
                  <a:pt x="401782" y="8516"/>
                </a:cubicBezTo>
                <a:cubicBezTo>
                  <a:pt x="384751" y="0"/>
                  <a:pt x="393159" y="45625"/>
                  <a:pt x="387928" y="63934"/>
                </a:cubicBezTo>
                <a:cubicBezTo>
                  <a:pt x="383916" y="77976"/>
                  <a:pt x="384400" y="95171"/>
                  <a:pt x="374073" y="105498"/>
                </a:cubicBezTo>
                <a:cubicBezTo>
                  <a:pt x="363746" y="115825"/>
                  <a:pt x="346765" y="116185"/>
                  <a:pt x="332509" y="119353"/>
                </a:cubicBezTo>
                <a:cubicBezTo>
                  <a:pt x="305087" y="125447"/>
                  <a:pt x="277091" y="128589"/>
                  <a:pt x="249382" y="133207"/>
                </a:cubicBezTo>
                <a:cubicBezTo>
                  <a:pt x="240146" y="147062"/>
                  <a:pt x="229120" y="159878"/>
                  <a:pt x="221673" y="174771"/>
                </a:cubicBezTo>
                <a:cubicBezTo>
                  <a:pt x="215142" y="187833"/>
                  <a:pt x="215333" y="203811"/>
                  <a:pt x="207819" y="216334"/>
                </a:cubicBezTo>
                <a:cubicBezTo>
                  <a:pt x="194658" y="238269"/>
                  <a:pt x="157424" y="259167"/>
                  <a:pt x="138546" y="271753"/>
                </a:cubicBezTo>
                <a:cubicBezTo>
                  <a:pt x="117449" y="377235"/>
                  <a:pt x="147096" y="313904"/>
                  <a:pt x="83128" y="368734"/>
                </a:cubicBezTo>
                <a:cubicBezTo>
                  <a:pt x="63293" y="385736"/>
                  <a:pt x="36945" y="391826"/>
                  <a:pt x="27709" y="3964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Freeform 18"/>
          <p:cNvSpPr/>
          <p:nvPr/>
        </p:nvSpPr>
        <p:spPr>
          <a:xfrm>
            <a:off x="2040851" y="2852936"/>
            <a:ext cx="590163" cy="336802"/>
          </a:xfrm>
          <a:custGeom>
            <a:avLst/>
            <a:gdLst>
              <a:gd name="connsiteX0" fmla="*/ 101113 w 745869"/>
              <a:gd name="connsiteY0" fmla="*/ 13062 h 463854"/>
              <a:gd name="connsiteX1" fmla="*/ 101113 w 745869"/>
              <a:gd name="connsiteY1" fmla="*/ 13062 h 463854"/>
              <a:gd name="connsiteX2" fmla="*/ 31840 w 745869"/>
              <a:gd name="connsiteY2" fmla="*/ 110043 h 463854"/>
              <a:gd name="connsiteX3" fmla="*/ 4131 w 745869"/>
              <a:gd name="connsiteY3" fmla="*/ 137753 h 463854"/>
              <a:gd name="connsiteX4" fmla="*/ 45695 w 745869"/>
              <a:gd name="connsiteY4" fmla="*/ 151607 h 463854"/>
              <a:gd name="connsiteX5" fmla="*/ 87258 w 745869"/>
              <a:gd name="connsiteY5" fmla="*/ 137753 h 463854"/>
              <a:gd name="connsiteX6" fmla="*/ 101113 w 745869"/>
              <a:gd name="connsiteY6" fmla="*/ 179316 h 463854"/>
              <a:gd name="connsiteX7" fmla="*/ 114967 w 745869"/>
              <a:gd name="connsiteY7" fmla="*/ 248589 h 463854"/>
              <a:gd name="connsiteX8" fmla="*/ 225804 w 745869"/>
              <a:gd name="connsiteY8" fmla="*/ 276298 h 463854"/>
              <a:gd name="connsiteX9" fmla="*/ 267367 w 745869"/>
              <a:gd name="connsiteY9" fmla="*/ 304007 h 463854"/>
              <a:gd name="connsiteX10" fmla="*/ 253513 w 745869"/>
              <a:gd name="connsiteY10" fmla="*/ 262443 h 463854"/>
              <a:gd name="connsiteX11" fmla="*/ 239658 w 745869"/>
              <a:gd name="connsiteY11" fmla="*/ 331716 h 463854"/>
              <a:gd name="connsiteX12" fmla="*/ 225804 w 745869"/>
              <a:gd name="connsiteY12" fmla="*/ 373280 h 463854"/>
              <a:gd name="connsiteX13" fmla="*/ 198095 w 745869"/>
              <a:gd name="connsiteY13" fmla="*/ 414843 h 463854"/>
              <a:gd name="connsiteX14" fmla="*/ 184240 w 745869"/>
              <a:gd name="connsiteY14" fmla="*/ 456407 h 463854"/>
              <a:gd name="connsiteX15" fmla="*/ 225804 w 745869"/>
              <a:gd name="connsiteY15" fmla="*/ 428698 h 463854"/>
              <a:gd name="connsiteX16" fmla="*/ 267367 w 745869"/>
              <a:gd name="connsiteY16" fmla="*/ 414843 h 463854"/>
              <a:gd name="connsiteX17" fmla="*/ 295077 w 745869"/>
              <a:gd name="connsiteY17" fmla="*/ 387134 h 463854"/>
              <a:gd name="connsiteX18" fmla="*/ 336640 w 745869"/>
              <a:gd name="connsiteY18" fmla="*/ 304007 h 463854"/>
              <a:gd name="connsiteX19" fmla="*/ 378204 w 745869"/>
              <a:gd name="connsiteY19" fmla="*/ 276298 h 463854"/>
              <a:gd name="connsiteX20" fmla="*/ 405913 w 745869"/>
              <a:gd name="connsiteY20" fmla="*/ 234734 h 463854"/>
              <a:gd name="connsiteX21" fmla="*/ 572167 w 745869"/>
              <a:gd name="connsiteY21" fmla="*/ 151607 h 463854"/>
              <a:gd name="connsiteX22" fmla="*/ 655295 w 745869"/>
              <a:gd name="connsiteY22" fmla="*/ 123898 h 463854"/>
              <a:gd name="connsiteX23" fmla="*/ 696858 w 745869"/>
              <a:gd name="connsiteY23" fmla="*/ 96189 h 463854"/>
              <a:gd name="connsiteX24" fmla="*/ 710713 w 745869"/>
              <a:gd name="connsiteY24" fmla="*/ 54625 h 463854"/>
              <a:gd name="connsiteX25" fmla="*/ 738422 w 745869"/>
              <a:gd name="connsiteY25" fmla="*/ 13062 h 463854"/>
              <a:gd name="connsiteX26" fmla="*/ 696858 w 745869"/>
              <a:gd name="connsiteY26" fmla="*/ 26916 h 463854"/>
              <a:gd name="connsiteX27" fmla="*/ 544458 w 745869"/>
              <a:gd name="connsiteY27" fmla="*/ 40771 h 463854"/>
              <a:gd name="connsiteX28" fmla="*/ 461331 w 745869"/>
              <a:gd name="connsiteY28" fmla="*/ 54625 h 463854"/>
              <a:gd name="connsiteX29" fmla="*/ 419767 w 745869"/>
              <a:gd name="connsiteY29" fmla="*/ 68480 h 463854"/>
              <a:gd name="connsiteX30" fmla="*/ 405913 w 745869"/>
              <a:gd name="connsiteY30" fmla="*/ 110043 h 463854"/>
              <a:gd name="connsiteX31" fmla="*/ 322786 w 745869"/>
              <a:gd name="connsiteY31" fmla="*/ 96189 h 463854"/>
              <a:gd name="connsiteX32" fmla="*/ 295077 w 745869"/>
              <a:gd name="connsiteY32" fmla="*/ 137753 h 463854"/>
              <a:gd name="connsiteX33" fmla="*/ 281222 w 745869"/>
              <a:gd name="connsiteY33" fmla="*/ 179316 h 463854"/>
              <a:gd name="connsiteX34" fmla="*/ 239658 w 745869"/>
              <a:gd name="connsiteY34" fmla="*/ 193171 h 463854"/>
              <a:gd name="connsiteX35" fmla="*/ 142677 w 745869"/>
              <a:gd name="connsiteY35" fmla="*/ 165462 h 463854"/>
              <a:gd name="connsiteX36" fmla="*/ 114967 w 745869"/>
              <a:gd name="connsiteY36" fmla="*/ 137753 h 463854"/>
              <a:gd name="connsiteX37" fmla="*/ 101113 w 745869"/>
              <a:gd name="connsiteY37" fmla="*/ 96189 h 463854"/>
              <a:gd name="connsiteX38" fmla="*/ 142677 w 745869"/>
              <a:gd name="connsiteY38" fmla="*/ 13062 h 463854"/>
              <a:gd name="connsiteX39" fmla="*/ 211949 w 745869"/>
              <a:gd name="connsiteY39" fmla="*/ 26916 h 463854"/>
              <a:gd name="connsiteX40" fmla="*/ 170386 w 745869"/>
              <a:gd name="connsiteY40" fmla="*/ 40771 h 463854"/>
              <a:gd name="connsiteX41" fmla="*/ 128822 w 745869"/>
              <a:gd name="connsiteY41" fmla="*/ 26916 h 463854"/>
              <a:gd name="connsiteX42" fmla="*/ 101113 w 745869"/>
              <a:gd name="connsiteY42" fmla="*/ 13062 h 46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5869" h="463854">
                <a:moveTo>
                  <a:pt x="101113" y="13062"/>
                </a:moveTo>
                <a:lnTo>
                  <a:pt x="101113" y="13062"/>
                </a:lnTo>
                <a:cubicBezTo>
                  <a:pt x="78022" y="45389"/>
                  <a:pt x="56230" y="78684"/>
                  <a:pt x="31840" y="110043"/>
                </a:cubicBezTo>
                <a:cubicBezTo>
                  <a:pt x="23820" y="120354"/>
                  <a:pt x="0" y="125361"/>
                  <a:pt x="4131" y="137753"/>
                </a:cubicBezTo>
                <a:cubicBezTo>
                  <a:pt x="8749" y="151608"/>
                  <a:pt x="31840" y="146989"/>
                  <a:pt x="45695" y="151607"/>
                </a:cubicBezTo>
                <a:cubicBezTo>
                  <a:pt x="59549" y="146989"/>
                  <a:pt x="74196" y="131222"/>
                  <a:pt x="87258" y="137753"/>
                </a:cubicBezTo>
                <a:cubicBezTo>
                  <a:pt x="100320" y="144284"/>
                  <a:pt x="97571" y="165148"/>
                  <a:pt x="101113" y="179316"/>
                </a:cubicBezTo>
                <a:cubicBezTo>
                  <a:pt x="106824" y="202161"/>
                  <a:pt x="96379" y="234132"/>
                  <a:pt x="114967" y="248589"/>
                </a:cubicBezTo>
                <a:cubicBezTo>
                  <a:pt x="145028" y="271970"/>
                  <a:pt x="225804" y="276298"/>
                  <a:pt x="225804" y="276298"/>
                </a:cubicBezTo>
                <a:cubicBezTo>
                  <a:pt x="239658" y="285534"/>
                  <a:pt x="252474" y="311454"/>
                  <a:pt x="267367" y="304007"/>
                </a:cubicBezTo>
                <a:cubicBezTo>
                  <a:pt x="280429" y="297476"/>
                  <a:pt x="263840" y="252116"/>
                  <a:pt x="253513" y="262443"/>
                </a:cubicBezTo>
                <a:cubicBezTo>
                  <a:pt x="236862" y="279094"/>
                  <a:pt x="245369" y="308871"/>
                  <a:pt x="239658" y="331716"/>
                </a:cubicBezTo>
                <a:cubicBezTo>
                  <a:pt x="236116" y="345884"/>
                  <a:pt x="232335" y="360218"/>
                  <a:pt x="225804" y="373280"/>
                </a:cubicBezTo>
                <a:cubicBezTo>
                  <a:pt x="218358" y="388173"/>
                  <a:pt x="205542" y="399950"/>
                  <a:pt x="198095" y="414843"/>
                </a:cubicBezTo>
                <a:cubicBezTo>
                  <a:pt x="191564" y="427905"/>
                  <a:pt x="171178" y="449876"/>
                  <a:pt x="184240" y="456407"/>
                </a:cubicBezTo>
                <a:cubicBezTo>
                  <a:pt x="199133" y="463854"/>
                  <a:pt x="210911" y="436145"/>
                  <a:pt x="225804" y="428698"/>
                </a:cubicBezTo>
                <a:cubicBezTo>
                  <a:pt x="238866" y="422167"/>
                  <a:pt x="253513" y="419461"/>
                  <a:pt x="267367" y="414843"/>
                </a:cubicBezTo>
                <a:cubicBezTo>
                  <a:pt x="276604" y="405607"/>
                  <a:pt x="288356" y="398335"/>
                  <a:pt x="295077" y="387134"/>
                </a:cubicBezTo>
                <a:cubicBezTo>
                  <a:pt x="328883" y="330791"/>
                  <a:pt x="284084" y="356563"/>
                  <a:pt x="336640" y="304007"/>
                </a:cubicBezTo>
                <a:cubicBezTo>
                  <a:pt x="348414" y="292233"/>
                  <a:pt x="364349" y="285534"/>
                  <a:pt x="378204" y="276298"/>
                </a:cubicBezTo>
                <a:cubicBezTo>
                  <a:pt x="387440" y="262443"/>
                  <a:pt x="393382" y="245699"/>
                  <a:pt x="405913" y="234734"/>
                </a:cubicBezTo>
                <a:cubicBezTo>
                  <a:pt x="472022" y="176888"/>
                  <a:pt x="493687" y="177766"/>
                  <a:pt x="572167" y="151607"/>
                </a:cubicBezTo>
                <a:cubicBezTo>
                  <a:pt x="572172" y="151605"/>
                  <a:pt x="655291" y="123901"/>
                  <a:pt x="655295" y="123898"/>
                </a:cubicBezTo>
                <a:lnTo>
                  <a:pt x="696858" y="96189"/>
                </a:lnTo>
                <a:cubicBezTo>
                  <a:pt x="701476" y="82334"/>
                  <a:pt x="704182" y="67687"/>
                  <a:pt x="710713" y="54625"/>
                </a:cubicBezTo>
                <a:cubicBezTo>
                  <a:pt x="718160" y="39732"/>
                  <a:pt x="745869" y="27955"/>
                  <a:pt x="738422" y="13062"/>
                </a:cubicBezTo>
                <a:cubicBezTo>
                  <a:pt x="731891" y="0"/>
                  <a:pt x="711315" y="24851"/>
                  <a:pt x="696858" y="26916"/>
                </a:cubicBezTo>
                <a:cubicBezTo>
                  <a:pt x="646361" y="34130"/>
                  <a:pt x="595118" y="34811"/>
                  <a:pt x="544458" y="40771"/>
                </a:cubicBezTo>
                <a:cubicBezTo>
                  <a:pt x="516559" y="44053"/>
                  <a:pt x="489040" y="50007"/>
                  <a:pt x="461331" y="54625"/>
                </a:cubicBezTo>
                <a:cubicBezTo>
                  <a:pt x="447476" y="59243"/>
                  <a:pt x="430094" y="58153"/>
                  <a:pt x="419767" y="68480"/>
                </a:cubicBezTo>
                <a:cubicBezTo>
                  <a:pt x="409441" y="78806"/>
                  <a:pt x="419955" y="106031"/>
                  <a:pt x="405913" y="110043"/>
                </a:cubicBezTo>
                <a:cubicBezTo>
                  <a:pt x="378903" y="117760"/>
                  <a:pt x="350495" y="100807"/>
                  <a:pt x="322786" y="96189"/>
                </a:cubicBezTo>
                <a:cubicBezTo>
                  <a:pt x="313550" y="110044"/>
                  <a:pt x="302524" y="122860"/>
                  <a:pt x="295077" y="137753"/>
                </a:cubicBezTo>
                <a:cubicBezTo>
                  <a:pt x="288546" y="150815"/>
                  <a:pt x="291549" y="168990"/>
                  <a:pt x="281222" y="179316"/>
                </a:cubicBezTo>
                <a:cubicBezTo>
                  <a:pt x="270895" y="189643"/>
                  <a:pt x="253513" y="188553"/>
                  <a:pt x="239658" y="193171"/>
                </a:cubicBezTo>
                <a:cubicBezTo>
                  <a:pt x="229310" y="190584"/>
                  <a:pt x="156872" y="173979"/>
                  <a:pt x="142677" y="165462"/>
                </a:cubicBezTo>
                <a:cubicBezTo>
                  <a:pt x="131476" y="158742"/>
                  <a:pt x="124204" y="146989"/>
                  <a:pt x="114967" y="137753"/>
                </a:cubicBezTo>
                <a:cubicBezTo>
                  <a:pt x="110349" y="123898"/>
                  <a:pt x="101113" y="110793"/>
                  <a:pt x="101113" y="96189"/>
                </a:cubicBezTo>
                <a:cubicBezTo>
                  <a:pt x="101113" y="45120"/>
                  <a:pt x="113180" y="42558"/>
                  <a:pt x="142677" y="13062"/>
                </a:cubicBezTo>
                <a:cubicBezTo>
                  <a:pt x="165768" y="17680"/>
                  <a:pt x="195298" y="10265"/>
                  <a:pt x="211949" y="26916"/>
                </a:cubicBezTo>
                <a:cubicBezTo>
                  <a:pt x="222275" y="37242"/>
                  <a:pt x="184990" y="40771"/>
                  <a:pt x="170386" y="40771"/>
                </a:cubicBezTo>
                <a:cubicBezTo>
                  <a:pt x="155782" y="40771"/>
                  <a:pt x="142990" y="30458"/>
                  <a:pt x="128822" y="26916"/>
                </a:cubicBezTo>
                <a:cubicBezTo>
                  <a:pt x="124342" y="25796"/>
                  <a:pt x="105731" y="15371"/>
                  <a:pt x="101113" y="13062"/>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2" name="Straight Arrow Connector 31"/>
          <p:cNvCxnSpPr/>
          <p:nvPr/>
        </p:nvCxnSpPr>
        <p:spPr>
          <a:xfrm flipV="1">
            <a:off x="4572000" y="2204864"/>
            <a:ext cx="612000" cy="36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30" name="Rectangle 3"/>
          <p:cNvSpPr>
            <a:spLocks noChangeArrowheads="1"/>
          </p:cNvSpPr>
          <p:nvPr/>
        </p:nvSpPr>
        <p:spPr bwMode="auto">
          <a:xfrm>
            <a:off x="-180528" y="188640"/>
            <a:ext cx="5400600" cy="1862818"/>
          </a:xfrm>
          <a:prstGeom prst="rect">
            <a:avLst/>
          </a:prstGeom>
          <a:noFill/>
          <a:ln w="9525">
            <a:noFill/>
            <a:miter lim="800000"/>
            <a:headEnd/>
            <a:tailEnd/>
          </a:ln>
        </p:spPr>
        <p:txBody>
          <a:bodyPr wrap="square" anchor="ctr">
            <a:spAutoFit/>
          </a:bodyPr>
          <a:lstStyle/>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covers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cancels our debts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sends away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frees us from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lifts off (</a:t>
            </a:r>
            <a:r>
              <a:rPr lang="en-US" altLang="ko-KR" sz="2400" b="1" dirty="0" err="1" smtClean="0">
                <a:latin typeface="Calibri" pitchFamily="34" charset="0"/>
                <a:ea typeface="Gulim" pitchFamily="34" charset="-127"/>
                <a:cs typeface="Times New Roman" pitchFamily="18" charset="0"/>
              </a:rPr>
              <a:t>nasa</a:t>
            </a:r>
            <a:r>
              <a:rPr lang="en-US" altLang="ko-KR" sz="2400" b="1" dirty="0" smtClean="0">
                <a:latin typeface="Calibri" pitchFamily="34" charset="0"/>
                <a:ea typeface="Gulim" pitchFamily="34" charset="-127"/>
                <a:cs typeface="Times New Roman" pitchFamily="18" charset="0"/>
              </a:rPr>
              <a:t>)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removes our sins from us</a:t>
            </a:r>
          </a:p>
        </p:txBody>
      </p:sp>
      <p:sp>
        <p:nvSpPr>
          <p:cNvPr id="27" name="Rectangle 26"/>
          <p:cNvSpPr/>
          <p:nvPr/>
        </p:nvSpPr>
        <p:spPr>
          <a:xfrm>
            <a:off x="6588224" y="44624"/>
            <a:ext cx="504056"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rot="16200000">
            <a:off x="6581944" y="-734368"/>
            <a:ext cx="504000"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p:cNvSpPr txBox="1"/>
          <p:nvPr/>
        </p:nvSpPr>
        <p:spPr>
          <a:xfrm>
            <a:off x="4932040" y="476672"/>
            <a:ext cx="3744416" cy="523220"/>
          </a:xfrm>
          <a:prstGeom prst="rect">
            <a:avLst/>
          </a:prstGeom>
          <a:noFill/>
        </p:spPr>
        <p:txBody>
          <a:bodyPr wrap="square" rtlCol="0">
            <a:spAutoFit/>
          </a:bodyPr>
          <a:lstStyle/>
          <a:p>
            <a:pPr algn="ctr"/>
            <a:r>
              <a:rPr lang="en-US" altLang="ko-KR" sz="2800" b="1" dirty="0" smtClean="0">
                <a:latin typeface="Calibri" pitchFamily="34" charset="0"/>
                <a:ea typeface="Gulim" pitchFamily="34" charset="-127"/>
                <a:cs typeface="Times New Roman" pitchFamily="18" charset="0"/>
              </a:rPr>
              <a:t>4. Forgiven </a:t>
            </a:r>
            <a:endParaRPr lang="en-CA" sz="2800" b="1" dirty="0">
              <a:latin typeface="Calibri" pitchFamily="34" charset="0"/>
            </a:endParaRPr>
          </a:p>
        </p:txBody>
      </p:sp>
      <p:pic>
        <p:nvPicPr>
          <p:cNvPr id="34" name="Picture 33" descr="egyptian.gif"/>
          <p:cNvPicPr>
            <a:picLocks noChangeAspect="1"/>
          </p:cNvPicPr>
          <p:nvPr/>
        </p:nvPicPr>
        <p:blipFill>
          <a:blip r:embed="rId2" cstate="print"/>
          <a:stretch>
            <a:fillRect/>
          </a:stretch>
        </p:blipFill>
        <p:spPr>
          <a:xfrm rot="7200000">
            <a:off x="6457296" y="1460980"/>
            <a:ext cx="1689816" cy="1005840"/>
          </a:xfrm>
          <a:prstGeom prst="rect">
            <a:avLst/>
          </a:prstGeom>
        </p:spPr>
      </p:pic>
      <p:pic>
        <p:nvPicPr>
          <p:cNvPr id="35" name="Picture 34" descr="egyptian.gif"/>
          <p:cNvPicPr>
            <a:picLocks noChangeAspect="1"/>
          </p:cNvPicPr>
          <p:nvPr/>
        </p:nvPicPr>
        <p:blipFill>
          <a:blip r:embed="rId2" cstate="print"/>
          <a:stretch>
            <a:fillRect/>
          </a:stretch>
        </p:blipFill>
        <p:spPr>
          <a:xfrm rot="14400000" flipH="1">
            <a:off x="5521193" y="1460979"/>
            <a:ext cx="1689812" cy="1005840"/>
          </a:xfrm>
          <a:prstGeom prst="rect">
            <a:avLst/>
          </a:prstGeom>
        </p:spPr>
      </p:pic>
      <p:pic>
        <p:nvPicPr>
          <p:cNvPr id="36" name="Picture 35" descr="egyptian.gif"/>
          <p:cNvPicPr>
            <a:picLocks noChangeAspect="1"/>
          </p:cNvPicPr>
          <p:nvPr/>
        </p:nvPicPr>
        <p:blipFill>
          <a:blip r:embed="rId2" cstate="print"/>
          <a:stretch>
            <a:fillRect/>
          </a:stretch>
        </p:blipFill>
        <p:spPr>
          <a:xfrm>
            <a:off x="6012160" y="764704"/>
            <a:ext cx="1689817" cy="1005840"/>
          </a:xfrm>
          <a:prstGeom prst="rect">
            <a:avLst/>
          </a:prstGeom>
        </p:spPr>
      </p:pic>
      <p:sp>
        <p:nvSpPr>
          <p:cNvPr id="37" name="TextBox 36"/>
          <p:cNvSpPr txBox="1"/>
          <p:nvPr/>
        </p:nvSpPr>
        <p:spPr>
          <a:xfrm>
            <a:off x="7380312" y="2564904"/>
            <a:ext cx="1944216" cy="246221"/>
          </a:xfrm>
          <a:prstGeom prst="rect">
            <a:avLst/>
          </a:prstGeom>
          <a:noFill/>
        </p:spPr>
        <p:txBody>
          <a:bodyPr wrap="square" rtlCol="0">
            <a:spAutoFit/>
          </a:bodyPr>
          <a:lstStyle/>
          <a:p>
            <a:pPr algn="ctr"/>
            <a:r>
              <a:rPr lang="en-CA" sz="1000" dirty="0" smtClean="0">
                <a:solidFill>
                  <a:schemeClr val="tx1">
                    <a:lumMod val="85000"/>
                  </a:schemeClr>
                </a:solidFill>
              </a:rPr>
              <a:t>Smiley © sherv.net  </a:t>
            </a:r>
          </a:p>
        </p:txBody>
      </p:sp>
      <p:sp>
        <p:nvSpPr>
          <p:cNvPr id="38" name="TextBox 37"/>
          <p:cNvSpPr txBox="1"/>
          <p:nvPr/>
        </p:nvSpPr>
        <p:spPr>
          <a:xfrm>
            <a:off x="35496" y="5229200"/>
            <a:ext cx="9108504" cy="1631216"/>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rPr>
              <a:t>“Blessed are those whose lawless deeds are </a:t>
            </a:r>
            <a:r>
              <a:rPr lang="en-CA" sz="2800" b="1" dirty="0" smtClean="0">
                <a:solidFill>
                  <a:srgbClr val="FF0000"/>
                </a:solidFill>
                <a:latin typeface="Calibri" pitchFamily="34" charset="0"/>
              </a:rPr>
              <a:t>forgiven,</a:t>
            </a:r>
            <a:r>
              <a:rPr lang="en-CA" sz="2800" b="1" dirty="0" smtClean="0">
                <a:solidFill>
                  <a:schemeClr val="bg1"/>
                </a:solidFill>
                <a:latin typeface="Calibri" pitchFamily="34" charset="0"/>
              </a:rPr>
              <a:t> </a:t>
            </a:r>
          </a:p>
          <a:p>
            <a:pPr algn="ctr">
              <a:lnSpc>
                <a:spcPts val="3000"/>
              </a:lnSpc>
            </a:pPr>
            <a:r>
              <a:rPr lang="en-CA" sz="2800" b="1" dirty="0" smtClean="0">
                <a:solidFill>
                  <a:schemeClr val="bg1"/>
                </a:solidFill>
                <a:latin typeface="Calibri" pitchFamily="34" charset="0"/>
              </a:rPr>
              <a:t>and whose sins are </a:t>
            </a:r>
            <a:r>
              <a:rPr lang="en-CA" sz="2800" b="1" dirty="0" smtClean="0">
                <a:solidFill>
                  <a:srgbClr val="FF0000"/>
                </a:solidFill>
                <a:latin typeface="Calibri" pitchFamily="34" charset="0"/>
              </a:rPr>
              <a:t>covered;</a:t>
            </a:r>
            <a:r>
              <a:rPr lang="en-CA" sz="2800" b="1" dirty="0" smtClean="0">
                <a:solidFill>
                  <a:schemeClr val="bg1"/>
                </a:solidFill>
                <a:latin typeface="Calibri" pitchFamily="34" charset="0"/>
              </a:rPr>
              <a:t> blessed is the man against whom the Lord will </a:t>
            </a:r>
            <a:r>
              <a:rPr lang="en-CA" sz="2800" b="1" dirty="0" smtClean="0">
                <a:solidFill>
                  <a:srgbClr val="FF0000"/>
                </a:solidFill>
                <a:latin typeface="Calibri" pitchFamily="34" charset="0"/>
              </a:rPr>
              <a:t>not count</a:t>
            </a:r>
            <a:r>
              <a:rPr lang="en-CA" sz="2800" b="1" dirty="0" smtClean="0">
                <a:solidFill>
                  <a:schemeClr val="bg1"/>
                </a:solidFill>
                <a:latin typeface="Calibri" pitchFamily="34" charset="0"/>
              </a:rPr>
              <a:t> his sin” Rom 4:7-8</a:t>
            </a:r>
            <a:endParaRPr lang="en-CA" sz="2800" kern="1100" dirty="0" smtClean="0">
              <a:solidFill>
                <a:schemeClr val="bg1"/>
              </a:solidFill>
            </a:endParaRPr>
          </a:p>
          <a:p>
            <a:pPr algn="ctr">
              <a:lnSpc>
                <a:spcPts val="3000"/>
              </a:lnSpc>
            </a:pPr>
            <a:r>
              <a:rPr lang="en-CA" sz="2800" b="1" spc="-30" dirty="0" smtClean="0">
                <a:solidFill>
                  <a:schemeClr val="bg1"/>
                </a:solidFill>
                <a:latin typeface="Calibri" pitchFamily="34" charset="0"/>
              </a:rPr>
              <a:t>“In him… redemption… </a:t>
            </a:r>
            <a:r>
              <a:rPr lang="en-CA" sz="2800" b="1" spc="-30" dirty="0" smtClean="0">
                <a:solidFill>
                  <a:srgbClr val="FF0000"/>
                </a:solidFill>
                <a:latin typeface="Calibri" pitchFamily="34" charset="0"/>
              </a:rPr>
              <a:t>forgiveness</a:t>
            </a:r>
            <a:r>
              <a:rPr lang="en-CA" sz="2800" b="1" spc="-30" dirty="0" smtClean="0">
                <a:solidFill>
                  <a:schemeClr val="bg1"/>
                </a:solidFill>
                <a:latin typeface="Calibri" pitchFamily="34" charset="0"/>
              </a:rPr>
              <a:t> of our trespasses” </a:t>
            </a:r>
            <a:r>
              <a:rPr lang="en-US" sz="2800" b="1" kern="1100" spc="-30" dirty="0" smtClean="0">
                <a:solidFill>
                  <a:schemeClr val="bg1"/>
                </a:solidFill>
                <a:latin typeface="Calibri" pitchFamily="34" charset="0"/>
              </a:rPr>
              <a:t>Eph 1:7</a:t>
            </a:r>
          </a:p>
        </p:txBody>
      </p:sp>
      <p:sp>
        <p:nvSpPr>
          <p:cNvPr id="31" name="Rectangle 3"/>
          <p:cNvSpPr>
            <a:spLocks noChangeArrowheads="1"/>
          </p:cNvSpPr>
          <p:nvPr/>
        </p:nvSpPr>
        <p:spPr bwMode="auto">
          <a:xfrm>
            <a:off x="2987824" y="3027315"/>
            <a:ext cx="6192688" cy="2157001"/>
          </a:xfrm>
          <a:prstGeom prst="rect">
            <a:avLst/>
          </a:prstGeom>
          <a:noFill/>
          <a:ln w="9525">
            <a:noFill/>
            <a:miter lim="800000"/>
            <a:headEnd/>
            <a:tailEnd/>
          </a:ln>
        </p:spPr>
        <p:txBody>
          <a:bodyPr wrap="square" anchor="ctr">
            <a:spAutoFit/>
          </a:bodyPr>
          <a:lstStyle/>
          <a:p>
            <a:pPr eaLnBrk="0" hangingPunct="0">
              <a:lnSpc>
                <a:spcPts val="2300"/>
              </a:lnSpc>
            </a:pPr>
            <a:r>
              <a:rPr lang="en-US" altLang="ko-KR" sz="2200" dirty="0" smtClean="0">
                <a:solidFill>
                  <a:schemeClr val="bg1"/>
                </a:solidFill>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treads our sins underfoot</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into the sea</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behind his back</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blots out / wipes out our sins</a:t>
            </a:r>
          </a:p>
          <a:p>
            <a:pPr eaLnBrk="0" hangingPunct="0">
              <a:lnSpc>
                <a:spcPts val="2300"/>
              </a:lnSpc>
            </a:pPr>
            <a:r>
              <a:rPr lang="en-US" altLang="ko-KR" sz="2400" b="1" dirty="0" smtClean="0">
                <a:latin typeface="Calibri" pitchFamily="34" charset="0"/>
                <a:ea typeface="Gulim" pitchFamily="34" charset="-127"/>
                <a:cs typeface="Times New Roman" pitchFamily="18" charset="0"/>
              </a:rPr>
              <a:t>             </a:t>
            </a:r>
            <a:r>
              <a:rPr lang="en-CA" sz="2400" b="1" dirty="0" smtClean="0">
                <a:latin typeface="Calibri" pitchFamily="34" charset="0"/>
                <a:ea typeface="Gulim" pitchFamily="34" charset="-127"/>
                <a:cs typeface="Times New Roman" pitchFamily="18" charset="0"/>
              </a:rPr>
              <a:t>God washes / cleanses us from sin</a:t>
            </a:r>
          </a:p>
          <a:p>
            <a:pPr eaLnBrk="0" hangingPunct="0">
              <a:lnSpc>
                <a:spcPts val="2300"/>
              </a:lnSpc>
            </a:pPr>
            <a:r>
              <a:rPr lang="en-CA" altLang="ko-KR" sz="2400" b="1" dirty="0" smtClean="0">
                <a:latin typeface="Calibri" pitchFamily="34" charset="0"/>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remembers our sins no more</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does not count our sins against us</a:t>
            </a:r>
            <a:endParaRPr lang="en-US" altLang="ko-KR" sz="2400" b="1" dirty="0">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5" name="Picture 4" descr="nasa.gov 152294main_Launch-lg.jpg"/>
          <p:cNvPicPr>
            <a:picLocks noChangeAspect="1"/>
          </p:cNvPicPr>
          <p:nvPr/>
        </p:nvPicPr>
        <p:blipFill>
          <a:blip r:embed="rId2" cstate="print"/>
          <a:srcRect b="4020"/>
          <a:stretch>
            <a:fillRect/>
          </a:stretch>
        </p:blipFill>
        <p:spPr>
          <a:xfrm>
            <a:off x="357431" y="1412776"/>
            <a:ext cx="8463041" cy="5417840"/>
          </a:xfrm>
          <a:prstGeom prst="rect">
            <a:avLst/>
          </a:prstGeom>
        </p:spPr>
      </p:pic>
      <p:sp>
        <p:nvSpPr>
          <p:cNvPr id="20482" name="Title 1"/>
          <p:cNvSpPr>
            <a:spLocks noGrp="1"/>
          </p:cNvSpPr>
          <p:nvPr>
            <p:ph type="title"/>
          </p:nvPr>
        </p:nvSpPr>
        <p:spPr>
          <a:xfrm>
            <a:off x="323528" y="44624"/>
            <a:ext cx="8496944" cy="1719064"/>
          </a:xfrm>
          <a:solidFill>
            <a:srgbClr val="00B0F0"/>
          </a:solidFill>
        </p:spPr>
        <p:txBody>
          <a:bodyPr/>
          <a:lstStyle/>
          <a:p>
            <a:r>
              <a:rPr lang="en-US" sz="2800" b="1" dirty="0" smtClean="0">
                <a:solidFill>
                  <a:schemeClr val="tx1"/>
                </a:solidFill>
                <a:latin typeface="Calibri" pitchFamily="34" charset="0"/>
              </a:rPr>
              <a:t>Lord, thank you that when you forgive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you “lift off / </a:t>
            </a:r>
            <a:r>
              <a:rPr lang="en-US" sz="2800" b="1" dirty="0" err="1" smtClean="0">
                <a:solidFill>
                  <a:schemeClr val="tx1"/>
                </a:solidFill>
                <a:latin typeface="Calibri" pitchFamily="34" charset="0"/>
              </a:rPr>
              <a:t>nasa</a:t>
            </a:r>
            <a:r>
              <a:rPr lang="en-US" sz="2800" b="1" dirty="0" smtClean="0">
                <a:solidFill>
                  <a:schemeClr val="tx1"/>
                </a:solidFill>
                <a:latin typeface="Calibri" pitchFamily="34" charset="0"/>
              </a:rPr>
              <a:t>” our sins from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Praise you that all can join your NASA (lift off) program of forgiveness!</a:t>
            </a:r>
          </a:p>
        </p:txBody>
      </p:sp>
      <p:sp>
        <p:nvSpPr>
          <p:cNvPr id="4" name="Rectangle 3"/>
          <p:cNvSpPr/>
          <p:nvPr/>
        </p:nvSpPr>
        <p:spPr>
          <a:xfrm>
            <a:off x="360040" y="4149080"/>
            <a:ext cx="8460432" cy="1815882"/>
          </a:xfrm>
          <a:prstGeom prst="rect">
            <a:avLst/>
          </a:prstGeom>
        </p:spPr>
        <p:txBody>
          <a:bodyPr wrap="square">
            <a:spAutoFit/>
          </a:bodyPr>
          <a:lstStyle/>
          <a:p>
            <a:pPr algn="ctr"/>
            <a:r>
              <a:rPr lang="en-CA" sz="2800" b="1" spc="-20" dirty="0" smtClean="0">
                <a:solidFill>
                  <a:schemeClr val="bg1"/>
                </a:solidFill>
                <a:latin typeface="Calibri" pitchFamily="34" charset="0"/>
              </a:rPr>
              <a:t>“Please </a:t>
            </a:r>
            <a:r>
              <a:rPr lang="en-CA" sz="2800" b="1" spc="-20" dirty="0" smtClean="0">
                <a:solidFill>
                  <a:srgbClr val="FF0000"/>
                </a:solidFill>
                <a:latin typeface="Calibri" pitchFamily="34" charset="0"/>
              </a:rPr>
              <a:t>forgive </a:t>
            </a:r>
            <a:r>
              <a:rPr lang="en-US" sz="2800" b="1" spc="-20" dirty="0" smtClean="0">
                <a:solidFill>
                  <a:srgbClr val="FF0000"/>
                </a:solidFill>
                <a:latin typeface="Calibri" pitchFamily="34" charset="0"/>
              </a:rPr>
              <a:t>(Hebrew </a:t>
            </a:r>
            <a:r>
              <a:rPr lang="en-US" sz="2800" b="1" i="1" spc="-20" dirty="0" err="1" smtClean="0">
                <a:solidFill>
                  <a:srgbClr val="FF0000"/>
                </a:solidFill>
                <a:latin typeface="Calibri" pitchFamily="34" charset="0"/>
              </a:rPr>
              <a:t>nasa</a:t>
            </a:r>
            <a:r>
              <a:rPr lang="en-US" sz="2800" b="1" spc="-20" dirty="0" smtClean="0">
                <a:solidFill>
                  <a:srgbClr val="FF0000"/>
                </a:solidFill>
                <a:latin typeface="Calibri" pitchFamily="34" charset="0"/>
              </a:rPr>
              <a:t> = lift off)</a:t>
            </a:r>
            <a:r>
              <a:rPr lang="en-US" sz="2800" b="1" spc="-20" dirty="0" smtClean="0">
                <a:solidFill>
                  <a:schemeClr val="bg1"/>
                </a:solidFill>
                <a:latin typeface="Calibri" pitchFamily="34" charset="0"/>
              </a:rPr>
              <a:t> </a:t>
            </a:r>
            <a:r>
              <a:rPr lang="en-CA" sz="2800" b="1" spc="-20" dirty="0" smtClean="0">
                <a:solidFill>
                  <a:schemeClr val="bg1"/>
                </a:solidFill>
                <a:latin typeface="Calibri" pitchFamily="34" charset="0"/>
              </a:rPr>
              <a:t>the transgression </a:t>
            </a:r>
            <a:r>
              <a:rPr lang="en-CA" sz="2800" b="1" dirty="0" smtClean="0">
                <a:solidFill>
                  <a:schemeClr val="bg1"/>
                </a:solidFill>
                <a:latin typeface="Calibri" pitchFamily="34" charset="0"/>
              </a:rPr>
              <a:t>of your brothers and their sin, because they did evil to you.  And now, please </a:t>
            </a:r>
            <a:r>
              <a:rPr lang="en-CA" sz="2800" b="1" dirty="0" smtClean="0">
                <a:solidFill>
                  <a:srgbClr val="FF0000"/>
                </a:solidFill>
                <a:latin typeface="Calibri" pitchFamily="34" charset="0"/>
              </a:rPr>
              <a:t>forgive </a:t>
            </a:r>
            <a:r>
              <a:rPr lang="en-US" sz="2800" b="1" dirty="0" smtClean="0">
                <a:solidFill>
                  <a:srgbClr val="FF0000"/>
                </a:solidFill>
                <a:latin typeface="Calibri" pitchFamily="34" charset="0"/>
              </a:rPr>
              <a:t>(</a:t>
            </a:r>
            <a:r>
              <a:rPr lang="en-US" sz="2800" b="1" i="1" dirty="0" err="1" smtClean="0">
                <a:solidFill>
                  <a:srgbClr val="FF0000"/>
                </a:solidFill>
                <a:latin typeface="Calibri" pitchFamily="34" charset="0"/>
              </a:rPr>
              <a:t>nasa</a:t>
            </a:r>
            <a:r>
              <a:rPr lang="en-US" sz="2800" b="1" dirty="0" smtClean="0">
                <a:solidFill>
                  <a:srgbClr val="FF0000"/>
                </a:solidFill>
                <a:latin typeface="Calibri" pitchFamily="34" charset="0"/>
              </a:rPr>
              <a:t>) </a:t>
            </a:r>
            <a:r>
              <a:rPr lang="en-CA" sz="2800" b="1" dirty="0" smtClean="0">
                <a:solidFill>
                  <a:schemeClr val="bg1"/>
                </a:solidFill>
                <a:latin typeface="Calibri" pitchFamily="34" charset="0"/>
              </a:rPr>
              <a:t>the transgression </a:t>
            </a:r>
          </a:p>
          <a:p>
            <a:pPr algn="ctr"/>
            <a:r>
              <a:rPr lang="en-CA" sz="2800" b="1" dirty="0" smtClean="0">
                <a:solidFill>
                  <a:schemeClr val="bg1"/>
                </a:solidFill>
                <a:latin typeface="Calibri" pitchFamily="34" charset="0"/>
              </a:rPr>
              <a:t>of the servants of the God of your father.” Gen </a:t>
            </a:r>
            <a:r>
              <a:rPr lang="en-US" sz="2800" b="1" dirty="0" smtClean="0">
                <a:solidFill>
                  <a:schemeClr val="bg1"/>
                </a:solidFill>
                <a:latin typeface="Calibri" pitchFamily="34" charset="0"/>
              </a:rPr>
              <a:t>50:17</a:t>
            </a:r>
            <a:endParaRPr lang="en-CA" sz="2800" b="1" dirty="0">
              <a:solidFill>
                <a:schemeClr val="bg1"/>
              </a:solidFill>
              <a:latin typeface="Calibri" pitchFamily="34" charset="0"/>
            </a:endParaRPr>
          </a:p>
        </p:txBody>
      </p:sp>
      <p:sp>
        <p:nvSpPr>
          <p:cNvPr id="6" name="TextBox 5"/>
          <p:cNvSpPr txBox="1"/>
          <p:nvPr/>
        </p:nvSpPr>
        <p:spPr>
          <a:xfrm>
            <a:off x="395536" y="6433591"/>
            <a:ext cx="3816424" cy="307777"/>
          </a:xfrm>
          <a:prstGeom prst="rect">
            <a:avLst/>
          </a:prstGeom>
          <a:noFill/>
        </p:spPr>
        <p:txBody>
          <a:bodyPr wrap="square" rtlCol="0">
            <a:spAutoFit/>
          </a:bodyPr>
          <a:lstStyle/>
          <a:p>
            <a:r>
              <a:rPr lang="en-CA" sz="1400" dirty="0" smtClean="0"/>
              <a:t>www.nasa.gov  152294main_Launch-lg.jpg</a:t>
            </a:r>
            <a:endParaRPr lang="en-CA" sz="14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42" name="Google Shape;264;p16" descr="www.clipartbest.com dc6XLjAMi.gif"/>
          <p:cNvPicPr preferRelativeResize="0"/>
          <p:nvPr/>
        </p:nvPicPr>
        <p:blipFill rotWithShape="1">
          <a:blip r:embed="rId3" cstate="print">
            <a:alphaModFix/>
          </a:blip>
          <a:srcRect/>
          <a:stretch/>
        </p:blipFill>
        <p:spPr>
          <a:xfrm>
            <a:off x="-154280" y="1340768"/>
            <a:ext cx="2926080" cy="2056727"/>
          </a:xfrm>
          <a:prstGeom prst="rect">
            <a:avLst/>
          </a:prstGeom>
          <a:noFill/>
          <a:ln>
            <a:noFill/>
          </a:ln>
        </p:spPr>
      </p:pic>
      <p:sp>
        <p:nvSpPr>
          <p:cNvPr id="27" name="Rectangle 26"/>
          <p:cNvSpPr/>
          <p:nvPr/>
        </p:nvSpPr>
        <p:spPr>
          <a:xfrm>
            <a:off x="960160" y="2204864"/>
            <a:ext cx="731520" cy="18288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8" name="Rectangle 27"/>
          <p:cNvSpPr/>
          <p:nvPr/>
        </p:nvSpPr>
        <p:spPr>
          <a:xfrm>
            <a:off x="1220768" y="1988840"/>
            <a:ext cx="182880" cy="914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19" name="Picture 18" descr="lord-jesus-christ-coming-293608.gif"/>
          <p:cNvPicPr>
            <a:picLocks noChangeAspect="1"/>
          </p:cNvPicPr>
          <p:nvPr/>
        </p:nvPicPr>
        <p:blipFill>
          <a:blip r:embed="rId5" cstate="print"/>
          <a:srcRect b="36140"/>
          <a:stretch>
            <a:fillRect/>
          </a:stretch>
        </p:blipFill>
        <p:spPr>
          <a:xfrm>
            <a:off x="3275856" y="908720"/>
            <a:ext cx="2949684" cy="2743200"/>
          </a:xfrm>
          <a:prstGeom prst="star32">
            <a:avLst/>
          </a:prstGeom>
        </p:spPr>
      </p:pic>
      <p:sp>
        <p:nvSpPr>
          <p:cNvPr id="20" name="TextBox 19"/>
          <p:cNvSpPr txBox="1"/>
          <p:nvPr/>
        </p:nvSpPr>
        <p:spPr>
          <a:xfrm>
            <a:off x="3707904" y="3645024"/>
            <a:ext cx="2088232" cy="861774"/>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sz="1000" dirty="0" smtClean="0">
                <a:solidFill>
                  <a:schemeClr val="tx1">
                    <a:lumMod val="95000"/>
                  </a:schemeClr>
                </a:solidFill>
              </a:rPr>
              <a:t>Smiley with sword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endParaRPr lang="en-CA" dirty="0">
              <a:solidFill>
                <a:schemeClr val="tx1">
                  <a:lumMod val="95000"/>
                </a:schemeClr>
              </a:solidFill>
            </a:endParaRPr>
          </a:p>
        </p:txBody>
      </p:sp>
      <p:sp>
        <p:nvSpPr>
          <p:cNvPr id="21" name="Rectangle 20"/>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914760" y="2060896"/>
            <a:ext cx="173736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WordArt 2"/>
          <p:cNvSpPr>
            <a:spLocks noChangeArrowheads="1" noChangeShapeType="1" noTextEdit="1"/>
          </p:cNvSpPr>
          <p:nvPr/>
        </p:nvSpPr>
        <p:spPr bwMode="auto">
          <a:xfrm>
            <a:off x="46754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25" name="WordArt 2"/>
          <p:cNvSpPr>
            <a:spLocks noChangeArrowheads="1" noChangeShapeType="1" noTextEdit="1"/>
          </p:cNvSpPr>
          <p:nvPr/>
        </p:nvSpPr>
        <p:spPr bwMode="auto">
          <a:xfrm>
            <a:off x="694826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pic>
        <p:nvPicPr>
          <p:cNvPr id="32" name="Picture 31" descr="smiley-with-sword.gif"/>
          <p:cNvPicPr>
            <a:picLocks noChangeAspect="1"/>
          </p:cNvPicPr>
          <p:nvPr/>
        </p:nvPicPr>
        <p:blipFill>
          <a:blip r:embed="rId6" cstate="print"/>
          <a:stretch>
            <a:fillRect/>
          </a:stretch>
        </p:blipFill>
        <p:spPr>
          <a:xfrm>
            <a:off x="2192963" y="1700808"/>
            <a:ext cx="1082893" cy="1280160"/>
          </a:xfrm>
          <a:prstGeom prst="rect">
            <a:avLst/>
          </a:prstGeom>
        </p:spPr>
      </p:pic>
      <p:cxnSp>
        <p:nvCxnSpPr>
          <p:cNvPr id="33" name="Straight Arrow Connector 32"/>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38" name="Picture 37" descr="www.fg-a.com valentine 2-jumping-heart.gif"/>
          <p:cNvPicPr>
            <a:picLocks noChangeAspect="1"/>
          </p:cNvPicPr>
          <p:nvPr/>
        </p:nvPicPr>
        <p:blipFill>
          <a:blip r:embed="rId7" cstate="print"/>
          <a:stretch>
            <a:fillRect/>
          </a:stretch>
        </p:blipFill>
        <p:spPr>
          <a:xfrm>
            <a:off x="7245424" y="1628800"/>
            <a:ext cx="1143000" cy="1333500"/>
          </a:xfrm>
          <a:prstGeom prst="rect">
            <a:avLst/>
          </a:prstGeom>
        </p:spPr>
      </p:pic>
      <p:pic>
        <p:nvPicPr>
          <p:cNvPr id="39" name="Google Shape;279;p16" descr="egyptian.gif"/>
          <p:cNvPicPr preferRelativeResize="0"/>
          <p:nvPr/>
        </p:nvPicPr>
        <p:blipFill rotWithShape="1">
          <a:blip r:embed="rId4" cstate="print">
            <a:alphaModFix/>
          </a:blip>
          <a:srcRect/>
          <a:stretch/>
        </p:blipFill>
        <p:spPr>
          <a:xfrm>
            <a:off x="323528" y="996712"/>
            <a:ext cx="2011680" cy="1280160"/>
          </a:xfrm>
          <a:prstGeom prst="rect">
            <a:avLst/>
          </a:prstGeom>
          <a:noFill/>
          <a:ln>
            <a:noFill/>
          </a:ln>
        </p:spPr>
      </p:pic>
      <p:pic>
        <p:nvPicPr>
          <p:cNvPr id="40" name="Google Shape;280;p16" descr="egyptian.gif"/>
          <p:cNvPicPr preferRelativeResize="0"/>
          <p:nvPr/>
        </p:nvPicPr>
        <p:blipFill rotWithShape="1">
          <a:blip r:embed="rId4" cstate="print">
            <a:alphaModFix/>
          </a:blip>
          <a:srcRect/>
          <a:stretch/>
        </p:blipFill>
        <p:spPr>
          <a:xfrm rot="7200000">
            <a:off x="878990" y="2107835"/>
            <a:ext cx="2011680" cy="1280160"/>
          </a:xfrm>
          <a:prstGeom prst="rect">
            <a:avLst/>
          </a:prstGeom>
          <a:noFill/>
          <a:ln>
            <a:noFill/>
          </a:ln>
        </p:spPr>
      </p:pic>
      <p:pic>
        <p:nvPicPr>
          <p:cNvPr id="41" name="Google Shape;281;p16" descr="egyptian.gif"/>
          <p:cNvPicPr preferRelativeResize="0"/>
          <p:nvPr/>
        </p:nvPicPr>
        <p:blipFill rotWithShape="1">
          <a:blip r:embed="rId4" cstate="print">
            <a:alphaModFix/>
          </a:blip>
          <a:srcRect/>
          <a:stretch/>
        </p:blipFill>
        <p:spPr>
          <a:xfrm rot="-7200000" flipH="1">
            <a:off x="-273138" y="2107835"/>
            <a:ext cx="2011680" cy="1280160"/>
          </a:xfrm>
          <a:prstGeom prst="rect">
            <a:avLst/>
          </a:prstGeom>
          <a:noFill/>
          <a:ln>
            <a:noFill/>
          </a:ln>
        </p:spPr>
      </p:pic>
      <p:sp>
        <p:nvSpPr>
          <p:cNvPr id="43" name="TextBox 42"/>
          <p:cNvSpPr txBox="1"/>
          <p:nvPr/>
        </p:nvSpPr>
        <p:spPr>
          <a:xfrm>
            <a:off x="395536" y="142852"/>
            <a:ext cx="8280920" cy="523220"/>
          </a:xfrm>
          <a:prstGeom prst="rect">
            <a:avLst/>
          </a:prstGeom>
          <a:solidFill>
            <a:schemeClr val="tx1"/>
          </a:solidFill>
        </p:spPr>
        <p:txBody>
          <a:bodyPr wrap="square" rtlCol="0">
            <a:spAutoFit/>
          </a:bodyPr>
          <a:lstStyle/>
          <a:p>
            <a:pPr algn="ctr"/>
            <a:r>
              <a:rPr lang="en-US" sz="2800" b="1" dirty="0">
                <a:solidFill>
                  <a:srgbClr val="FF0000"/>
                </a:solidFill>
                <a:latin typeface="Calibri" pitchFamily="34" charset="0"/>
              </a:rPr>
              <a:t>5</a:t>
            </a:r>
            <a:r>
              <a:rPr lang="en-US" sz="2800" b="1" dirty="0" smtClean="0">
                <a:solidFill>
                  <a:srgbClr val="FF0000"/>
                </a:solidFill>
                <a:latin typeface="Calibri" pitchFamily="34" charset="0"/>
              </a:rPr>
              <a:t>. Peace with God.  Thank you, Lord!</a:t>
            </a:r>
            <a:endParaRPr lang="en-CA" dirty="0">
              <a:latin typeface="Calibri" pitchFamily="34" charset="0"/>
            </a:endParaRPr>
          </a:p>
        </p:txBody>
      </p:sp>
      <p:sp>
        <p:nvSpPr>
          <p:cNvPr id="44" name="TextBox 43"/>
          <p:cNvSpPr txBox="1"/>
          <p:nvPr/>
        </p:nvSpPr>
        <p:spPr>
          <a:xfrm>
            <a:off x="35496" y="3284984"/>
            <a:ext cx="2592288"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War </a:t>
            </a:r>
            <a:r>
              <a:rPr lang="en-CA" sz="2400" b="1" dirty="0" err="1" smtClean="0">
                <a:solidFill>
                  <a:schemeClr val="bg1"/>
                </a:solidFill>
                <a:latin typeface="Arial Narrow" pitchFamily="34" charset="0"/>
                <a:cs typeface="Calibri" pitchFamily="34" charset="0"/>
              </a:rPr>
              <a:t>War</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War</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Me! Me! Me!</a:t>
            </a:r>
            <a:endParaRPr lang="en-CA" sz="2400" b="1" dirty="0">
              <a:solidFill>
                <a:schemeClr val="bg1"/>
              </a:solidFill>
              <a:latin typeface="Arial Narrow" pitchFamily="34" charset="0"/>
              <a:cs typeface="Calibri" pitchFamily="34" charset="0"/>
            </a:endParaRPr>
          </a:p>
        </p:txBody>
      </p:sp>
      <p:sp>
        <p:nvSpPr>
          <p:cNvPr id="45" name="TextBox 44"/>
          <p:cNvSpPr txBox="1"/>
          <p:nvPr/>
        </p:nvSpPr>
        <p:spPr>
          <a:xfrm>
            <a:off x="6181826" y="3284984"/>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Peace </a:t>
            </a:r>
            <a:r>
              <a:rPr lang="en-CA" sz="2400" b="1" dirty="0" err="1" smtClean="0">
                <a:solidFill>
                  <a:schemeClr val="bg1"/>
                </a:solidFill>
                <a:latin typeface="Arial Narrow" pitchFamily="34" charset="0"/>
                <a:cs typeface="Calibri" pitchFamily="34" charset="0"/>
              </a:rPr>
              <a:t>Peace</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Peace</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You! You! You!</a:t>
            </a:r>
            <a:endParaRPr lang="en-CA" sz="2400" b="1" dirty="0">
              <a:solidFill>
                <a:schemeClr val="bg1"/>
              </a:solidFill>
              <a:latin typeface="Arial Narrow" pitchFamily="34" charset="0"/>
              <a:cs typeface="Calibri" pitchFamily="34" charset="0"/>
            </a:endParaRPr>
          </a:p>
        </p:txBody>
      </p:sp>
      <p:sp>
        <p:nvSpPr>
          <p:cNvPr id="47" name="TextBox 34"/>
          <p:cNvSpPr txBox="1">
            <a:spLocks noChangeArrowheads="1"/>
          </p:cNvSpPr>
          <p:nvPr/>
        </p:nvSpPr>
        <p:spPr bwMode="auto">
          <a:xfrm>
            <a:off x="3788916" y="1916832"/>
            <a:ext cx="2007220" cy="584775"/>
          </a:xfrm>
          <a:prstGeom prst="rect">
            <a:avLst/>
          </a:prstGeom>
          <a:noFill/>
          <a:ln w="9525">
            <a:noFill/>
            <a:miter lim="800000"/>
            <a:headEnd/>
            <a:tailEnd/>
          </a:ln>
        </p:spPr>
        <p:txBody>
          <a:bodyPr wrap="square">
            <a:spAutoFit/>
          </a:bodyPr>
          <a:lstStyle/>
          <a:p>
            <a:pPr algn="ctr"/>
            <a:r>
              <a:rPr lang="en-CA" sz="3200" b="1" dirty="0" smtClean="0">
                <a:latin typeface="Calibri" pitchFamily="34" charset="0"/>
                <a:cs typeface="Calibri" pitchFamily="34" charset="0"/>
              </a:rPr>
              <a:t>peace</a:t>
            </a:r>
            <a:endParaRPr lang="en-CA" sz="3200" b="1" dirty="0">
              <a:latin typeface="Calibri" pitchFamily="34" charset="0"/>
              <a:cs typeface="Calibri" pitchFamily="34" charset="0"/>
            </a:endParaRPr>
          </a:p>
        </p:txBody>
      </p:sp>
      <p:sp>
        <p:nvSpPr>
          <p:cNvPr id="48" name="TextBox 47"/>
          <p:cNvSpPr txBox="1"/>
          <p:nvPr/>
        </p:nvSpPr>
        <p:spPr>
          <a:xfrm>
            <a:off x="71406" y="4924906"/>
            <a:ext cx="8822784" cy="1600438"/>
          </a:xfrm>
          <a:prstGeom prst="rect">
            <a:avLst/>
          </a:prstGeom>
          <a:noFill/>
        </p:spPr>
        <p:txBody>
          <a:bodyPr wrap="square" rtlCol="0">
            <a:spAutoFit/>
          </a:bodyPr>
          <a:lstStyle/>
          <a:p>
            <a:pPr algn="ctr"/>
            <a:r>
              <a:rPr lang="en-CA" sz="2800" b="1" dirty="0" smtClean="0">
                <a:solidFill>
                  <a:schemeClr val="bg1"/>
                </a:solidFill>
                <a:latin typeface="Calibri" pitchFamily="34" charset="0"/>
              </a:rPr>
              <a:t>“Since we have been justified by faith, we have </a:t>
            </a:r>
            <a:r>
              <a:rPr lang="en-CA" sz="2800" b="1" dirty="0" smtClean="0">
                <a:solidFill>
                  <a:srgbClr val="FF0000"/>
                </a:solidFill>
                <a:latin typeface="Calibri" pitchFamily="34" charset="0"/>
              </a:rPr>
              <a:t>peace with God</a:t>
            </a:r>
            <a:r>
              <a:rPr lang="en-CA" sz="2800" b="1" dirty="0" smtClean="0">
                <a:solidFill>
                  <a:schemeClr val="bg1"/>
                </a:solidFill>
                <a:latin typeface="Calibri" pitchFamily="34" charset="0"/>
              </a:rPr>
              <a:t> through our Lord Jesus Christ” Rom 5:1</a:t>
            </a:r>
          </a:p>
          <a:p>
            <a:pPr algn="ctr"/>
            <a:endParaRPr lang="en-CA" sz="1400" b="1" dirty="0" smtClean="0">
              <a:solidFill>
                <a:schemeClr val="bg1"/>
              </a:solidFill>
              <a:latin typeface="Calibri" pitchFamily="34" charset="0"/>
            </a:endParaRPr>
          </a:p>
          <a:p>
            <a:pPr algn="ctr"/>
            <a:r>
              <a:rPr lang="en-CA" sz="2800" b="1" dirty="0" smtClean="0">
                <a:solidFill>
                  <a:schemeClr val="bg1"/>
                </a:solidFill>
                <a:latin typeface="Calibri" pitchFamily="34" charset="0"/>
              </a:rPr>
              <a:t>“</a:t>
            </a:r>
            <a:r>
              <a:rPr lang="en-CA" sz="2800" b="1" dirty="0" smtClean="0">
                <a:solidFill>
                  <a:srgbClr val="FF0000"/>
                </a:solidFill>
                <a:latin typeface="Calibri" pitchFamily="34" charset="0"/>
              </a:rPr>
              <a:t>Peace</a:t>
            </a:r>
            <a:r>
              <a:rPr lang="en-CA" sz="2800" b="1" dirty="0" smtClean="0">
                <a:solidFill>
                  <a:schemeClr val="bg1"/>
                </a:solidFill>
                <a:latin typeface="Calibri" pitchFamily="34" charset="0"/>
              </a:rPr>
              <a:t> by the blood of his cross”  Col 1:20</a:t>
            </a:r>
            <a:endParaRPr lang="en-CA" dirty="0">
              <a:solidFill>
                <a:schemeClr val="bg1"/>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184" y="2790056"/>
            <a:ext cx="8507288" cy="1143000"/>
          </a:xfrm>
        </p:spPr>
        <p:txBody>
          <a:bodyPr/>
          <a:lstStyle/>
          <a:p>
            <a:r>
              <a:rPr lang="en-CA" sz="2800" b="1" dirty="0" smtClean="0">
                <a:solidFill>
                  <a:srgbClr val="FF0000"/>
                </a:solidFill>
                <a:latin typeface="Calibri" pitchFamily="34" charset="0"/>
              </a:rPr>
              <a:t>This can make your time with God more wonderful.</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rgbClr val="FFFF00"/>
                </a:solidFill>
                <a:latin typeface="Calibri" pitchFamily="34" charset="0"/>
              </a:rPr>
              <a:t>1. For each of the riches,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look at the </a:t>
            </a:r>
            <a:r>
              <a:rPr lang="en-CA" sz="2800" b="1" u="sng" dirty="0" smtClean="0">
                <a:solidFill>
                  <a:srgbClr val="FFFF00"/>
                </a:solidFill>
                <a:latin typeface="Calibri" pitchFamily="34" charset="0"/>
              </a:rPr>
              <a:t>diagrams</a:t>
            </a:r>
            <a:r>
              <a:rPr lang="en-CA" sz="2800" b="1" dirty="0" smtClean="0">
                <a:solidFill>
                  <a:srgbClr val="FFFF00"/>
                </a:solidFill>
                <a:latin typeface="Calibri" pitchFamily="34" charset="0"/>
              </a:rPr>
              <a:t> and praise the Lord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for the truths you see.</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rgbClr val="00FF00"/>
                </a:solidFill>
                <a:latin typeface="Calibri" pitchFamily="34" charset="0"/>
              </a:rPr>
              <a:t>2. Look at the </a:t>
            </a:r>
            <a:r>
              <a:rPr lang="en-CA" sz="2800" b="1" u="sng" dirty="0" smtClean="0">
                <a:solidFill>
                  <a:srgbClr val="00FF00"/>
                </a:solidFill>
                <a:latin typeface="Calibri" pitchFamily="34" charset="0"/>
              </a:rPr>
              <a:t>Bible verses</a:t>
            </a:r>
            <a:r>
              <a:rPr lang="en-CA" sz="2800" b="1" i="1" dirty="0" smtClean="0">
                <a:solidFill>
                  <a:srgbClr val="00FF00"/>
                </a:solidFill>
                <a:latin typeface="Calibri" pitchFamily="34" charset="0"/>
              </a:rPr>
              <a:t> </a:t>
            </a:r>
            <a:r>
              <a:rPr lang="en-CA" sz="2800" b="1" dirty="0" smtClean="0">
                <a:solidFill>
                  <a:srgbClr val="00FF00"/>
                </a:solidFill>
                <a:latin typeface="Calibri" pitchFamily="34" charset="0"/>
              </a:rPr>
              <a:t>and praise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the Lord for what he says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he gives us through the death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and resurrection of Christ!</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chemeClr val="tx1"/>
                </a:solidFill>
                <a:latin typeface="Calibri" pitchFamily="34" charset="0"/>
              </a:rPr>
              <a:t>As you learn to do this, you will be thrilled as the Lord gives you fresh insights over and over.</a:t>
            </a:r>
            <a:endParaRPr lang="en-CA" sz="28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5445224"/>
            <a:ext cx="8229600" cy="1143000"/>
          </a:xfrm>
        </p:spPr>
        <p:txBody>
          <a:bodyPr/>
          <a:lstStyle/>
          <a:p>
            <a:r>
              <a:rPr lang="en-CA" sz="2800" b="1" dirty="0" smtClean="0">
                <a:solidFill>
                  <a:schemeClr val="tx1"/>
                </a:solidFill>
                <a:latin typeface="Calibri" pitchFamily="34" charset="0"/>
              </a:rPr>
              <a:t>Lord, without Jesus Christ . . . </a:t>
            </a: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2800" b="1" dirty="0" smtClean="0">
                <a:solidFill>
                  <a:schemeClr val="tx1"/>
                </a:solidFill>
                <a:latin typeface="Calibri" pitchFamily="34" charset="0"/>
              </a:rPr>
              <a:t>but I praise you that through Christ’s death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56792"/>
            <a:ext cx="5754734" cy="3683376"/>
          </a:xfrm>
          <a:prstGeom prst="rect">
            <a:avLst/>
          </a:prstGeom>
        </p:spPr>
      </p:pic>
      <p:sp>
        <p:nvSpPr>
          <p:cNvPr id="5" name="TextBox 4"/>
          <p:cNvSpPr txBox="1"/>
          <p:nvPr/>
        </p:nvSpPr>
        <p:spPr>
          <a:xfrm>
            <a:off x="2843808" y="4869160"/>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0" y="116632"/>
            <a:ext cx="9144001" cy="1384995"/>
          </a:xfrm>
          <a:prstGeom prst="rect">
            <a:avLst/>
          </a:prstGeom>
          <a:noFill/>
        </p:spPr>
        <p:txBody>
          <a:bodyPr wrap="square" rtlCol="0">
            <a:spAutoFit/>
          </a:bodyPr>
          <a:lstStyle/>
          <a:p>
            <a:pPr algn="ctr"/>
            <a:r>
              <a:rPr lang="en-CA" sz="2800" b="1" dirty="0" smtClean="0">
                <a:solidFill>
                  <a:srgbClr val="00FFFF"/>
                </a:solidFill>
                <a:latin typeface="Calibri" pitchFamily="34" charset="0"/>
              </a:rPr>
              <a:t>When you praise the Lord for what Christ has done, </a:t>
            </a:r>
          </a:p>
          <a:p>
            <a:pPr algn="ctr"/>
            <a:r>
              <a:rPr lang="en-CA" sz="2800" b="1" dirty="0" smtClean="0">
                <a:solidFill>
                  <a:srgbClr val="00FFFF"/>
                </a:solidFill>
                <a:latin typeface="Calibri" pitchFamily="34" charset="0"/>
              </a:rPr>
              <a:t>if you start by reflecting on the condition you would be in without Christ, it increases your praise and joy in Christ.</a:t>
            </a:r>
            <a:endParaRPr lang="en-CA" sz="2800" b="1" dirty="0">
              <a:solidFill>
                <a:srgbClr val="00FFFF"/>
              </a:solidFill>
              <a:latin typeface="Calibri"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406" y="5286388"/>
            <a:ext cx="9001156" cy="1143000"/>
          </a:xfrm>
        </p:spPr>
        <p:txBody>
          <a:bodyPr/>
          <a:lstStyle/>
          <a:p>
            <a:r>
              <a:rPr lang="en-CA" sz="2800" b="1" dirty="0" smtClean="0">
                <a:solidFill>
                  <a:schemeClr val="tx1"/>
                </a:solidFill>
                <a:latin typeface="Calibri" pitchFamily="34" charset="0"/>
              </a:rPr>
              <a:t>Lord, without Jesus Christ I am in chains, chains, chains, </a:t>
            </a:r>
            <a:br>
              <a:rPr lang="en-CA" sz="2800" b="1" dirty="0" smtClean="0">
                <a:solidFill>
                  <a:schemeClr val="tx1"/>
                </a:solidFill>
                <a:latin typeface="Calibri" pitchFamily="34" charset="0"/>
              </a:rPr>
            </a:br>
            <a:r>
              <a:rPr lang="en-CA" sz="2800" b="1" dirty="0" smtClean="0">
                <a:solidFill>
                  <a:schemeClr val="tx1"/>
                </a:solidFill>
                <a:latin typeface="Calibri" pitchFamily="34" charset="0"/>
              </a:rPr>
              <a:t>a slave, slave, slave to sin, Satan, death and hell . . .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2800" b="1" dirty="0" smtClean="0">
                <a:solidFill>
                  <a:schemeClr val="tx1"/>
                </a:solidFill>
                <a:latin typeface="Calibri" pitchFamily="34" charset="0"/>
              </a:rPr>
              <a:t>but I praise you that through Christ’s death I am free, free, free, since Christ’s ransom payment redeems me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rcRect t="11928"/>
          <a:stretch>
            <a:fillRect/>
          </a:stretch>
        </p:blipFill>
        <p:spPr>
          <a:xfrm>
            <a:off x="2000232" y="2000240"/>
            <a:ext cx="5023460" cy="2831806"/>
          </a:xfrm>
          <a:prstGeom prst="rect">
            <a:avLst/>
          </a:prstGeom>
        </p:spPr>
      </p:pic>
      <p:sp>
        <p:nvSpPr>
          <p:cNvPr id="5" name="TextBox 4"/>
          <p:cNvSpPr txBox="1"/>
          <p:nvPr/>
        </p:nvSpPr>
        <p:spPr>
          <a:xfrm>
            <a:off x="2571736" y="442913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7" name="Title 1"/>
          <p:cNvSpPr txBox="1">
            <a:spLocks/>
          </p:cNvSpPr>
          <p:nvPr/>
        </p:nvSpPr>
        <p:spPr bwMode="auto">
          <a:xfrm>
            <a:off x="428596" y="428612"/>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Lord, without Jesus Christ I am black, black, black</a:t>
            </a: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in your sight, totally unrighteous, unholy</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 . .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8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but I praise you that through Christ’s death I am white, white,</a:t>
            </a: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 white in Christ’s righteousness </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 . </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pic>
        <p:nvPicPr>
          <p:cNvPr id="42" name="Google Shape;264;p16" descr="www.clipartbest.com dc6XLjAMi.gif"/>
          <p:cNvPicPr preferRelativeResize="0"/>
          <p:nvPr/>
        </p:nvPicPr>
        <p:blipFill rotWithShape="1">
          <a:blip r:embed="rId3" cstate="print">
            <a:alphaModFix/>
          </a:blip>
          <a:srcRect/>
          <a:stretch/>
        </p:blipFill>
        <p:spPr>
          <a:xfrm>
            <a:off x="-154280" y="1340768"/>
            <a:ext cx="2926080" cy="2056727"/>
          </a:xfrm>
          <a:prstGeom prst="rect">
            <a:avLst/>
          </a:prstGeom>
          <a:noFill/>
          <a:ln>
            <a:noFill/>
          </a:ln>
        </p:spPr>
      </p:pic>
      <p:sp>
        <p:nvSpPr>
          <p:cNvPr id="27" name="Rectangle 26"/>
          <p:cNvSpPr/>
          <p:nvPr/>
        </p:nvSpPr>
        <p:spPr>
          <a:xfrm>
            <a:off x="960160" y="2204864"/>
            <a:ext cx="731520" cy="18288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8" name="Rectangle 27"/>
          <p:cNvSpPr/>
          <p:nvPr/>
        </p:nvSpPr>
        <p:spPr>
          <a:xfrm>
            <a:off x="1220768" y="1988840"/>
            <a:ext cx="182880" cy="914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19" name="Picture 18" descr="lord-jesus-christ-coming-293608.gif"/>
          <p:cNvPicPr>
            <a:picLocks noChangeAspect="1"/>
          </p:cNvPicPr>
          <p:nvPr/>
        </p:nvPicPr>
        <p:blipFill>
          <a:blip r:embed="rId5" cstate="print"/>
          <a:srcRect b="36140"/>
          <a:stretch>
            <a:fillRect/>
          </a:stretch>
        </p:blipFill>
        <p:spPr>
          <a:xfrm>
            <a:off x="3275856" y="908720"/>
            <a:ext cx="2949684" cy="2743200"/>
          </a:xfrm>
          <a:prstGeom prst="star32">
            <a:avLst/>
          </a:prstGeom>
        </p:spPr>
      </p:pic>
      <p:sp>
        <p:nvSpPr>
          <p:cNvPr id="20" name="TextBox 19"/>
          <p:cNvSpPr txBox="1"/>
          <p:nvPr/>
        </p:nvSpPr>
        <p:spPr>
          <a:xfrm>
            <a:off x="3707904" y="3645024"/>
            <a:ext cx="2088232" cy="861774"/>
          </a:xfrm>
          <a:prstGeom prst="rect">
            <a:avLst/>
          </a:prstGeom>
          <a:noFill/>
        </p:spPr>
        <p:txBody>
          <a:bodyPr wrap="square" rtlCol="0">
            <a:spAutoFit/>
          </a:bodyPr>
          <a:lstStyle/>
          <a:p>
            <a:pPr algn="ctr"/>
            <a:r>
              <a:rPr lang="en-CA" sz="1000" dirty="0" smtClean="0">
                <a:solidFill>
                  <a:schemeClr val="tx1">
                    <a:lumMod val="95000"/>
                  </a:schemeClr>
                </a:solidFill>
              </a:rPr>
              <a:t>Egyptian </a:t>
            </a: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sz="1000" dirty="0" smtClean="0">
                <a:solidFill>
                  <a:schemeClr val="tx1">
                    <a:lumMod val="95000"/>
                  </a:schemeClr>
                </a:solidFill>
              </a:rPr>
              <a:t>Smiley with sword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r>
              <a:rPr lang="en-CA" sz="1000" dirty="0" smtClean="0">
                <a:solidFill>
                  <a:schemeClr val="tx1">
                    <a:lumMod val="95000"/>
                  </a:schemeClr>
                </a:solidFill>
              </a:rPr>
              <a:t>Jumping heart © www.fg-a.com</a:t>
            </a:r>
            <a:endParaRPr lang="en-CA" dirty="0">
              <a:solidFill>
                <a:schemeClr val="tx1">
                  <a:lumMod val="95000"/>
                </a:schemeClr>
              </a:solidFill>
            </a:endParaRPr>
          </a:p>
        </p:txBody>
      </p:sp>
      <p:sp>
        <p:nvSpPr>
          <p:cNvPr id="21" name="Rectangle 20"/>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2127136"/>
            <a:ext cx="237744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34"/>
          <p:cNvSpPr txBox="1">
            <a:spLocks noChangeArrowheads="1"/>
          </p:cNvSpPr>
          <p:nvPr/>
        </p:nvSpPr>
        <p:spPr bwMode="auto">
          <a:xfrm>
            <a:off x="3419872" y="1988840"/>
            <a:ext cx="2664296" cy="584775"/>
          </a:xfrm>
          <a:prstGeom prst="rect">
            <a:avLst/>
          </a:prstGeom>
          <a:noFill/>
          <a:ln w="9525">
            <a:noFill/>
            <a:miter lim="800000"/>
            <a:headEnd/>
            <a:tailEnd/>
          </a:ln>
        </p:spPr>
        <p:txBody>
          <a:bodyPr wrap="square">
            <a:spAutoFit/>
          </a:bodyPr>
          <a:lstStyle/>
          <a:p>
            <a:pPr algn="ctr"/>
            <a:r>
              <a:rPr lang="en-CA" sz="3200" b="1" dirty="0" smtClean="0">
                <a:latin typeface="Calibri" pitchFamily="34" charset="0"/>
                <a:cs typeface="Calibri" pitchFamily="34" charset="0"/>
              </a:rPr>
              <a:t>reconciliation</a:t>
            </a:r>
            <a:endParaRPr lang="en-CA" sz="3200" b="1" dirty="0">
              <a:latin typeface="Calibri" pitchFamily="34" charset="0"/>
              <a:cs typeface="Calibri" pitchFamily="34" charset="0"/>
            </a:endParaRPr>
          </a:p>
        </p:txBody>
      </p:sp>
      <p:sp>
        <p:nvSpPr>
          <p:cNvPr id="24" name="WordArt 2"/>
          <p:cNvSpPr>
            <a:spLocks noChangeArrowheads="1" noChangeShapeType="1" noTextEdit="1"/>
          </p:cNvSpPr>
          <p:nvPr/>
        </p:nvSpPr>
        <p:spPr bwMode="auto">
          <a:xfrm>
            <a:off x="46754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25" name="WordArt 2"/>
          <p:cNvSpPr>
            <a:spLocks noChangeArrowheads="1" noChangeShapeType="1" noTextEdit="1"/>
          </p:cNvSpPr>
          <p:nvPr/>
        </p:nvSpPr>
        <p:spPr bwMode="auto">
          <a:xfrm>
            <a:off x="694826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31" name="TextBox 30"/>
          <p:cNvSpPr txBox="1"/>
          <p:nvPr/>
        </p:nvSpPr>
        <p:spPr>
          <a:xfrm>
            <a:off x="-180528" y="3390091"/>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Fight </a:t>
            </a:r>
            <a:r>
              <a:rPr lang="en-CA" sz="2400" b="1" dirty="0" err="1" smtClean="0">
                <a:solidFill>
                  <a:schemeClr val="bg1"/>
                </a:solidFill>
                <a:latin typeface="Arial Narrow" pitchFamily="34" charset="0"/>
                <a:cs typeface="Calibri" pitchFamily="34" charset="0"/>
              </a:rPr>
              <a:t>Fight</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Fight</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No! No! No!</a:t>
            </a:r>
            <a:endParaRPr lang="en-CA" sz="2400" b="1" dirty="0">
              <a:solidFill>
                <a:schemeClr val="bg1"/>
              </a:solidFill>
              <a:latin typeface="Arial Narrow" pitchFamily="34" charset="0"/>
              <a:cs typeface="Calibri" pitchFamily="34" charset="0"/>
            </a:endParaRPr>
          </a:p>
        </p:txBody>
      </p:sp>
      <p:pic>
        <p:nvPicPr>
          <p:cNvPr id="32" name="Picture 31" descr="smiley-with-sword.gif"/>
          <p:cNvPicPr>
            <a:picLocks noChangeAspect="1"/>
          </p:cNvPicPr>
          <p:nvPr/>
        </p:nvPicPr>
        <p:blipFill>
          <a:blip r:embed="rId6" cstate="print"/>
          <a:stretch>
            <a:fillRect/>
          </a:stretch>
        </p:blipFill>
        <p:spPr>
          <a:xfrm>
            <a:off x="2192963" y="1700808"/>
            <a:ext cx="1082893" cy="1280160"/>
          </a:xfrm>
          <a:prstGeom prst="rect">
            <a:avLst/>
          </a:prstGeom>
        </p:spPr>
      </p:pic>
      <p:cxnSp>
        <p:nvCxnSpPr>
          <p:cNvPr id="33" name="Straight Arrow Connector 32"/>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965802" y="3390091"/>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Friends </a:t>
            </a:r>
            <a:r>
              <a:rPr lang="en-CA" sz="2400" b="1" dirty="0" err="1" smtClean="0">
                <a:solidFill>
                  <a:schemeClr val="bg1"/>
                </a:solidFill>
                <a:latin typeface="Arial Narrow" pitchFamily="34" charset="0"/>
                <a:cs typeface="Calibri" pitchFamily="34" charset="0"/>
              </a:rPr>
              <a:t>Friends</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Friends</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Yes! Yes! Yes!</a:t>
            </a:r>
            <a:endParaRPr lang="en-CA" sz="2400" b="1" dirty="0">
              <a:solidFill>
                <a:schemeClr val="bg1"/>
              </a:solidFill>
              <a:latin typeface="Arial Narrow" pitchFamily="34" charset="0"/>
              <a:cs typeface="Calibri" pitchFamily="34" charset="0"/>
            </a:endParaRPr>
          </a:p>
        </p:txBody>
      </p:sp>
      <p:sp>
        <p:nvSpPr>
          <p:cNvPr id="36" name="TextBox 35"/>
          <p:cNvSpPr txBox="1"/>
          <p:nvPr/>
        </p:nvSpPr>
        <p:spPr>
          <a:xfrm>
            <a:off x="427424" y="119698"/>
            <a:ext cx="832104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6. Reconciled to God.  Praise you, Lord!</a:t>
            </a:r>
            <a:endParaRPr lang="en-CA" dirty="0">
              <a:latin typeface="Calibri" pitchFamily="34" charset="0"/>
            </a:endParaRPr>
          </a:p>
        </p:txBody>
      </p:sp>
      <p:sp>
        <p:nvSpPr>
          <p:cNvPr id="37" name="TextBox 36"/>
          <p:cNvSpPr txBox="1"/>
          <p:nvPr/>
        </p:nvSpPr>
        <p:spPr>
          <a:xfrm>
            <a:off x="71406" y="4658360"/>
            <a:ext cx="8929718" cy="1938992"/>
          </a:xfrm>
          <a:prstGeom prst="rect">
            <a:avLst/>
          </a:prstGeom>
          <a:noFill/>
        </p:spPr>
        <p:txBody>
          <a:bodyPr wrap="square" rtlCol="0">
            <a:spAutoFit/>
          </a:bodyPr>
          <a:lstStyle/>
          <a:p>
            <a:pPr algn="ctr"/>
            <a:r>
              <a:rPr lang="en-CA" sz="2800" b="1" dirty="0" smtClean="0">
                <a:solidFill>
                  <a:schemeClr val="bg1"/>
                </a:solidFill>
                <a:latin typeface="Calibri" pitchFamily="34" charset="0"/>
              </a:rPr>
              <a:t>“While we were </a:t>
            </a:r>
            <a:r>
              <a:rPr lang="en-CA" sz="2800" b="1" u="sng" dirty="0" smtClean="0">
                <a:solidFill>
                  <a:schemeClr val="bg1"/>
                </a:solidFill>
                <a:latin typeface="Calibri" pitchFamily="34" charset="0"/>
              </a:rPr>
              <a:t>enemies</a:t>
            </a:r>
            <a:r>
              <a:rPr lang="en-CA" sz="2800" b="1" dirty="0" smtClean="0">
                <a:solidFill>
                  <a:schemeClr val="bg1"/>
                </a:solidFill>
                <a:latin typeface="Calibri" pitchFamily="34" charset="0"/>
              </a:rPr>
              <a:t> we were </a:t>
            </a:r>
            <a:r>
              <a:rPr lang="en-CA" sz="2800" b="1" dirty="0" smtClean="0">
                <a:solidFill>
                  <a:srgbClr val="FF0000"/>
                </a:solidFill>
                <a:latin typeface="Calibri" pitchFamily="34" charset="0"/>
              </a:rPr>
              <a:t>reconciled to God</a:t>
            </a:r>
            <a:r>
              <a:rPr lang="en-CA"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by the death of his Son”  Rom 5:10</a:t>
            </a:r>
          </a:p>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cs typeface="Calibri" pitchFamily="34" charset="0"/>
              </a:rPr>
              <a:t>“God, who through Christ </a:t>
            </a:r>
            <a:r>
              <a:rPr lang="en-CA" sz="2800" b="1" dirty="0" smtClean="0">
                <a:solidFill>
                  <a:srgbClr val="FF0000"/>
                </a:solidFill>
                <a:latin typeface="Calibri" pitchFamily="34" charset="0"/>
                <a:cs typeface="Calibri" pitchFamily="34" charset="0"/>
              </a:rPr>
              <a:t>reconciled us to himself </a:t>
            </a:r>
          </a:p>
          <a:p>
            <a:pPr algn="ctr"/>
            <a:r>
              <a:rPr lang="en-CA" sz="2800" b="1" dirty="0" smtClean="0">
                <a:solidFill>
                  <a:schemeClr val="bg1"/>
                </a:solidFill>
                <a:latin typeface="Calibri" pitchFamily="34" charset="0"/>
                <a:cs typeface="Calibri" pitchFamily="34" charset="0"/>
              </a:rPr>
              <a:t>and gave us the ministry of </a:t>
            </a:r>
            <a:r>
              <a:rPr lang="en-CA" sz="2800" b="1" dirty="0" smtClean="0">
                <a:solidFill>
                  <a:srgbClr val="FF0000"/>
                </a:solidFill>
                <a:latin typeface="Calibri" pitchFamily="34" charset="0"/>
                <a:cs typeface="Calibri" pitchFamily="34" charset="0"/>
              </a:rPr>
              <a:t>reconciliation</a:t>
            </a:r>
            <a:r>
              <a:rPr lang="en-CA" sz="2800" b="1" dirty="0" smtClean="0">
                <a:solidFill>
                  <a:schemeClr val="bg1"/>
                </a:solidFill>
                <a:latin typeface="Calibri" pitchFamily="34" charset="0"/>
                <a:cs typeface="Calibri" pitchFamily="34" charset="0"/>
              </a:rPr>
              <a:t>”  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5:18</a:t>
            </a:r>
            <a:endParaRPr lang="en-CA" sz="2800" b="1" dirty="0"/>
          </a:p>
        </p:txBody>
      </p:sp>
      <p:pic>
        <p:nvPicPr>
          <p:cNvPr id="38" name="Picture 37" descr="www.fg-a.com valentine 2-jumping-heart.gif"/>
          <p:cNvPicPr>
            <a:picLocks noChangeAspect="1"/>
          </p:cNvPicPr>
          <p:nvPr/>
        </p:nvPicPr>
        <p:blipFill>
          <a:blip r:embed="rId7" cstate="print"/>
          <a:stretch>
            <a:fillRect/>
          </a:stretch>
        </p:blipFill>
        <p:spPr>
          <a:xfrm>
            <a:off x="7245424" y="1628800"/>
            <a:ext cx="1143000" cy="1333500"/>
          </a:xfrm>
          <a:prstGeom prst="rect">
            <a:avLst/>
          </a:prstGeom>
        </p:spPr>
      </p:pic>
      <p:pic>
        <p:nvPicPr>
          <p:cNvPr id="39" name="Google Shape;279;p16" descr="egyptian.gif"/>
          <p:cNvPicPr preferRelativeResize="0"/>
          <p:nvPr/>
        </p:nvPicPr>
        <p:blipFill rotWithShape="1">
          <a:blip r:embed="rId4" cstate="print">
            <a:alphaModFix/>
          </a:blip>
          <a:srcRect/>
          <a:stretch/>
        </p:blipFill>
        <p:spPr>
          <a:xfrm>
            <a:off x="323528" y="996712"/>
            <a:ext cx="2011680" cy="1280160"/>
          </a:xfrm>
          <a:prstGeom prst="rect">
            <a:avLst/>
          </a:prstGeom>
          <a:noFill/>
          <a:ln>
            <a:noFill/>
          </a:ln>
        </p:spPr>
      </p:pic>
      <p:pic>
        <p:nvPicPr>
          <p:cNvPr id="40" name="Google Shape;280;p16" descr="egyptian.gif"/>
          <p:cNvPicPr preferRelativeResize="0"/>
          <p:nvPr/>
        </p:nvPicPr>
        <p:blipFill rotWithShape="1">
          <a:blip r:embed="rId4" cstate="print">
            <a:alphaModFix/>
          </a:blip>
          <a:srcRect/>
          <a:stretch/>
        </p:blipFill>
        <p:spPr>
          <a:xfrm rot="7200000">
            <a:off x="878990" y="2107835"/>
            <a:ext cx="2011680" cy="1280160"/>
          </a:xfrm>
          <a:prstGeom prst="rect">
            <a:avLst/>
          </a:prstGeom>
          <a:noFill/>
          <a:ln>
            <a:noFill/>
          </a:ln>
        </p:spPr>
      </p:pic>
      <p:pic>
        <p:nvPicPr>
          <p:cNvPr id="41" name="Google Shape;281;p16" descr="egyptian.gif"/>
          <p:cNvPicPr preferRelativeResize="0"/>
          <p:nvPr/>
        </p:nvPicPr>
        <p:blipFill rotWithShape="1">
          <a:blip r:embed="rId4" cstate="print">
            <a:alphaModFix/>
          </a:blip>
          <a:srcRect/>
          <a:stretch/>
        </p:blipFill>
        <p:spPr>
          <a:xfrm rot="-7200000" flipH="1">
            <a:off x="-273138" y="2107835"/>
            <a:ext cx="2011680" cy="1280160"/>
          </a:xfrm>
          <a:prstGeom prst="rect">
            <a:avLst/>
          </a:prstGeom>
          <a:noFill/>
          <a:ln>
            <a:noFill/>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85" name="Picture 84" descr="www.fg-a.com valentine 2-jumping-heart.gif"/>
          <p:cNvPicPr>
            <a:picLocks noChangeAspect="1"/>
          </p:cNvPicPr>
          <p:nvPr/>
        </p:nvPicPr>
        <p:blipFill>
          <a:blip r:embed="rId5" cstate="print"/>
          <a:stretch>
            <a:fillRect/>
          </a:stretch>
        </p:blipFill>
        <p:spPr>
          <a:xfrm>
            <a:off x="7245424" y="1628800"/>
            <a:ext cx="1143000" cy="1333500"/>
          </a:xfrm>
          <a:prstGeom prst="rect">
            <a:avLst/>
          </a:prstGeom>
        </p:spPr>
      </p:pic>
      <p:sp>
        <p:nvSpPr>
          <p:cNvPr id="86" name="TextBox 85"/>
          <p:cNvSpPr txBox="1"/>
          <p:nvPr/>
        </p:nvSpPr>
        <p:spPr>
          <a:xfrm>
            <a:off x="3707904" y="3645024"/>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endParaRPr lang="en-CA" dirty="0">
              <a:solidFill>
                <a:schemeClr val="tx1">
                  <a:lumMod val="95000"/>
                </a:schemeClr>
              </a:solidFill>
            </a:endParaRPr>
          </a:p>
        </p:txBody>
      </p:sp>
      <p:pic>
        <p:nvPicPr>
          <p:cNvPr id="87" name="Picture 86" descr="lord-jesus-christ-coming-293608.gif"/>
          <p:cNvPicPr>
            <a:picLocks noChangeAspect="1"/>
          </p:cNvPicPr>
          <p:nvPr/>
        </p:nvPicPr>
        <p:blipFill>
          <a:blip r:embed="rId6" cstate="print"/>
          <a:srcRect b="36140"/>
          <a:stretch>
            <a:fillRect/>
          </a:stretch>
        </p:blipFill>
        <p:spPr>
          <a:xfrm>
            <a:off x="3275856" y="908720"/>
            <a:ext cx="2949684" cy="2743200"/>
          </a:xfrm>
          <a:prstGeom prst="star32">
            <a:avLst/>
          </a:prstGeom>
        </p:spPr>
      </p:pic>
      <p:sp>
        <p:nvSpPr>
          <p:cNvPr id="88" name="Rectangle 87"/>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Rectangle 88"/>
          <p:cNvSpPr/>
          <p:nvPr/>
        </p:nvSpPr>
        <p:spPr>
          <a:xfrm>
            <a:off x="3784456" y="2127136"/>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TextBox 34"/>
          <p:cNvSpPr txBox="1">
            <a:spLocks noChangeArrowheads="1"/>
          </p:cNvSpPr>
          <p:nvPr/>
        </p:nvSpPr>
        <p:spPr bwMode="auto">
          <a:xfrm>
            <a:off x="3419872" y="1988840"/>
            <a:ext cx="2664296" cy="615553"/>
          </a:xfrm>
          <a:prstGeom prst="rect">
            <a:avLst/>
          </a:prstGeom>
          <a:noFill/>
          <a:ln w="9525">
            <a:noFill/>
            <a:miter lim="800000"/>
            <a:headEnd/>
            <a:tailEnd/>
          </a:ln>
        </p:spPr>
        <p:txBody>
          <a:bodyPr wrap="square">
            <a:spAutoFit/>
          </a:bodyPr>
          <a:lstStyle/>
          <a:p>
            <a:pPr algn="ctr"/>
            <a:endParaRPr lang="en-CA" sz="200" b="1" dirty="0" smtClean="0">
              <a:latin typeface="Calibri" pitchFamily="34" charset="0"/>
              <a:cs typeface="Calibri" pitchFamily="34" charset="0"/>
            </a:endParaRPr>
          </a:p>
          <a:p>
            <a:pPr algn="ctr"/>
            <a:r>
              <a:rPr lang="en-CA" sz="3200" b="1" dirty="0" smtClean="0">
                <a:latin typeface="Calibri" pitchFamily="34" charset="0"/>
                <a:cs typeface="Calibri" pitchFamily="34" charset="0"/>
              </a:rPr>
              <a:t>eternal life</a:t>
            </a:r>
            <a:endParaRPr lang="en-CA" sz="3200" b="1" dirty="0">
              <a:latin typeface="Calibri" pitchFamily="34" charset="0"/>
              <a:cs typeface="Calibri" pitchFamily="34" charset="0"/>
            </a:endParaRPr>
          </a:p>
        </p:txBody>
      </p:sp>
      <p:pic>
        <p:nvPicPr>
          <p:cNvPr id="91" name="Picture 2"/>
          <p:cNvPicPr>
            <a:picLocks noChangeAspect="1" noChangeArrowheads="1"/>
          </p:cNvPicPr>
          <p:nvPr/>
        </p:nvPicPr>
        <p:blipFill>
          <a:blip r:embed="rId7" cstate="print"/>
          <a:srcRect r="37247" b="23366"/>
          <a:stretch>
            <a:fillRect/>
          </a:stretch>
        </p:blipFill>
        <p:spPr bwMode="auto">
          <a:xfrm>
            <a:off x="251520" y="1124744"/>
            <a:ext cx="2358604" cy="2160240"/>
          </a:xfrm>
          <a:prstGeom prst="rect">
            <a:avLst/>
          </a:prstGeom>
          <a:noFill/>
          <a:ln w="9525">
            <a:noFill/>
            <a:miter lim="800000"/>
            <a:headEnd/>
            <a:tailEnd/>
          </a:ln>
          <a:effectLst/>
        </p:spPr>
      </p:pic>
      <p:sp>
        <p:nvSpPr>
          <p:cNvPr id="92" name="TextBox 91"/>
          <p:cNvSpPr txBox="1"/>
          <p:nvPr/>
        </p:nvSpPr>
        <p:spPr>
          <a:xfrm>
            <a:off x="214282" y="3068960"/>
            <a:ext cx="2448272" cy="246221"/>
          </a:xfrm>
          <a:prstGeom prst="rect">
            <a:avLst/>
          </a:prstGeom>
          <a:noFill/>
        </p:spPr>
        <p:txBody>
          <a:bodyPr wrap="square" rtlCol="0">
            <a:spAutoFit/>
          </a:bodyPr>
          <a:lstStyle/>
          <a:p>
            <a:pPr algn="ctr"/>
            <a:r>
              <a:rPr lang="en-CA" sz="1000" dirty="0" smtClean="0">
                <a:solidFill>
                  <a:schemeClr val="bg1"/>
                </a:solidFill>
              </a:rPr>
              <a:t>Microsoft clip art © 2013  Microsoft Corp</a:t>
            </a:r>
            <a:endParaRPr lang="en-CA" sz="1000" dirty="0">
              <a:solidFill>
                <a:schemeClr val="bg1"/>
              </a:solidFill>
            </a:endParaRPr>
          </a:p>
        </p:txBody>
      </p:sp>
      <p:sp>
        <p:nvSpPr>
          <p:cNvPr id="93" name="TextBox 92"/>
          <p:cNvSpPr txBox="1"/>
          <p:nvPr/>
        </p:nvSpPr>
        <p:spPr>
          <a:xfrm>
            <a:off x="142844" y="4509120"/>
            <a:ext cx="8858280" cy="2185214"/>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cs typeface="Calibri" pitchFamily="34" charset="0"/>
              </a:rPr>
              <a:t>“I give them </a:t>
            </a:r>
            <a:r>
              <a:rPr lang="en-CA" sz="2800" b="1" u="sng" dirty="0" smtClean="0">
                <a:solidFill>
                  <a:schemeClr val="bg1"/>
                </a:solidFill>
                <a:latin typeface="Calibri" pitchFamily="34" charset="0"/>
                <a:cs typeface="Calibri" pitchFamily="34" charset="0"/>
              </a:rPr>
              <a:t>eternal life</a:t>
            </a:r>
            <a:r>
              <a:rPr lang="en-CA" sz="2800" b="1" dirty="0" smtClean="0">
                <a:solidFill>
                  <a:schemeClr val="bg1"/>
                </a:solidFill>
                <a:latin typeface="Calibri" pitchFamily="34" charset="0"/>
                <a:cs typeface="Calibri" pitchFamily="34" charset="0"/>
              </a:rPr>
              <a:t>, and they will never perish, </a:t>
            </a:r>
          </a:p>
          <a:p>
            <a:pPr algn="ctr"/>
            <a:r>
              <a:rPr lang="en-CA" sz="2800" b="1" dirty="0" smtClean="0">
                <a:solidFill>
                  <a:schemeClr val="bg1"/>
                </a:solidFill>
                <a:latin typeface="Calibri" pitchFamily="34" charset="0"/>
                <a:cs typeface="Calibri" pitchFamily="34" charset="0"/>
              </a:rPr>
              <a:t>and no one will snatch them out of my hand”</a:t>
            </a:r>
            <a:r>
              <a:rPr lang="en-CA" sz="2800" b="1" baseline="30000" dirty="0" smtClean="0">
                <a:solidFill>
                  <a:schemeClr val="bg1"/>
                </a:solidFill>
                <a:latin typeface="Calibri" pitchFamily="34" charset="0"/>
                <a:cs typeface="Calibri" pitchFamily="34" charset="0"/>
              </a:rPr>
              <a:t> </a:t>
            </a:r>
            <a:r>
              <a:rPr lang="en-CA" sz="2800" b="1" dirty="0" smtClean="0">
                <a:solidFill>
                  <a:schemeClr val="bg1"/>
                </a:solidFill>
                <a:latin typeface="Calibri" pitchFamily="34" charset="0"/>
                <a:cs typeface="Calibri" pitchFamily="34" charset="0"/>
              </a:rPr>
              <a:t> John 10:28</a:t>
            </a:r>
          </a:p>
          <a:p>
            <a:pPr algn="ctr"/>
            <a:endParaRPr lang="en-CA" sz="16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rPr>
              <a:t>“the wages of sin is death, but the free gift of God is </a:t>
            </a:r>
            <a:r>
              <a:rPr lang="en-US" sz="2800" b="1" u="sng" dirty="0" smtClean="0">
                <a:solidFill>
                  <a:schemeClr val="bg1"/>
                </a:solidFill>
                <a:latin typeface="Calibri" pitchFamily="34" charset="0"/>
              </a:rPr>
              <a:t>eternal life</a:t>
            </a:r>
            <a:r>
              <a:rPr lang="en-US" sz="2800" b="1" dirty="0" smtClean="0">
                <a:solidFill>
                  <a:schemeClr val="bg1"/>
                </a:solidFill>
                <a:latin typeface="Calibri" pitchFamily="34" charset="0"/>
              </a:rPr>
              <a:t> in Christ Jesus our Lord”  Rom 6:23</a:t>
            </a:r>
            <a:endParaRPr lang="en-CA" sz="2800" b="1" dirty="0">
              <a:solidFill>
                <a:schemeClr val="bg1"/>
              </a:solidFill>
              <a:latin typeface="Calibri" pitchFamily="34" charset="0"/>
              <a:cs typeface="Calibri" pitchFamily="34" charset="0"/>
            </a:endParaRPr>
          </a:p>
        </p:txBody>
      </p:sp>
      <p:sp>
        <p:nvSpPr>
          <p:cNvPr id="94" name="TextBox 93"/>
          <p:cNvSpPr txBox="1"/>
          <p:nvPr/>
        </p:nvSpPr>
        <p:spPr>
          <a:xfrm>
            <a:off x="-154878" y="3318083"/>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death death </a:t>
            </a:r>
            <a:r>
              <a:rPr lang="en-CA" sz="2400" b="1" dirty="0" err="1" smtClean="0">
                <a:solidFill>
                  <a:schemeClr val="bg1"/>
                </a:solidFill>
                <a:latin typeface="Arial Narrow" pitchFamily="34" charset="0"/>
                <a:cs typeface="Calibri" pitchFamily="34" charset="0"/>
              </a:rPr>
              <a:t>death</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perish </a:t>
            </a:r>
            <a:r>
              <a:rPr lang="en-CA" sz="2400" b="1" dirty="0" err="1" smtClean="0">
                <a:solidFill>
                  <a:schemeClr val="bg1"/>
                </a:solidFill>
                <a:latin typeface="Arial Narrow" pitchFamily="34" charset="0"/>
                <a:cs typeface="Calibri" pitchFamily="34" charset="0"/>
              </a:rPr>
              <a:t>perish</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perish</a:t>
            </a:r>
            <a:endParaRPr lang="en-CA" sz="2400" b="1" dirty="0">
              <a:solidFill>
                <a:schemeClr val="bg1"/>
              </a:solidFill>
              <a:latin typeface="Arial Narrow" pitchFamily="34" charset="0"/>
              <a:cs typeface="Calibri" pitchFamily="34" charset="0"/>
            </a:endParaRPr>
          </a:p>
        </p:txBody>
      </p:sp>
      <p:sp>
        <p:nvSpPr>
          <p:cNvPr id="95" name="TextBox 94"/>
          <p:cNvSpPr txBox="1"/>
          <p:nvPr/>
        </p:nvSpPr>
        <p:spPr>
          <a:xfrm>
            <a:off x="6696744" y="3318083"/>
            <a:ext cx="2267744"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rPr>
              <a:t>life, life, life</a:t>
            </a:r>
          </a:p>
          <a:p>
            <a:r>
              <a:rPr lang="en-CA" sz="2400" b="1" dirty="0" smtClean="0">
                <a:solidFill>
                  <a:schemeClr val="bg1"/>
                </a:solidFill>
                <a:latin typeface="Arial Narrow" pitchFamily="34" charset="0"/>
              </a:rPr>
              <a:t>now and forever</a:t>
            </a:r>
            <a:endParaRPr lang="en-CA" sz="2400" b="1" dirty="0">
              <a:solidFill>
                <a:schemeClr val="bg1"/>
              </a:solidFill>
              <a:latin typeface="Arial Narrow" pitchFamily="34" charset="0"/>
            </a:endParaRPr>
          </a:p>
        </p:txBody>
      </p:sp>
      <p:sp>
        <p:nvSpPr>
          <p:cNvPr id="96" name="Rectangle 3"/>
          <p:cNvSpPr>
            <a:spLocks noChangeArrowheads="1"/>
          </p:cNvSpPr>
          <p:nvPr/>
        </p:nvSpPr>
        <p:spPr bwMode="auto">
          <a:xfrm>
            <a:off x="446856" y="97468"/>
            <a:ext cx="8229600" cy="523220"/>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7. Eternal life in Christ.  Thank you, Lord! </a:t>
            </a:r>
            <a:endParaRPr lang="en-US" sz="2800" b="1" dirty="0">
              <a:solidFill>
                <a:srgbClr val="FF0000"/>
              </a:solidFill>
              <a:latin typeface="Calibri" pitchFamily="34" charset="0"/>
            </a:endParaRPr>
          </a:p>
        </p:txBody>
      </p:sp>
      <p:cxnSp>
        <p:nvCxnSpPr>
          <p:cNvPr id="97" name="Straight Arrow Connector 96"/>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99"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cstate="print"/>
          <a:srcRect/>
          <a:stretch>
            <a:fillRect/>
          </a:stretch>
        </p:blipFill>
        <p:spPr bwMode="auto">
          <a:xfrm>
            <a:off x="35496" y="54006"/>
            <a:ext cx="9108504" cy="6831378"/>
          </a:xfrm>
          <a:prstGeom prst="rect">
            <a:avLst/>
          </a:prstGeom>
          <a:noFill/>
          <a:ln w="9525">
            <a:noFill/>
            <a:miter lim="800000"/>
            <a:headEnd/>
            <a:tailEnd/>
          </a:ln>
          <a:effectLst/>
        </p:spPr>
      </p:pic>
      <p:sp>
        <p:nvSpPr>
          <p:cNvPr id="5" name="Title 4"/>
          <p:cNvSpPr>
            <a:spLocks noGrp="1"/>
          </p:cNvSpPr>
          <p:nvPr>
            <p:ph type="title"/>
          </p:nvPr>
        </p:nvSpPr>
        <p:spPr>
          <a:xfrm>
            <a:off x="-396552" y="1930822"/>
            <a:ext cx="9937104" cy="562074"/>
          </a:xfrm>
          <a:noFill/>
        </p:spPr>
        <p:txBody>
          <a:bodyPr>
            <a:normAutofit fontScale="90000"/>
          </a:bodyPr>
          <a:lstStyle/>
          <a:p>
            <a:r>
              <a:rPr lang="en-US" altLang="ko-KR" sz="3100" b="1" dirty="0" smtClean="0">
                <a:solidFill>
                  <a:srgbClr val="FFFFFF"/>
                </a:solidFill>
                <a:latin typeface="Calibri" pitchFamily="34" charset="0"/>
              </a:rPr>
              <a:t>Jesus Christ believed in eternal life and eternal fire.</a:t>
            </a:r>
            <a:br>
              <a:rPr lang="en-US" altLang="ko-KR" sz="3100" b="1" dirty="0" smtClean="0">
                <a:solidFill>
                  <a:srgbClr val="FFFFFF"/>
                </a:solidFill>
                <a:latin typeface="Calibri" pitchFamily="34" charset="0"/>
              </a:rPr>
            </a:br>
            <a:r>
              <a:rPr lang="en-US" altLang="ko-KR" sz="3100" b="1" dirty="0" smtClean="0">
                <a:solidFill>
                  <a:srgbClr val="FFFFFF"/>
                </a:solidFill>
                <a:latin typeface="Calibri" pitchFamily="34" charset="0"/>
              </a:rPr>
              <a:t/>
            </a:r>
            <a:br>
              <a:rPr lang="en-US" altLang="ko-KR" sz="3100" b="1" dirty="0" smtClean="0">
                <a:solidFill>
                  <a:srgbClr val="FFFFFF"/>
                </a:solidFill>
                <a:latin typeface="Calibri" pitchFamily="34" charset="0"/>
              </a:rPr>
            </a:br>
            <a:r>
              <a:rPr lang="en-CA" sz="3100" b="1" dirty="0" smtClean="0">
                <a:solidFill>
                  <a:srgbClr val="FFFFFF"/>
                </a:solidFill>
                <a:latin typeface="Calibri" pitchFamily="34" charset="0"/>
                <a:cs typeface="Calibri" pitchFamily="34" charset="0"/>
              </a:rPr>
              <a:t>“I give them eternal life, and they will never perish”</a:t>
            </a:r>
            <a:r>
              <a:rPr lang="en-CA" sz="3100" b="1" baseline="30000" dirty="0" smtClean="0">
                <a:solidFill>
                  <a:srgbClr val="FFFFFF"/>
                </a:solidFill>
                <a:latin typeface="Calibri" pitchFamily="34" charset="0"/>
                <a:cs typeface="Calibri" pitchFamily="34" charset="0"/>
              </a:rPr>
              <a:t> </a:t>
            </a:r>
            <a:r>
              <a:rPr lang="en-CA" sz="3100" b="1" dirty="0" smtClean="0">
                <a:solidFill>
                  <a:srgbClr val="FFFFFF"/>
                </a:solidFill>
                <a:latin typeface="Calibri" pitchFamily="34" charset="0"/>
                <a:cs typeface="Calibri" pitchFamily="34" charset="0"/>
              </a:rPr>
              <a:t> </a:t>
            </a:r>
            <a:br>
              <a:rPr lang="en-CA" sz="3100" b="1" dirty="0" smtClean="0">
                <a:solidFill>
                  <a:srgbClr val="FFFFFF"/>
                </a:solidFill>
                <a:latin typeface="Calibri" pitchFamily="34" charset="0"/>
                <a:cs typeface="Calibri" pitchFamily="34" charset="0"/>
              </a:rPr>
            </a:br>
            <a:r>
              <a:rPr lang="en-CA" sz="3100" b="1" dirty="0" smtClean="0">
                <a:solidFill>
                  <a:srgbClr val="FFFFFF"/>
                </a:solidFill>
                <a:latin typeface="Calibri" pitchFamily="34" charset="0"/>
                <a:cs typeface="Calibri" pitchFamily="34" charset="0"/>
              </a:rPr>
              <a:t>John 10:28</a:t>
            </a:r>
            <a:br>
              <a:rPr lang="en-CA" sz="3100" b="1" dirty="0" smtClean="0">
                <a:solidFill>
                  <a:srgbClr val="FFFFFF"/>
                </a:solidFill>
                <a:latin typeface="Calibri" pitchFamily="34" charset="0"/>
                <a:cs typeface="Calibri" pitchFamily="34" charset="0"/>
              </a:rPr>
            </a:br>
            <a:r>
              <a:rPr lang="en-US" altLang="ko-KR" sz="3200" b="1" dirty="0" smtClean="0">
                <a:solidFill>
                  <a:srgbClr val="FFFFFF"/>
                </a:solidFill>
                <a:latin typeface="Calibri" pitchFamily="34" charset="0"/>
              </a:rPr>
              <a:t/>
            </a:r>
            <a:br>
              <a:rPr lang="en-US" altLang="ko-KR" sz="3200" b="1" dirty="0" smtClean="0">
                <a:solidFill>
                  <a:srgbClr val="FFFFFF"/>
                </a:solidFill>
                <a:latin typeface="Calibri" pitchFamily="34" charset="0"/>
              </a:rPr>
            </a:br>
            <a:endParaRPr lang="ko-KR" altLang="en-US" sz="3200" b="1" dirty="0">
              <a:solidFill>
                <a:srgbClr val="FFFFFF"/>
              </a:solidFill>
              <a:latin typeface="Calibri" pitchFamily="34" charset="0"/>
            </a:endParaRPr>
          </a:p>
        </p:txBody>
      </p:sp>
      <p:sp>
        <p:nvSpPr>
          <p:cNvPr id="6" name="Title 4"/>
          <p:cNvSpPr txBox="1">
            <a:spLocks/>
          </p:cNvSpPr>
          <p:nvPr/>
        </p:nvSpPr>
        <p:spPr bwMode="auto">
          <a:xfrm>
            <a:off x="35496" y="4869160"/>
            <a:ext cx="9108504" cy="1296144"/>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en-US" altLang="ko-KR" sz="2800" b="1" kern="0" dirty="0" smtClean="0">
                <a:latin typeface="Calibri" pitchFamily="34" charset="0"/>
                <a:ea typeface="+mj-ea"/>
                <a:cs typeface="+mj-cs"/>
              </a:rPr>
              <a:t>“</a:t>
            </a:r>
            <a:r>
              <a:rPr kumimoji="0" lang="en-US" altLang="ko-KR" sz="2800" b="1" i="0" u="none" strike="noStrike" kern="0" cap="none" spc="0" normalizeH="0" baseline="0" noProof="0" dirty="0" smtClean="0">
                <a:ln>
                  <a:noFill/>
                </a:ln>
                <a:effectLst/>
                <a:uLnTx/>
                <a:uFillTx/>
                <a:latin typeface="Calibri" pitchFamily="34" charset="0"/>
                <a:ea typeface="+mj-ea"/>
                <a:cs typeface="+mj-cs"/>
              </a:rPr>
              <a:t>thrown into the eternal fire” Mat 18:8</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ko-KR" sz="2800" b="1" kern="0" dirty="0" smtClean="0">
                <a:latin typeface="Calibri" pitchFamily="34" charset="0"/>
                <a:ea typeface="+mj-ea"/>
                <a:cs typeface="+mj-cs"/>
              </a:rPr>
              <a:t>“Depart from me . . . into the eternal fire” Mat 25:41</a:t>
            </a:r>
            <a:endParaRPr kumimoji="0" lang="ko-KR" altLang="en-US" sz="3200" b="1" i="0" u="none" strike="noStrike" kern="0" cap="none" spc="0" normalizeH="0" baseline="0" noProof="0" dirty="0">
              <a:ln>
                <a:noFill/>
              </a:ln>
              <a:effectLst/>
              <a:uLnTx/>
              <a:uFillTx/>
              <a:latin typeface="Calibri" pitchFamily="34" charset="0"/>
              <a:ea typeface="+mj-ea"/>
              <a:cs typeface="+mj-cs"/>
            </a:endParaRPr>
          </a:p>
        </p:txBody>
      </p:sp>
      <p:sp>
        <p:nvSpPr>
          <p:cNvPr id="8" name="TextBox 7"/>
          <p:cNvSpPr txBox="1"/>
          <p:nvPr/>
        </p:nvSpPr>
        <p:spPr>
          <a:xfrm>
            <a:off x="2699792" y="6567155"/>
            <a:ext cx="3384376" cy="246221"/>
          </a:xfrm>
          <a:prstGeom prst="rect">
            <a:avLst/>
          </a:prstGeom>
          <a:noFill/>
        </p:spPr>
        <p:txBody>
          <a:bodyPr wrap="square" rtlCol="0">
            <a:spAutoFit/>
          </a:bodyPr>
          <a:lstStyle/>
          <a:p>
            <a:pPr algn="ctr"/>
            <a:r>
              <a:rPr lang="en-CA" sz="1000" dirty="0" smtClean="0">
                <a:solidFill>
                  <a:schemeClr val="bg1">
                    <a:lumMod val="50000"/>
                  </a:schemeClr>
                </a:solidFill>
              </a:rPr>
              <a:t>fire Microsoft Corp clip art © 2013</a:t>
            </a:r>
            <a:endParaRPr lang="en-CA" sz="1000"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8914" name="Picture 2"/>
          <p:cNvPicPr>
            <a:picLocks noChangeAspect="1" noChangeArrowheads="1"/>
          </p:cNvPicPr>
          <p:nvPr/>
        </p:nvPicPr>
        <p:blipFill>
          <a:blip r:embed="rId3" cstate="print"/>
          <a:srcRect/>
          <a:stretch>
            <a:fillRect/>
          </a:stretch>
        </p:blipFill>
        <p:spPr bwMode="auto">
          <a:xfrm>
            <a:off x="35496" y="54006"/>
            <a:ext cx="9108504" cy="6831378"/>
          </a:xfrm>
          <a:prstGeom prst="rect">
            <a:avLst/>
          </a:prstGeom>
          <a:noFill/>
          <a:ln w="9525">
            <a:noFill/>
            <a:miter lim="800000"/>
            <a:headEnd/>
            <a:tailEnd/>
          </a:ln>
          <a:effectLst/>
        </p:spPr>
      </p:pic>
      <p:sp>
        <p:nvSpPr>
          <p:cNvPr id="5" name="Rectangle 4"/>
          <p:cNvSpPr/>
          <p:nvPr/>
        </p:nvSpPr>
        <p:spPr>
          <a:xfrm>
            <a:off x="107504" y="3789040"/>
            <a:ext cx="8928992" cy="2677656"/>
          </a:xfrm>
          <a:prstGeom prst="rect">
            <a:avLst/>
          </a:prstGeom>
        </p:spPr>
        <p:txBody>
          <a:bodyPr wrap="square">
            <a:spAutoFit/>
          </a:bodyPr>
          <a:lstStyle/>
          <a:p>
            <a:r>
              <a:rPr lang="en-CA" sz="2800" b="1" dirty="0" smtClean="0">
                <a:solidFill>
                  <a:schemeClr val="bg1"/>
                </a:solidFill>
                <a:latin typeface="Calibri" pitchFamily="34" charset="0"/>
                <a:cs typeface="Calibri" pitchFamily="34" charset="0"/>
              </a:rPr>
              <a:t>“The Son of Man will send his angels, and they will gather out of </a:t>
            </a:r>
            <a:r>
              <a:rPr lang="en-CA" sz="2800" b="1" u="sng" dirty="0" smtClean="0">
                <a:solidFill>
                  <a:schemeClr val="bg1"/>
                </a:solidFill>
                <a:latin typeface="Calibri" pitchFamily="34" charset="0"/>
                <a:cs typeface="Calibri" pitchFamily="34" charset="0"/>
              </a:rPr>
              <a:t>his kingdom</a:t>
            </a:r>
            <a:r>
              <a:rPr lang="en-CA" sz="2800" b="1" dirty="0" smtClean="0">
                <a:solidFill>
                  <a:schemeClr val="bg1"/>
                </a:solidFill>
                <a:latin typeface="Calibri" pitchFamily="34" charset="0"/>
                <a:cs typeface="Calibri" pitchFamily="34" charset="0"/>
              </a:rPr>
              <a:t> all causes of sin and all law-breakers, and throw them into </a:t>
            </a:r>
            <a:r>
              <a:rPr lang="en-CA" sz="2800" b="1" u="sng" dirty="0" smtClean="0">
                <a:solidFill>
                  <a:schemeClr val="bg1"/>
                </a:solidFill>
                <a:latin typeface="Calibri" pitchFamily="34" charset="0"/>
                <a:cs typeface="Calibri" pitchFamily="34" charset="0"/>
              </a:rPr>
              <a:t>the fiery furnace</a:t>
            </a:r>
            <a:r>
              <a:rPr lang="en-CA" sz="2800" b="1" dirty="0" smtClean="0">
                <a:solidFill>
                  <a:schemeClr val="bg1"/>
                </a:solidFill>
                <a:latin typeface="Calibri" pitchFamily="34" charset="0"/>
                <a:cs typeface="Calibri" pitchFamily="34" charset="0"/>
              </a:rPr>
              <a:t>.  In that place there will be weeping and gnashing of teeth.  Then the righteous will shine like the sun in </a:t>
            </a:r>
            <a:r>
              <a:rPr lang="en-CA" sz="2800" b="1" u="sng" dirty="0" smtClean="0">
                <a:solidFill>
                  <a:schemeClr val="bg1"/>
                </a:solidFill>
                <a:latin typeface="Calibri" pitchFamily="34" charset="0"/>
                <a:cs typeface="Calibri" pitchFamily="34" charset="0"/>
              </a:rPr>
              <a:t>the kingdom of their Father</a:t>
            </a:r>
            <a:r>
              <a:rPr lang="en-CA" sz="2800" b="1" dirty="0" smtClean="0">
                <a:solidFill>
                  <a:schemeClr val="bg1"/>
                </a:solidFill>
                <a:latin typeface="Calibri" pitchFamily="34" charset="0"/>
                <a:cs typeface="Calibri" pitchFamily="34" charset="0"/>
              </a:rPr>
              <a:t>.  He who has ears, let him hear.”  (</a:t>
            </a:r>
            <a:r>
              <a:rPr lang="en-CA" sz="2800" b="1" i="1" dirty="0" smtClean="0">
                <a:solidFill>
                  <a:schemeClr val="bg1"/>
                </a:solidFill>
                <a:latin typeface="Calibri" pitchFamily="34" charset="0"/>
                <a:cs typeface="Calibri" pitchFamily="34" charset="0"/>
              </a:rPr>
              <a:t>Jesus</a:t>
            </a:r>
            <a:r>
              <a:rPr lang="en-CA" sz="2800" b="1" dirty="0" smtClean="0">
                <a:solidFill>
                  <a:schemeClr val="bg1"/>
                </a:solidFill>
                <a:latin typeface="Calibri" pitchFamily="34" charset="0"/>
                <a:cs typeface="Calibri" pitchFamily="34" charset="0"/>
              </a:rPr>
              <a:t> in Matthew 13:41-43)</a:t>
            </a:r>
          </a:p>
        </p:txBody>
      </p:sp>
      <p:sp>
        <p:nvSpPr>
          <p:cNvPr id="9" name="Title 4"/>
          <p:cNvSpPr txBox="1">
            <a:spLocks/>
          </p:cNvSpPr>
          <p:nvPr/>
        </p:nvSpPr>
        <p:spPr>
          <a:xfrm>
            <a:off x="-396552" y="850702"/>
            <a:ext cx="9937104" cy="562074"/>
          </a:xfrm>
          <a:prstGeom prst="rect">
            <a:avLst/>
          </a:prstGeom>
          <a:noFill/>
        </p:spPr>
        <p:txBody>
          <a:bodyP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800" b="1" i="0" u="none" strike="noStrike" kern="0" cap="none" spc="0" normalizeH="0" baseline="0" noProof="0" dirty="0" smtClean="0">
                <a:ln>
                  <a:noFill/>
                </a:ln>
                <a:solidFill>
                  <a:srgbClr val="FFFFFF"/>
                </a:solidFill>
                <a:effectLst/>
                <a:uLnTx/>
                <a:uFillTx/>
                <a:latin typeface="Calibri" pitchFamily="34" charset="0"/>
                <a:ea typeface="+mj-ea"/>
                <a:cs typeface="+mj-cs"/>
              </a:rPr>
              <a:t>Jesus Christ believed in eternal life and eternal fire.</a:t>
            </a:r>
            <a:br>
              <a:rPr kumimoji="0" lang="en-US" altLang="ko-KR" sz="2800" b="1" i="0" u="none" strike="noStrike" kern="0" cap="none" spc="0" normalizeH="0" baseline="0" noProof="0" dirty="0" smtClean="0">
                <a:ln>
                  <a:noFill/>
                </a:ln>
                <a:solidFill>
                  <a:srgbClr val="FFFFFF"/>
                </a:solidFill>
                <a:effectLst/>
                <a:uLnTx/>
                <a:uFillTx/>
                <a:latin typeface="Calibri" pitchFamily="34" charset="0"/>
                <a:ea typeface="+mj-ea"/>
                <a:cs typeface="+mj-cs"/>
              </a:rPr>
            </a:br>
            <a:endParaRPr kumimoji="0" lang="ko-KR" altLang="en-US" sz="2800" b="1" i="0" u="none" strike="noStrike" kern="0" cap="none" spc="0" normalizeH="0" baseline="0" noProof="0" dirty="0">
              <a:ln>
                <a:noFill/>
              </a:ln>
              <a:solidFill>
                <a:srgbClr val="FFFFFF"/>
              </a:solidFill>
              <a:effectLst/>
              <a:uLnTx/>
              <a:uFillTx/>
              <a:latin typeface="Calibri" pitchFamily="34" charset="0"/>
              <a:ea typeface="+mj-ea"/>
              <a:cs typeface="+mj-cs"/>
            </a:endParaRPr>
          </a:p>
        </p:txBody>
      </p:sp>
      <p:sp>
        <p:nvSpPr>
          <p:cNvPr id="6" name="TextBox 5"/>
          <p:cNvSpPr txBox="1"/>
          <p:nvPr/>
        </p:nvSpPr>
        <p:spPr>
          <a:xfrm>
            <a:off x="2699792" y="6567155"/>
            <a:ext cx="3384376" cy="246221"/>
          </a:xfrm>
          <a:prstGeom prst="rect">
            <a:avLst/>
          </a:prstGeom>
          <a:noFill/>
        </p:spPr>
        <p:txBody>
          <a:bodyPr wrap="square" rtlCol="0">
            <a:spAutoFit/>
          </a:bodyPr>
          <a:lstStyle/>
          <a:p>
            <a:pPr algn="ctr"/>
            <a:r>
              <a:rPr lang="en-CA" sz="1000" dirty="0" smtClean="0">
                <a:solidFill>
                  <a:schemeClr val="bg1">
                    <a:lumMod val="50000"/>
                  </a:schemeClr>
                </a:solidFill>
              </a:rPr>
              <a:t>fire Microsoft Corp clip art © 2013</a:t>
            </a:r>
            <a:endParaRPr lang="en-CA" sz="1000"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SCN9423e.JPG"/>
          <p:cNvPicPr>
            <a:picLocks noChangeAspect="1"/>
          </p:cNvPicPr>
          <p:nvPr/>
        </p:nvPicPr>
        <p:blipFill>
          <a:blip r:embed="rId3" cstate="print">
            <a:lum bright="30000" contrast="20000"/>
          </a:blip>
          <a:srcRect t="25850"/>
          <a:stretch>
            <a:fillRect/>
          </a:stretch>
        </p:blipFill>
        <p:spPr>
          <a:xfrm>
            <a:off x="-1" y="-27384"/>
            <a:ext cx="9144001" cy="5085184"/>
          </a:xfrm>
          <a:prstGeom prst="rect">
            <a:avLst/>
          </a:prstGeom>
        </p:spPr>
      </p:pic>
      <p:sp>
        <p:nvSpPr>
          <p:cNvPr id="3" name="TextBox 2"/>
          <p:cNvSpPr txBox="1"/>
          <p:nvPr/>
        </p:nvSpPr>
        <p:spPr>
          <a:xfrm>
            <a:off x="323528" y="5426060"/>
            <a:ext cx="8496944"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Where will you go?</a:t>
            </a:r>
            <a:endParaRPr lang="en-CA" sz="2800" b="1" dirty="0">
              <a:latin typeface="Calibri" pitchFamily="34" charset="0"/>
              <a:cs typeface="Calibri" pitchFamily="34" charset="0"/>
            </a:endParaRPr>
          </a:p>
        </p:txBody>
      </p:sp>
      <p:sp>
        <p:nvSpPr>
          <p:cNvPr id="4" name="TextBox 3"/>
          <p:cNvSpPr txBox="1"/>
          <p:nvPr/>
        </p:nvSpPr>
        <p:spPr>
          <a:xfrm>
            <a:off x="6804248" y="14427"/>
            <a:ext cx="2592288" cy="246221"/>
          </a:xfrm>
          <a:prstGeom prst="rect">
            <a:avLst/>
          </a:prstGeom>
          <a:noFill/>
        </p:spPr>
        <p:txBody>
          <a:bodyPr wrap="square" rtlCol="0">
            <a:spAutoFit/>
          </a:bodyPr>
          <a:lstStyle/>
          <a:p>
            <a:pPr algn="ctr"/>
            <a:r>
              <a:rPr lang="en-CA" sz="1000" dirty="0" smtClean="0">
                <a:solidFill>
                  <a:schemeClr val="bg1">
                    <a:lumMod val="50000"/>
                    <a:lumOff val="50000"/>
                  </a:schemeClr>
                </a:solidFill>
              </a:rPr>
              <a:t>Photo John </a:t>
            </a:r>
            <a:r>
              <a:rPr lang="en-CA" sz="1000" dirty="0" err="1" smtClean="0">
                <a:solidFill>
                  <a:schemeClr val="bg1">
                    <a:lumMod val="50000"/>
                    <a:lumOff val="50000"/>
                  </a:schemeClr>
                </a:solidFill>
              </a:rPr>
              <a:t>Crozier</a:t>
            </a:r>
            <a:endParaRPr lang="en-CA" sz="1000" dirty="0">
              <a:solidFill>
                <a:schemeClr val="bg1">
                  <a:lumMod val="50000"/>
                  <a:lumOff val="50000"/>
                </a:schemeClr>
              </a:solidFill>
            </a:endParaRPr>
          </a:p>
        </p:txBody>
      </p:sp>
      <p:sp>
        <p:nvSpPr>
          <p:cNvPr id="6" name="TextBox 5"/>
          <p:cNvSpPr txBox="1"/>
          <p:nvPr/>
        </p:nvSpPr>
        <p:spPr>
          <a:xfrm>
            <a:off x="35496" y="-27384"/>
            <a:ext cx="5328592" cy="523220"/>
          </a:xfrm>
          <a:prstGeom prst="rect">
            <a:avLst/>
          </a:prstGeom>
          <a:solidFill>
            <a:schemeClr val="tx1">
              <a:lumMod val="95000"/>
            </a:schemeClr>
          </a:solidFill>
        </p:spPr>
        <p:txBody>
          <a:bodyPr wrap="square" rtlCol="0">
            <a:spAutoFit/>
          </a:bodyPr>
          <a:lstStyle/>
          <a:p>
            <a:pPr algn="ctr"/>
            <a:r>
              <a:rPr lang="en-CA" sz="2800" b="1" dirty="0" smtClean="0">
                <a:solidFill>
                  <a:schemeClr val="bg1"/>
                </a:solidFill>
                <a:latin typeface="Calibri" pitchFamily="34" charset="0"/>
                <a:cs typeface="Calibri" pitchFamily="34" charset="0"/>
              </a:rPr>
              <a:t>Everyone is going into eternity.</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36" name="Picture 2" descr="msotw9_temp0"/>
          <p:cNvPicPr>
            <a:picLocks noChangeAspect="1" noChangeArrowheads="1"/>
          </p:cNvPicPr>
          <p:nvPr/>
        </p:nvPicPr>
        <p:blipFill>
          <a:blip r:embed="rId3" cstate="print">
            <a:duotone>
              <a:prstClr val="black"/>
              <a:srgbClr val="99FF66">
                <a:tint val="45000"/>
                <a:satMod val="400000"/>
              </a:srgbClr>
            </a:duotone>
          </a:blip>
          <a:srcRect t="9104" b="2990"/>
          <a:stretch>
            <a:fillRect/>
          </a:stretch>
        </p:blipFill>
        <p:spPr bwMode="auto">
          <a:xfrm>
            <a:off x="5816664" y="1865351"/>
            <a:ext cx="3291840" cy="3291841"/>
          </a:xfrm>
          <a:prstGeom prst="rect">
            <a:avLst/>
          </a:prstGeom>
          <a:noFill/>
          <a:ln w="9525">
            <a:noFill/>
            <a:miter lim="800000"/>
            <a:headEnd/>
            <a:tailEnd/>
          </a:ln>
        </p:spPr>
      </p:pic>
      <p:sp>
        <p:nvSpPr>
          <p:cNvPr id="11" name="Rectangle 10"/>
          <p:cNvSpPr/>
          <p:nvPr/>
        </p:nvSpPr>
        <p:spPr>
          <a:xfrm>
            <a:off x="2123728" y="3184376"/>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475656" y="34232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539552" y="1613912"/>
            <a:ext cx="3533239" cy="2103120"/>
          </a:xfrm>
          <a:prstGeom prst="rect">
            <a:avLst/>
          </a:prstGeom>
        </p:spPr>
      </p:pic>
      <p:pic>
        <p:nvPicPr>
          <p:cNvPr id="7" name="Picture 6" descr="egyptian.gif"/>
          <p:cNvPicPr>
            <a:picLocks noChangeAspect="1"/>
          </p:cNvPicPr>
          <p:nvPr/>
        </p:nvPicPr>
        <p:blipFill>
          <a:blip r:embed="rId4" cstate="print"/>
          <a:stretch>
            <a:fillRect/>
          </a:stretch>
        </p:blipFill>
        <p:spPr>
          <a:xfrm rot="7200000">
            <a:off x="1575032" y="3346058"/>
            <a:ext cx="3533239" cy="21031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00775" y="3274050"/>
            <a:ext cx="3533239" cy="2103120"/>
          </a:xfrm>
          <a:prstGeom prst="rect">
            <a:avLst/>
          </a:prstGeom>
        </p:spPr>
      </p:pic>
      <p:sp>
        <p:nvSpPr>
          <p:cNvPr id="21" name="TextBox 20"/>
          <p:cNvSpPr txBox="1"/>
          <p:nvPr/>
        </p:nvSpPr>
        <p:spPr>
          <a:xfrm>
            <a:off x="3635896" y="4838963"/>
            <a:ext cx="2088232" cy="246221"/>
          </a:xfrm>
          <a:prstGeom prst="rect">
            <a:avLst/>
          </a:prstGeom>
          <a:noFill/>
        </p:spPr>
        <p:txBody>
          <a:bodyPr wrap="square" rtlCol="0">
            <a:spAutoFit/>
          </a:bodyPr>
          <a:lstStyle/>
          <a:p>
            <a:pPr algn="ctr"/>
            <a:r>
              <a:rPr lang="en-CA" sz="1000" dirty="0" smtClean="0">
                <a:solidFill>
                  <a:schemeClr val="tx1">
                    <a:lumMod val="65000"/>
                  </a:schemeClr>
                </a:solidFill>
              </a:rPr>
              <a:t>smiley © sherv.net</a:t>
            </a:r>
          </a:p>
        </p:txBody>
      </p:sp>
      <p:pic>
        <p:nvPicPr>
          <p:cNvPr id="25" name="Picture 24" descr="egyptian.gif"/>
          <p:cNvPicPr>
            <a:picLocks noChangeAspect="1"/>
          </p:cNvPicPr>
          <p:nvPr/>
        </p:nvPicPr>
        <p:blipFill>
          <a:blip r:embed="rId4" cstate="print"/>
          <a:stretch>
            <a:fillRect/>
          </a:stretch>
        </p:blipFill>
        <p:spPr>
          <a:xfrm rot="14400000" flipH="1">
            <a:off x="906732" y="3546939"/>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906732"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546692" y="3762963"/>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266772" y="4202581"/>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906732" y="4411035"/>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546692" y="4195011"/>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266772" y="3762963"/>
            <a:ext cx="921716" cy="548640"/>
          </a:xfrm>
          <a:prstGeom prst="rect">
            <a:avLst/>
          </a:prstGeom>
        </p:spPr>
      </p:pic>
      <p:pic>
        <p:nvPicPr>
          <p:cNvPr id="22" name="Picture 21" descr="angry-face-01s.gif"/>
          <p:cNvPicPr>
            <a:picLocks noChangeAspect="1"/>
          </p:cNvPicPr>
          <p:nvPr/>
        </p:nvPicPr>
        <p:blipFill>
          <a:blip r:embed="rId5" cstate="print"/>
          <a:stretch>
            <a:fillRect/>
          </a:stretch>
        </p:blipFill>
        <p:spPr>
          <a:xfrm>
            <a:off x="8172400" y="5877272"/>
            <a:ext cx="864096" cy="864096"/>
          </a:xfrm>
          <a:prstGeom prst="ellipse">
            <a:avLst/>
          </a:prstGeom>
        </p:spPr>
      </p:pic>
      <p:sp>
        <p:nvSpPr>
          <p:cNvPr id="24" name="TextBox 8"/>
          <p:cNvSpPr txBox="1">
            <a:spLocks noChangeArrowheads="1"/>
          </p:cNvSpPr>
          <p:nvPr/>
        </p:nvSpPr>
        <p:spPr bwMode="auto">
          <a:xfrm>
            <a:off x="802838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4" name="Picture 33" descr="dove and sword large cropped.png"/>
          <p:cNvPicPr>
            <a:picLocks noChangeAspect="1"/>
          </p:cNvPicPr>
          <p:nvPr/>
        </p:nvPicPr>
        <p:blipFill>
          <a:blip r:embed="rId6" cstate="print"/>
          <a:stretch>
            <a:fillRect/>
          </a:stretch>
        </p:blipFill>
        <p:spPr>
          <a:xfrm>
            <a:off x="5706890" y="2998525"/>
            <a:ext cx="1529406" cy="1582603"/>
          </a:xfrm>
          <a:prstGeom prst="rect">
            <a:avLst/>
          </a:prstGeom>
        </p:spPr>
      </p:pic>
      <p:sp>
        <p:nvSpPr>
          <p:cNvPr id="41" name="Rectangle 40"/>
          <p:cNvSpPr/>
          <p:nvPr/>
        </p:nvSpPr>
        <p:spPr>
          <a:xfrm>
            <a:off x="6012160"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42" name="TextBox 41"/>
          <p:cNvSpPr txBox="1"/>
          <p:nvPr/>
        </p:nvSpPr>
        <p:spPr>
          <a:xfrm rot="5400000">
            <a:off x="8012415" y="3877017"/>
            <a:ext cx="1872208" cy="400110"/>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sketch adapted from original</a:t>
            </a:r>
          </a:p>
          <a:p>
            <a:pPr algn="ctr"/>
            <a:r>
              <a:rPr lang="en-CA" sz="1000" dirty="0" smtClean="0">
                <a:solidFill>
                  <a:schemeClr val="tx1">
                    <a:lumMod val="65000"/>
                  </a:schemeClr>
                </a:solidFill>
                <a:latin typeface="Calibri" pitchFamily="34" charset="0"/>
              </a:rPr>
              <a:t>by 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
        <p:nvSpPr>
          <p:cNvPr id="43" name="TextBox 2"/>
          <p:cNvSpPr txBox="1">
            <a:spLocks noChangeArrowheads="1"/>
          </p:cNvSpPr>
          <p:nvPr/>
        </p:nvSpPr>
        <p:spPr bwMode="auto">
          <a:xfrm>
            <a:off x="7020272" y="3036729"/>
            <a:ext cx="2304256" cy="1400383"/>
          </a:xfrm>
          <a:prstGeom prst="rect">
            <a:avLst/>
          </a:prstGeom>
          <a:noFill/>
          <a:ln w="9525">
            <a:noFill/>
            <a:miter lim="800000"/>
            <a:headEnd/>
            <a:tailEnd/>
          </a:ln>
        </p:spPr>
        <p:txBody>
          <a:bodyPr wrap="square">
            <a:spAutoFit/>
          </a:bodyPr>
          <a:lstStyle/>
          <a:p>
            <a:pPr algn="ctr">
              <a:lnSpc>
                <a:spcPts val="3400"/>
              </a:lnSpc>
            </a:pPr>
            <a:r>
              <a:rPr lang="en-CA" sz="3200" b="1" dirty="0">
                <a:solidFill>
                  <a:schemeClr val="accent1">
                    <a:lumMod val="60000"/>
                    <a:lumOff val="40000"/>
                  </a:schemeClr>
                </a:solidFill>
              </a:rPr>
              <a:t>adopted </a:t>
            </a:r>
          </a:p>
          <a:p>
            <a:pPr algn="ctr">
              <a:lnSpc>
                <a:spcPts val="3400"/>
              </a:lnSpc>
            </a:pPr>
            <a:r>
              <a:rPr lang="en-CA" sz="3200" b="1" dirty="0">
                <a:solidFill>
                  <a:schemeClr val="accent1">
                    <a:lumMod val="60000"/>
                    <a:lumOff val="40000"/>
                  </a:schemeClr>
                </a:solidFill>
              </a:rPr>
              <a:t>by </a:t>
            </a:r>
          </a:p>
          <a:p>
            <a:pPr algn="ctr">
              <a:lnSpc>
                <a:spcPts val="3400"/>
              </a:lnSpc>
            </a:pPr>
            <a:r>
              <a:rPr lang="en-CA" sz="3200" b="1" dirty="0">
                <a:solidFill>
                  <a:schemeClr val="accent1">
                    <a:lumMod val="60000"/>
                    <a:lumOff val="40000"/>
                  </a:schemeClr>
                </a:solidFill>
              </a:rPr>
              <a:t>Abba</a:t>
            </a:r>
          </a:p>
        </p:txBody>
      </p:sp>
      <p:sp>
        <p:nvSpPr>
          <p:cNvPr id="45" name="TextBox 44"/>
          <p:cNvSpPr txBox="1"/>
          <p:nvPr/>
        </p:nvSpPr>
        <p:spPr>
          <a:xfrm>
            <a:off x="107504" y="980728"/>
            <a:ext cx="8961638" cy="913070"/>
          </a:xfrm>
          <a:prstGeom prst="rect">
            <a:avLst/>
          </a:prstGeom>
          <a:noFill/>
        </p:spPr>
        <p:txBody>
          <a:bodyPr wrap="square" rtlCol="0">
            <a:spAutoFit/>
          </a:bodyPr>
          <a:lstStyle/>
          <a:p>
            <a:pPr algn="ctr">
              <a:lnSpc>
                <a:spcPts val="3200"/>
              </a:lnSpc>
            </a:pPr>
            <a:r>
              <a:rPr lang="en-US" sz="2800" b="1" dirty="0" smtClean="0">
                <a:solidFill>
                  <a:schemeClr val="bg1"/>
                </a:solidFill>
                <a:latin typeface="Calibri" pitchFamily="34" charset="0"/>
              </a:rPr>
              <a:t>“Because you are sons, God has sent the Spirit of his Son </a:t>
            </a:r>
          </a:p>
          <a:p>
            <a:pPr algn="ctr">
              <a:lnSpc>
                <a:spcPts val="3200"/>
              </a:lnSpc>
            </a:pPr>
            <a:r>
              <a:rPr lang="en-US" sz="2800" b="1" dirty="0" smtClean="0">
                <a:solidFill>
                  <a:schemeClr val="bg1"/>
                </a:solidFill>
                <a:latin typeface="Calibri" pitchFamily="34" charset="0"/>
              </a:rPr>
              <a:t>into our hearts, crying, ‘Abba! Father!’” Gal 4:6</a:t>
            </a:r>
            <a:endParaRPr lang="en-CA" sz="2800" dirty="0">
              <a:solidFill>
                <a:schemeClr val="bg1"/>
              </a:solidFill>
              <a:latin typeface="Calibri" pitchFamily="34" charset="0"/>
            </a:endParaRPr>
          </a:p>
        </p:txBody>
      </p:sp>
      <p:sp>
        <p:nvSpPr>
          <p:cNvPr id="46" name="TextBox 45"/>
          <p:cNvSpPr txBox="1"/>
          <p:nvPr/>
        </p:nvSpPr>
        <p:spPr>
          <a:xfrm>
            <a:off x="72008" y="5157192"/>
            <a:ext cx="9180512" cy="1733808"/>
          </a:xfrm>
          <a:prstGeom prst="rect">
            <a:avLst/>
          </a:prstGeom>
          <a:noFill/>
        </p:spPr>
        <p:txBody>
          <a:bodyPr wrap="square" rtlCol="0">
            <a:spAutoFit/>
          </a:bodyPr>
          <a:lstStyle/>
          <a:p>
            <a:pPr>
              <a:lnSpc>
                <a:spcPts val="3100"/>
              </a:lnSpc>
            </a:pPr>
            <a:r>
              <a:rPr lang="en-US" sz="2800" b="1" dirty="0" smtClean="0">
                <a:solidFill>
                  <a:schemeClr val="bg1"/>
                </a:solidFill>
                <a:latin typeface="Calibri" pitchFamily="34" charset="0"/>
                <a:cs typeface="Calibri" pitchFamily="34" charset="0"/>
              </a:rPr>
              <a:t>“the Spirit of God dwells in you . . . the Spirit of Christ . . . </a:t>
            </a:r>
          </a:p>
          <a:p>
            <a:pPr>
              <a:lnSpc>
                <a:spcPts val="3100"/>
              </a:lnSpc>
            </a:pPr>
            <a:r>
              <a:rPr lang="en-US" sz="2800" b="1" dirty="0" smtClean="0">
                <a:solidFill>
                  <a:schemeClr val="bg1"/>
                </a:solidFill>
                <a:latin typeface="Calibri" pitchFamily="34" charset="0"/>
                <a:cs typeface="Calibri" pitchFamily="34" charset="0"/>
              </a:rPr>
              <a:t>Christ is in you . . . the Spirit of him who raised Jesus </a:t>
            </a:r>
          </a:p>
          <a:p>
            <a:pPr>
              <a:lnSpc>
                <a:spcPts val="3100"/>
              </a:lnSpc>
            </a:pPr>
            <a:r>
              <a:rPr lang="en-US" sz="2800" b="1" dirty="0" smtClean="0">
                <a:solidFill>
                  <a:schemeClr val="bg1"/>
                </a:solidFill>
                <a:latin typeface="Calibri" pitchFamily="34" charset="0"/>
                <a:cs typeface="Calibri" pitchFamily="34" charset="0"/>
              </a:rPr>
              <a:t>from the dead is in you . . . all who are led by the </a:t>
            </a:r>
          </a:p>
          <a:p>
            <a:pPr>
              <a:lnSpc>
                <a:spcPts val="3100"/>
              </a:lnSpc>
            </a:pPr>
            <a:r>
              <a:rPr lang="en-US" sz="2800" b="1" dirty="0" smtClean="0">
                <a:solidFill>
                  <a:schemeClr val="bg1"/>
                </a:solidFill>
                <a:latin typeface="Calibri" pitchFamily="34" charset="0"/>
                <a:cs typeface="Calibri" pitchFamily="34" charset="0"/>
              </a:rPr>
              <a:t>Spirit of God are sons of God” (Rom 8:9-11, 14)</a:t>
            </a:r>
            <a:endParaRPr lang="en-CA" sz="2800" dirty="0">
              <a:solidFill>
                <a:schemeClr val="bg1"/>
              </a:solidFill>
              <a:latin typeface="Calibri" pitchFamily="34" charset="0"/>
            </a:endParaRPr>
          </a:p>
        </p:txBody>
      </p:sp>
      <p:sp>
        <p:nvSpPr>
          <p:cNvPr id="32" name="TextBox 2"/>
          <p:cNvSpPr txBox="1">
            <a:spLocks noChangeArrowheads="1"/>
          </p:cNvSpPr>
          <p:nvPr/>
        </p:nvSpPr>
        <p:spPr bwMode="auto">
          <a:xfrm>
            <a:off x="0" y="-27384"/>
            <a:ext cx="9144000"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 adopted as sons with the Spirit of God’s Son </a:t>
            </a:r>
          </a:p>
          <a:p>
            <a:pPr algn="ctr"/>
            <a:r>
              <a:rPr lang="en-CA" sz="2800" b="1" dirty="0" smtClean="0">
                <a:solidFill>
                  <a:srgbClr val="FF0000"/>
                </a:solidFill>
                <a:latin typeface="Calibri" pitchFamily="34" charset="0"/>
              </a:rPr>
              <a:t>sent into our hearts.  Thank you, Father!</a:t>
            </a:r>
            <a:endParaRPr lang="en-CA" sz="2800" b="1" dirty="0">
              <a:solidFill>
                <a:srgbClr val="FF0000"/>
              </a:solidFill>
              <a:latin typeface="Calibri" pitchFamily="34" charset="0"/>
            </a:endParaRPr>
          </a:p>
        </p:txBody>
      </p:sp>
      <p:sp>
        <p:nvSpPr>
          <p:cNvPr id="33" name="TextBox 32"/>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36" name="Picture 2" descr="msotw9_temp0"/>
          <p:cNvPicPr>
            <a:picLocks noChangeAspect="1" noChangeArrowheads="1"/>
          </p:cNvPicPr>
          <p:nvPr/>
        </p:nvPicPr>
        <p:blipFill>
          <a:blip r:embed="rId3" cstate="print">
            <a:duotone>
              <a:prstClr val="black"/>
              <a:srgbClr val="99FF66">
                <a:tint val="45000"/>
                <a:satMod val="400000"/>
              </a:srgbClr>
            </a:duotone>
          </a:blip>
          <a:srcRect t="9104" b="2990"/>
          <a:stretch>
            <a:fillRect/>
          </a:stretch>
        </p:blipFill>
        <p:spPr bwMode="auto">
          <a:xfrm>
            <a:off x="5816664" y="1865351"/>
            <a:ext cx="3291840" cy="3291841"/>
          </a:xfrm>
          <a:prstGeom prst="rect">
            <a:avLst/>
          </a:prstGeom>
          <a:noFill/>
          <a:ln w="9525">
            <a:noFill/>
            <a:miter lim="800000"/>
            <a:headEnd/>
            <a:tailEnd/>
          </a:ln>
        </p:spPr>
      </p:pic>
      <p:sp>
        <p:nvSpPr>
          <p:cNvPr id="11" name="Rectangle 10"/>
          <p:cNvSpPr/>
          <p:nvPr/>
        </p:nvSpPr>
        <p:spPr>
          <a:xfrm>
            <a:off x="2123728" y="3184376"/>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475656" y="34232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539552" y="1613912"/>
            <a:ext cx="3533239" cy="2103120"/>
          </a:xfrm>
          <a:prstGeom prst="rect">
            <a:avLst/>
          </a:prstGeom>
        </p:spPr>
      </p:pic>
      <p:pic>
        <p:nvPicPr>
          <p:cNvPr id="7" name="Picture 6" descr="egyptian.gif"/>
          <p:cNvPicPr>
            <a:picLocks noChangeAspect="1"/>
          </p:cNvPicPr>
          <p:nvPr/>
        </p:nvPicPr>
        <p:blipFill>
          <a:blip r:embed="rId4" cstate="print"/>
          <a:stretch>
            <a:fillRect/>
          </a:stretch>
        </p:blipFill>
        <p:spPr>
          <a:xfrm rot="7200000">
            <a:off x="1575032" y="3346058"/>
            <a:ext cx="3533239" cy="21031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00775" y="3274050"/>
            <a:ext cx="3533239" cy="2103120"/>
          </a:xfrm>
          <a:prstGeom prst="rect">
            <a:avLst/>
          </a:prstGeom>
        </p:spPr>
      </p:pic>
      <p:sp>
        <p:nvSpPr>
          <p:cNvPr id="21" name="TextBox 20"/>
          <p:cNvSpPr txBox="1"/>
          <p:nvPr/>
        </p:nvSpPr>
        <p:spPr>
          <a:xfrm>
            <a:off x="3635896" y="4838963"/>
            <a:ext cx="2088232" cy="246221"/>
          </a:xfrm>
          <a:prstGeom prst="rect">
            <a:avLst/>
          </a:prstGeom>
          <a:noFill/>
        </p:spPr>
        <p:txBody>
          <a:bodyPr wrap="square" rtlCol="0">
            <a:spAutoFit/>
          </a:bodyPr>
          <a:lstStyle/>
          <a:p>
            <a:pPr algn="ctr"/>
            <a:r>
              <a:rPr lang="en-CA" sz="1000" dirty="0" smtClean="0">
                <a:solidFill>
                  <a:schemeClr val="tx1">
                    <a:lumMod val="65000"/>
                  </a:schemeClr>
                </a:solidFill>
              </a:rPr>
              <a:t>smiley © sherv.net</a:t>
            </a:r>
          </a:p>
        </p:txBody>
      </p:sp>
      <p:pic>
        <p:nvPicPr>
          <p:cNvPr id="25" name="Picture 24" descr="egyptian.gif"/>
          <p:cNvPicPr>
            <a:picLocks noChangeAspect="1"/>
          </p:cNvPicPr>
          <p:nvPr/>
        </p:nvPicPr>
        <p:blipFill>
          <a:blip r:embed="rId4" cstate="print"/>
          <a:stretch>
            <a:fillRect/>
          </a:stretch>
        </p:blipFill>
        <p:spPr>
          <a:xfrm rot="14400000" flipH="1">
            <a:off x="906732" y="3546939"/>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906732"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546692" y="3762963"/>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266772" y="4202581"/>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906732" y="4411035"/>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546692" y="4195011"/>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266772" y="3762963"/>
            <a:ext cx="921716" cy="548640"/>
          </a:xfrm>
          <a:prstGeom prst="rect">
            <a:avLst/>
          </a:prstGeom>
        </p:spPr>
      </p:pic>
      <p:pic>
        <p:nvPicPr>
          <p:cNvPr id="22" name="Picture 21" descr="angry-face-01s.gif"/>
          <p:cNvPicPr>
            <a:picLocks noChangeAspect="1"/>
          </p:cNvPicPr>
          <p:nvPr/>
        </p:nvPicPr>
        <p:blipFill>
          <a:blip r:embed="rId5" cstate="print"/>
          <a:stretch>
            <a:fillRect/>
          </a:stretch>
        </p:blipFill>
        <p:spPr>
          <a:xfrm>
            <a:off x="8244408" y="5949280"/>
            <a:ext cx="864096" cy="864096"/>
          </a:xfrm>
          <a:prstGeom prst="ellipse">
            <a:avLst/>
          </a:prstGeom>
        </p:spPr>
      </p:pic>
      <p:sp>
        <p:nvSpPr>
          <p:cNvPr id="24" name="TextBox 8"/>
          <p:cNvSpPr txBox="1">
            <a:spLocks noChangeArrowheads="1"/>
          </p:cNvSpPr>
          <p:nvPr/>
        </p:nvSpPr>
        <p:spPr bwMode="auto">
          <a:xfrm>
            <a:off x="802838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4" name="Picture 33" descr="dove and sword large cropped.png"/>
          <p:cNvPicPr>
            <a:picLocks noChangeAspect="1"/>
          </p:cNvPicPr>
          <p:nvPr/>
        </p:nvPicPr>
        <p:blipFill>
          <a:blip r:embed="rId6" cstate="print"/>
          <a:stretch>
            <a:fillRect/>
          </a:stretch>
        </p:blipFill>
        <p:spPr>
          <a:xfrm>
            <a:off x="5706890" y="2998525"/>
            <a:ext cx="1529406" cy="1582603"/>
          </a:xfrm>
          <a:prstGeom prst="rect">
            <a:avLst/>
          </a:prstGeom>
        </p:spPr>
      </p:pic>
      <p:sp>
        <p:nvSpPr>
          <p:cNvPr id="41" name="Rectangle 40"/>
          <p:cNvSpPr/>
          <p:nvPr/>
        </p:nvSpPr>
        <p:spPr>
          <a:xfrm>
            <a:off x="6012160"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42" name="TextBox 41"/>
          <p:cNvSpPr txBox="1"/>
          <p:nvPr/>
        </p:nvSpPr>
        <p:spPr>
          <a:xfrm rot="5400000">
            <a:off x="8012415" y="3877017"/>
            <a:ext cx="1872208" cy="400110"/>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sketch adapted from original</a:t>
            </a:r>
          </a:p>
          <a:p>
            <a:pPr algn="ctr"/>
            <a:r>
              <a:rPr lang="en-CA" sz="1000" dirty="0" smtClean="0">
                <a:solidFill>
                  <a:schemeClr val="tx1">
                    <a:lumMod val="65000"/>
                  </a:schemeClr>
                </a:solidFill>
                <a:latin typeface="Calibri" pitchFamily="34" charset="0"/>
              </a:rPr>
              <a:t>by 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
        <p:nvSpPr>
          <p:cNvPr id="43" name="TextBox 2"/>
          <p:cNvSpPr txBox="1">
            <a:spLocks noChangeArrowheads="1"/>
          </p:cNvSpPr>
          <p:nvPr/>
        </p:nvSpPr>
        <p:spPr bwMode="auto">
          <a:xfrm>
            <a:off x="7020272" y="3036729"/>
            <a:ext cx="2304256" cy="1400383"/>
          </a:xfrm>
          <a:prstGeom prst="rect">
            <a:avLst/>
          </a:prstGeom>
          <a:noFill/>
          <a:ln w="9525">
            <a:noFill/>
            <a:miter lim="800000"/>
            <a:headEnd/>
            <a:tailEnd/>
          </a:ln>
        </p:spPr>
        <p:txBody>
          <a:bodyPr wrap="square">
            <a:spAutoFit/>
          </a:bodyPr>
          <a:lstStyle/>
          <a:p>
            <a:pPr algn="ctr">
              <a:lnSpc>
                <a:spcPts val="3400"/>
              </a:lnSpc>
            </a:pPr>
            <a:r>
              <a:rPr lang="en-CA" sz="3200" b="1" dirty="0">
                <a:solidFill>
                  <a:schemeClr val="accent1">
                    <a:lumMod val="60000"/>
                    <a:lumOff val="40000"/>
                  </a:schemeClr>
                </a:solidFill>
              </a:rPr>
              <a:t>adopted </a:t>
            </a:r>
          </a:p>
          <a:p>
            <a:pPr algn="ctr">
              <a:lnSpc>
                <a:spcPts val="3400"/>
              </a:lnSpc>
            </a:pPr>
            <a:r>
              <a:rPr lang="en-CA" sz="3200" b="1" dirty="0">
                <a:solidFill>
                  <a:schemeClr val="accent1">
                    <a:lumMod val="60000"/>
                    <a:lumOff val="40000"/>
                  </a:schemeClr>
                </a:solidFill>
              </a:rPr>
              <a:t>by </a:t>
            </a:r>
          </a:p>
          <a:p>
            <a:pPr algn="ctr">
              <a:lnSpc>
                <a:spcPts val="3400"/>
              </a:lnSpc>
            </a:pPr>
            <a:r>
              <a:rPr lang="en-CA" sz="3200" b="1" dirty="0">
                <a:solidFill>
                  <a:schemeClr val="accent1">
                    <a:lumMod val="60000"/>
                    <a:lumOff val="40000"/>
                  </a:schemeClr>
                </a:solidFill>
              </a:rPr>
              <a:t>Abba</a:t>
            </a:r>
          </a:p>
        </p:txBody>
      </p:sp>
      <p:sp>
        <p:nvSpPr>
          <p:cNvPr id="46" name="TextBox 45"/>
          <p:cNvSpPr txBox="1"/>
          <p:nvPr/>
        </p:nvSpPr>
        <p:spPr>
          <a:xfrm>
            <a:off x="72008" y="5152543"/>
            <a:ext cx="9180512" cy="2092881"/>
          </a:xfrm>
          <a:prstGeom prst="rect">
            <a:avLst/>
          </a:prstGeom>
          <a:noFill/>
        </p:spPr>
        <p:txBody>
          <a:bodyPr wrap="square" rtlCol="0">
            <a:spAutoFit/>
          </a:bodyPr>
          <a:lstStyle/>
          <a:p>
            <a:pPr>
              <a:lnSpc>
                <a:spcPts val="3100"/>
              </a:lnSpc>
            </a:pPr>
            <a:r>
              <a:rPr lang="en-US" sz="2800" b="1" spc="-30" dirty="0" smtClean="0">
                <a:solidFill>
                  <a:schemeClr val="bg1"/>
                </a:solidFill>
                <a:latin typeface="Calibri" pitchFamily="34" charset="0"/>
                <a:cs typeface="Calibri" pitchFamily="34" charset="0"/>
              </a:rPr>
              <a:t>“All who are led by the Spirit of God are sons of God. . . . you </a:t>
            </a:r>
            <a:r>
              <a:rPr lang="en-US" sz="2800" b="1" dirty="0" smtClean="0">
                <a:solidFill>
                  <a:schemeClr val="bg1"/>
                </a:solidFill>
                <a:latin typeface="Calibri" pitchFamily="34" charset="0"/>
                <a:cs typeface="Calibri" pitchFamily="34" charset="0"/>
              </a:rPr>
              <a:t>have received the Spirit of adoption as sons, by whom we cry, “Abba! Father!” The Spirit himself bears witness </a:t>
            </a:r>
          </a:p>
          <a:p>
            <a:pPr>
              <a:lnSpc>
                <a:spcPts val="3100"/>
              </a:lnSpc>
            </a:pPr>
            <a:r>
              <a:rPr lang="en-US" sz="2800" b="1" spc="-40" dirty="0" smtClean="0">
                <a:solidFill>
                  <a:schemeClr val="bg1"/>
                </a:solidFill>
                <a:latin typeface="Calibri" pitchFamily="34" charset="0"/>
                <a:cs typeface="Calibri" pitchFamily="34" charset="0"/>
              </a:rPr>
              <a:t>with our spirit that we are children of God” Rom 8:14-16</a:t>
            </a:r>
          </a:p>
          <a:p>
            <a:pPr>
              <a:lnSpc>
                <a:spcPts val="3200"/>
              </a:lnSpc>
            </a:pPr>
            <a:endParaRPr lang="en-CA" sz="2800" dirty="0">
              <a:solidFill>
                <a:schemeClr val="bg1"/>
              </a:solidFill>
              <a:latin typeface="Calibri" pitchFamily="34" charset="0"/>
            </a:endParaRPr>
          </a:p>
        </p:txBody>
      </p:sp>
      <p:sp>
        <p:nvSpPr>
          <p:cNvPr id="32" name="TextBox 2"/>
          <p:cNvSpPr txBox="1">
            <a:spLocks noChangeArrowheads="1"/>
          </p:cNvSpPr>
          <p:nvPr/>
        </p:nvSpPr>
        <p:spPr bwMode="auto">
          <a:xfrm>
            <a:off x="0" y="-27384"/>
            <a:ext cx="9144000"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 adopted as sons with the Spirit of God’s Son </a:t>
            </a:r>
          </a:p>
          <a:p>
            <a:pPr algn="ctr"/>
            <a:r>
              <a:rPr lang="en-CA" sz="2800" b="1" dirty="0" smtClean="0">
                <a:solidFill>
                  <a:srgbClr val="FF0000"/>
                </a:solidFill>
                <a:latin typeface="Calibri" pitchFamily="34" charset="0"/>
              </a:rPr>
              <a:t>sent into our hearts.  Thank you, Father!</a:t>
            </a:r>
            <a:endParaRPr lang="en-CA" sz="2800" b="1" dirty="0">
              <a:solidFill>
                <a:srgbClr val="FF0000"/>
              </a:solidFill>
              <a:latin typeface="Calibri" pitchFamily="34" charset="0"/>
            </a:endParaRPr>
          </a:p>
        </p:txBody>
      </p:sp>
      <p:sp>
        <p:nvSpPr>
          <p:cNvPr id="33" name="TextBox 2"/>
          <p:cNvSpPr txBox="1">
            <a:spLocks noChangeArrowheads="1"/>
          </p:cNvSpPr>
          <p:nvPr/>
        </p:nvSpPr>
        <p:spPr bwMode="auto">
          <a:xfrm>
            <a:off x="35496" y="980728"/>
            <a:ext cx="9108504" cy="954107"/>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“He predestined us for adoption as sons through </a:t>
            </a:r>
          </a:p>
          <a:p>
            <a:pPr algn="ctr"/>
            <a:r>
              <a:rPr lang="en-US" sz="2800" b="1" dirty="0" smtClean="0">
                <a:solidFill>
                  <a:schemeClr val="bg1"/>
                </a:solidFill>
                <a:latin typeface="Calibri" pitchFamily="34" charset="0"/>
              </a:rPr>
              <a:t>Jesus Christ”  Eph 1:5</a:t>
            </a:r>
            <a:endParaRPr lang="en-CA" sz="2800" dirty="0">
              <a:solidFill>
                <a:schemeClr val="bg1"/>
              </a:solidFill>
              <a:latin typeface="Calibri" pitchFamily="34" charset="0"/>
            </a:endParaRPr>
          </a:p>
        </p:txBody>
      </p:sp>
      <p:sp>
        <p:nvSpPr>
          <p:cNvPr id="35" name="TextBox 34"/>
          <p:cNvSpPr txBox="1"/>
          <p:nvPr/>
        </p:nvSpPr>
        <p:spPr>
          <a:xfrm>
            <a:off x="8244408"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sp>
        <p:nvSpPr>
          <p:cNvPr id="11" name="Rectangle 10"/>
          <p:cNvSpPr/>
          <p:nvPr/>
        </p:nvSpPr>
        <p:spPr>
          <a:xfrm>
            <a:off x="2123728" y="3184376"/>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475656" y="34232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539552" y="1613912"/>
            <a:ext cx="3533239" cy="2103120"/>
          </a:xfrm>
          <a:prstGeom prst="rect">
            <a:avLst/>
          </a:prstGeom>
        </p:spPr>
      </p:pic>
      <p:pic>
        <p:nvPicPr>
          <p:cNvPr id="7" name="Picture 6" descr="egyptian.gif"/>
          <p:cNvPicPr>
            <a:picLocks noChangeAspect="1"/>
          </p:cNvPicPr>
          <p:nvPr/>
        </p:nvPicPr>
        <p:blipFill>
          <a:blip r:embed="rId3" cstate="print"/>
          <a:stretch>
            <a:fillRect/>
          </a:stretch>
        </p:blipFill>
        <p:spPr>
          <a:xfrm rot="7200000">
            <a:off x="1575032" y="3346058"/>
            <a:ext cx="3533239" cy="21031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500775" y="3274050"/>
            <a:ext cx="3533239" cy="2103120"/>
          </a:xfrm>
          <a:prstGeom prst="rect">
            <a:avLst/>
          </a:prstGeom>
        </p:spPr>
      </p:pic>
      <p:sp>
        <p:nvSpPr>
          <p:cNvPr id="21" name="TextBox 20"/>
          <p:cNvSpPr txBox="1"/>
          <p:nvPr/>
        </p:nvSpPr>
        <p:spPr>
          <a:xfrm>
            <a:off x="3635896" y="4838963"/>
            <a:ext cx="2088232" cy="246221"/>
          </a:xfrm>
          <a:prstGeom prst="rect">
            <a:avLst/>
          </a:prstGeom>
          <a:noFill/>
        </p:spPr>
        <p:txBody>
          <a:bodyPr wrap="square" rtlCol="0">
            <a:spAutoFit/>
          </a:bodyPr>
          <a:lstStyle/>
          <a:p>
            <a:pPr algn="ctr"/>
            <a:r>
              <a:rPr lang="en-CA" sz="1000" dirty="0" smtClean="0">
                <a:solidFill>
                  <a:schemeClr val="tx1">
                    <a:lumMod val="6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906732" y="3546939"/>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906732"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546692" y="3762963"/>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266772" y="4202581"/>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906732" y="4411035"/>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546692"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266772" y="3762963"/>
            <a:ext cx="921716" cy="548640"/>
          </a:xfrm>
          <a:prstGeom prst="rect">
            <a:avLst/>
          </a:prstGeom>
        </p:spPr>
      </p:pic>
      <p:pic>
        <p:nvPicPr>
          <p:cNvPr id="22" name="Picture 21" descr="angry-face-01s.gif"/>
          <p:cNvPicPr>
            <a:picLocks noChangeAspect="1"/>
          </p:cNvPicPr>
          <p:nvPr/>
        </p:nvPicPr>
        <p:blipFill>
          <a:blip r:embed="rId4" cstate="print"/>
          <a:stretch>
            <a:fillRect/>
          </a:stretch>
        </p:blipFill>
        <p:spPr>
          <a:xfrm>
            <a:off x="8172400" y="5877272"/>
            <a:ext cx="864096" cy="864096"/>
          </a:xfrm>
          <a:prstGeom prst="ellipse">
            <a:avLst/>
          </a:prstGeom>
        </p:spPr>
      </p:pic>
      <p:sp>
        <p:nvSpPr>
          <p:cNvPr id="24" name="TextBox 8"/>
          <p:cNvSpPr txBox="1">
            <a:spLocks noChangeArrowheads="1"/>
          </p:cNvSpPr>
          <p:nvPr/>
        </p:nvSpPr>
        <p:spPr bwMode="auto">
          <a:xfrm>
            <a:off x="802838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5" name="TextBox 34"/>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7" name="WordArt 2"/>
          <p:cNvSpPr>
            <a:spLocks noChangeArrowheads="1" noChangeShapeType="1" noTextEdit="1"/>
          </p:cNvSpPr>
          <p:nvPr/>
        </p:nvSpPr>
        <p:spPr bwMode="auto">
          <a:xfrm>
            <a:off x="323528" y="1329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8" name="TextBox 2"/>
          <p:cNvSpPr txBox="1">
            <a:spLocks noChangeArrowheads="1"/>
          </p:cNvSpPr>
          <p:nvPr/>
        </p:nvSpPr>
        <p:spPr bwMode="auto">
          <a:xfrm>
            <a:off x="5254312" y="1616601"/>
            <a:ext cx="3782184" cy="353943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Adopted as God’s sons.</a:t>
            </a:r>
          </a:p>
          <a:p>
            <a:pPr algn="ctr"/>
            <a:r>
              <a:rPr lang="en-CA" sz="2800" b="1" dirty="0" smtClean="0">
                <a:solidFill>
                  <a:schemeClr val="bg1"/>
                </a:solidFill>
                <a:latin typeface="Calibri" pitchFamily="34" charset="0"/>
              </a:rPr>
              <a:t>Loved as God’s sons.</a:t>
            </a:r>
          </a:p>
          <a:p>
            <a:pPr algn="ctr"/>
            <a:r>
              <a:rPr lang="en-CA" sz="2800" b="1" dirty="0" smtClean="0">
                <a:solidFill>
                  <a:schemeClr val="bg1"/>
                </a:solidFill>
                <a:latin typeface="Calibri" pitchFamily="34" charset="0"/>
              </a:rPr>
              <a:t>Conformed to the </a:t>
            </a:r>
          </a:p>
          <a:p>
            <a:pPr algn="ctr"/>
            <a:r>
              <a:rPr lang="en-CA" sz="2800" b="1" dirty="0" smtClean="0">
                <a:solidFill>
                  <a:schemeClr val="bg1"/>
                </a:solidFill>
                <a:latin typeface="Calibri" pitchFamily="34" charset="0"/>
              </a:rPr>
              <a:t>image of God’s Son.</a:t>
            </a:r>
          </a:p>
          <a:p>
            <a:pPr algn="ctr"/>
            <a:r>
              <a:rPr lang="en-CA" sz="2800" b="1" dirty="0" smtClean="0">
                <a:solidFill>
                  <a:schemeClr val="bg1"/>
                </a:solidFill>
                <a:latin typeface="Calibri" pitchFamily="34" charset="0"/>
              </a:rPr>
              <a:t>Sons in the Son.</a:t>
            </a:r>
          </a:p>
          <a:p>
            <a:pPr algn="ctr"/>
            <a:r>
              <a:rPr lang="en-CA" sz="2800" b="1" dirty="0" smtClean="0">
                <a:solidFill>
                  <a:schemeClr val="bg1"/>
                </a:solidFill>
                <a:latin typeface="Calibri" pitchFamily="34" charset="0"/>
              </a:rPr>
              <a:t>Brothers with the Son.</a:t>
            </a:r>
          </a:p>
          <a:p>
            <a:pPr algn="ctr"/>
            <a:r>
              <a:rPr lang="en-CA" sz="2800" b="1" dirty="0" smtClean="0">
                <a:solidFill>
                  <a:schemeClr val="bg1"/>
                </a:solidFill>
                <a:latin typeface="Calibri" pitchFamily="34" charset="0"/>
              </a:rPr>
              <a:t>Children of God.</a:t>
            </a:r>
          </a:p>
          <a:p>
            <a:pPr algn="ctr"/>
            <a:r>
              <a:rPr lang="en-CA" sz="2800" b="1" dirty="0" smtClean="0">
                <a:solidFill>
                  <a:schemeClr val="bg1"/>
                </a:solidFill>
                <a:latin typeface="Calibri" pitchFamily="34" charset="0"/>
              </a:rPr>
              <a:t>Amazing Lord!</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36" name="Picture 2" descr="msotw9_temp0"/>
          <p:cNvPicPr>
            <a:picLocks noChangeAspect="1" noChangeArrowheads="1"/>
          </p:cNvPicPr>
          <p:nvPr/>
        </p:nvPicPr>
        <p:blipFill>
          <a:blip r:embed="rId3" cstate="print">
            <a:duotone>
              <a:prstClr val="black"/>
              <a:srgbClr val="99FF66">
                <a:tint val="45000"/>
                <a:satMod val="400000"/>
              </a:srgbClr>
            </a:duotone>
          </a:blip>
          <a:srcRect t="9104" b="2990"/>
          <a:stretch>
            <a:fillRect/>
          </a:stretch>
        </p:blipFill>
        <p:spPr bwMode="auto">
          <a:xfrm>
            <a:off x="5816664" y="1865351"/>
            <a:ext cx="3291840" cy="3291841"/>
          </a:xfrm>
          <a:prstGeom prst="rect">
            <a:avLst/>
          </a:prstGeom>
          <a:noFill/>
          <a:ln w="9525">
            <a:noFill/>
            <a:miter lim="800000"/>
            <a:headEnd/>
            <a:tailEnd/>
          </a:ln>
        </p:spPr>
      </p:pic>
      <p:sp>
        <p:nvSpPr>
          <p:cNvPr id="11" name="Rectangle 10"/>
          <p:cNvSpPr/>
          <p:nvPr/>
        </p:nvSpPr>
        <p:spPr>
          <a:xfrm>
            <a:off x="2123728" y="3184376"/>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475656" y="34232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539552" y="1613912"/>
            <a:ext cx="3533239" cy="2103120"/>
          </a:xfrm>
          <a:prstGeom prst="rect">
            <a:avLst/>
          </a:prstGeom>
        </p:spPr>
      </p:pic>
      <p:pic>
        <p:nvPicPr>
          <p:cNvPr id="7" name="Picture 6" descr="egyptian.gif"/>
          <p:cNvPicPr>
            <a:picLocks noChangeAspect="1"/>
          </p:cNvPicPr>
          <p:nvPr/>
        </p:nvPicPr>
        <p:blipFill>
          <a:blip r:embed="rId4" cstate="print"/>
          <a:stretch>
            <a:fillRect/>
          </a:stretch>
        </p:blipFill>
        <p:spPr>
          <a:xfrm rot="7200000">
            <a:off x="1575032" y="3346058"/>
            <a:ext cx="3533239" cy="21031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00775" y="3274050"/>
            <a:ext cx="3533239" cy="2103120"/>
          </a:xfrm>
          <a:prstGeom prst="rect">
            <a:avLst/>
          </a:prstGeom>
        </p:spPr>
      </p:pic>
      <p:sp>
        <p:nvSpPr>
          <p:cNvPr id="21" name="TextBox 20"/>
          <p:cNvSpPr txBox="1"/>
          <p:nvPr/>
        </p:nvSpPr>
        <p:spPr>
          <a:xfrm>
            <a:off x="3635896" y="4838963"/>
            <a:ext cx="2088232" cy="246221"/>
          </a:xfrm>
          <a:prstGeom prst="rect">
            <a:avLst/>
          </a:prstGeom>
          <a:noFill/>
        </p:spPr>
        <p:txBody>
          <a:bodyPr wrap="square" rtlCol="0">
            <a:spAutoFit/>
          </a:bodyPr>
          <a:lstStyle/>
          <a:p>
            <a:pPr algn="ctr"/>
            <a:r>
              <a:rPr lang="en-CA" sz="1000" dirty="0" smtClean="0">
                <a:solidFill>
                  <a:schemeClr val="tx1">
                    <a:lumMod val="65000"/>
                  </a:schemeClr>
                </a:solidFill>
              </a:rPr>
              <a:t>smiley © sherv.net</a:t>
            </a:r>
          </a:p>
        </p:txBody>
      </p:sp>
      <p:pic>
        <p:nvPicPr>
          <p:cNvPr id="25" name="Picture 24" descr="egyptian.gif"/>
          <p:cNvPicPr>
            <a:picLocks noChangeAspect="1"/>
          </p:cNvPicPr>
          <p:nvPr/>
        </p:nvPicPr>
        <p:blipFill>
          <a:blip r:embed="rId4" cstate="print"/>
          <a:stretch>
            <a:fillRect/>
          </a:stretch>
        </p:blipFill>
        <p:spPr>
          <a:xfrm rot="14400000" flipH="1">
            <a:off x="906732" y="3546939"/>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906732"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546692" y="3762963"/>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266772" y="4202581"/>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906732" y="4411035"/>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546692" y="4195011"/>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266772" y="3762963"/>
            <a:ext cx="921716" cy="548640"/>
          </a:xfrm>
          <a:prstGeom prst="rect">
            <a:avLst/>
          </a:prstGeom>
        </p:spPr>
      </p:pic>
      <p:pic>
        <p:nvPicPr>
          <p:cNvPr id="22" name="Picture 21" descr="angry-face-01s.gif"/>
          <p:cNvPicPr>
            <a:picLocks noChangeAspect="1"/>
          </p:cNvPicPr>
          <p:nvPr/>
        </p:nvPicPr>
        <p:blipFill>
          <a:blip r:embed="rId5" cstate="print"/>
          <a:stretch>
            <a:fillRect/>
          </a:stretch>
        </p:blipFill>
        <p:spPr>
          <a:xfrm>
            <a:off x="8244408" y="5949280"/>
            <a:ext cx="864096" cy="864096"/>
          </a:xfrm>
          <a:prstGeom prst="ellipse">
            <a:avLst/>
          </a:prstGeom>
        </p:spPr>
      </p:pic>
      <p:sp>
        <p:nvSpPr>
          <p:cNvPr id="24" name="TextBox 8"/>
          <p:cNvSpPr txBox="1">
            <a:spLocks noChangeArrowheads="1"/>
          </p:cNvSpPr>
          <p:nvPr/>
        </p:nvSpPr>
        <p:spPr bwMode="auto">
          <a:xfrm>
            <a:off x="802838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4" name="Picture 33" descr="dove and sword large cropped.png"/>
          <p:cNvPicPr>
            <a:picLocks noChangeAspect="1"/>
          </p:cNvPicPr>
          <p:nvPr/>
        </p:nvPicPr>
        <p:blipFill>
          <a:blip r:embed="rId6" cstate="print"/>
          <a:stretch>
            <a:fillRect/>
          </a:stretch>
        </p:blipFill>
        <p:spPr>
          <a:xfrm>
            <a:off x="5706890" y="2998525"/>
            <a:ext cx="1529406" cy="1582603"/>
          </a:xfrm>
          <a:prstGeom prst="rect">
            <a:avLst/>
          </a:prstGeom>
        </p:spPr>
      </p:pic>
      <p:sp>
        <p:nvSpPr>
          <p:cNvPr id="41" name="Rectangle 40"/>
          <p:cNvSpPr/>
          <p:nvPr/>
        </p:nvSpPr>
        <p:spPr>
          <a:xfrm>
            <a:off x="6012160"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42" name="TextBox 41"/>
          <p:cNvSpPr txBox="1"/>
          <p:nvPr/>
        </p:nvSpPr>
        <p:spPr>
          <a:xfrm rot="5400000">
            <a:off x="8012415" y="3877017"/>
            <a:ext cx="1872208" cy="400110"/>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sketch adapted from original</a:t>
            </a:r>
          </a:p>
          <a:p>
            <a:pPr algn="ctr"/>
            <a:r>
              <a:rPr lang="en-CA" sz="1000" dirty="0" smtClean="0">
                <a:solidFill>
                  <a:schemeClr val="tx1">
                    <a:lumMod val="65000"/>
                  </a:schemeClr>
                </a:solidFill>
                <a:latin typeface="Calibri" pitchFamily="34" charset="0"/>
              </a:rPr>
              <a:t>by 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
        <p:nvSpPr>
          <p:cNvPr id="43" name="TextBox 2"/>
          <p:cNvSpPr txBox="1">
            <a:spLocks noChangeArrowheads="1"/>
          </p:cNvSpPr>
          <p:nvPr/>
        </p:nvSpPr>
        <p:spPr bwMode="auto">
          <a:xfrm>
            <a:off x="7020272" y="3036729"/>
            <a:ext cx="2304256" cy="1400383"/>
          </a:xfrm>
          <a:prstGeom prst="rect">
            <a:avLst/>
          </a:prstGeom>
          <a:noFill/>
          <a:ln w="9525">
            <a:noFill/>
            <a:miter lim="800000"/>
            <a:headEnd/>
            <a:tailEnd/>
          </a:ln>
        </p:spPr>
        <p:txBody>
          <a:bodyPr wrap="square">
            <a:spAutoFit/>
          </a:bodyPr>
          <a:lstStyle/>
          <a:p>
            <a:pPr algn="ctr">
              <a:lnSpc>
                <a:spcPts val="3400"/>
              </a:lnSpc>
            </a:pPr>
            <a:r>
              <a:rPr lang="en-CA" sz="3200" b="1" dirty="0">
                <a:solidFill>
                  <a:schemeClr val="accent1">
                    <a:lumMod val="60000"/>
                    <a:lumOff val="40000"/>
                  </a:schemeClr>
                </a:solidFill>
              </a:rPr>
              <a:t>adopted </a:t>
            </a:r>
          </a:p>
          <a:p>
            <a:pPr algn="ctr">
              <a:lnSpc>
                <a:spcPts val="3400"/>
              </a:lnSpc>
            </a:pPr>
            <a:r>
              <a:rPr lang="en-CA" sz="3200" b="1" dirty="0">
                <a:solidFill>
                  <a:schemeClr val="accent1">
                    <a:lumMod val="60000"/>
                    <a:lumOff val="40000"/>
                  </a:schemeClr>
                </a:solidFill>
              </a:rPr>
              <a:t>by </a:t>
            </a:r>
          </a:p>
          <a:p>
            <a:pPr algn="ctr">
              <a:lnSpc>
                <a:spcPts val="3400"/>
              </a:lnSpc>
            </a:pPr>
            <a:r>
              <a:rPr lang="en-CA" sz="3200" b="1" dirty="0">
                <a:solidFill>
                  <a:schemeClr val="accent1">
                    <a:lumMod val="60000"/>
                    <a:lumOff val="40000"/>
                  </a:schemeClr>
                </a:solidFill>
              </a:rPr>
              <a:t>Abba</a:t>
            </a:r>
          </a:p>
        </p:txBody>
      </p:sp>
      <p:sp>
        <p:nvSpPr>
          <p:cNvPr id="46" name="TextBox 45"/>
          <p:cNvSpPr txBox="1"/>
          <p:nvPr/>
        </p:nvSpPr>
        <p:spPr>
          <a:xfrm>
            <a:off x="72008" y="5152543"/>
            <a:ext cx="9180512" cy="2400657"/>
          </a:xfrm>
          <a:prstGeom prst="rect">
            <a:avLst/>
          </a:prstGeom>
          <a:noFill/>
        </p:spPr>
        <p:txBody>
          <a:bodyPr wrap="square" rtlCol="0">
            <a:spAutoFit/>
          </a:bodyPr>
          <a:lstStyle/>
          <a:p>
            <a:pPr>
              <a:lnSpc>
                <a:spcPts val="3000"/>
              </a:lnSpc>
            </a:pPr>
            <a:r>
              <a:rPr lang="en-US" sz="2800" b="1" dirty="0" smtClean="0">
                <a:solidFill>
                  <a:schemeClr val="bg1"/>
                </a:solidFill>
                <a:latin typeface="Calibri" pitchFamily="34" charset="0"/>
                <a:cs typeface="Calibri" pitchFamily="34" charset="0"/>
              </a:rPr>
              <a:t>Beloved, we are God's children now, and what we will be </a:t>
            </a:r>
          </a:p>
          <a:p>
            <a:pPr>
              <a:lnSpc>
                <a:spcPts val="3000"/>
              </a:lnSpc>
            </a:pPr>
            <a:r>
              <a:rPr lang="en-US" sz="2800" b="1" dirty="0" smtClean="0">
                <a:solidFill>
                  <a:schemeClr val="bg1"/>
                </a:solidFill>
                <a:latin typeface="Calibri" pitchFamily="34" charset="0"/>
                <a:cs typeface="Calibri" pitchFamily="34" charset="0"/>
              </a:rPr>
              <a:t>has not yet appeared; but we know that when he </a:t>
            </a:r>
          </a:p>
          <a:p>
            <a:pPr>
              <a:lnSpc>
                <a:spcPts val="3000"/>
              </a:lnSpc>
            </a:pPr>
            <a:r>
              <a:rPr lang="en-US" sz="2800" b="1" dirty="0" smtClean="0">
                <a:solidFill>
                  <a:schemeClr val="bg1"/>
                </a:solidFill>
                <a:latin typeface="Calibri" pitchFamily="34" charset="0"/>
                <a:cs typeface="Calibri" pitchFamily="34" charset="0"/>
              </a:rPr>
              <a:t>appears we shall be like him, because we shall </a:t>
            </a:r>
          </a:p>
          <a:p>
            <a:pPr>
              <a:lnSpc>
                <a:spcPts val="3000"/>
              </a:lnSpc>
            </a:pPr>
            <a:r>
              <a:rPr lang="en-US" sz="2800" b="1" dirty="0" smtClean="0">
                <a:solidFill>
                  <a:schemeClr val="bg1"/>
                </a:solidFill>
                <a:latin typeface="Calibri" pitchFamily="34" charset="0"/>
                <a:cs typeface="Calibri" pitchFamily="34" charset="0"/>
              </a:rPr>
              <a:t>see him as he is.</a:t>
            </a:r>
            <a:r>
              <a:rPr lang="en-US" sz="2800" b="1" spc="-40" dirty="0" smtClean="0">
                <a:solidFill>
                  <a:schemeClr val="bg1"/>
                </a:solidFill>
                <a:latin typeface="Calibri" pitchFamily="34" charset="0"/>
                <a:cs typeface="Calibri" pitchFamily="34" charset="0"/>
              </a:rPr>
              <a:t>” </a:t>
            </a:r>
            <a:r>
              <a:rPr lang="en-US" sz="2800" b="1" dirty="0" smtClean="0">
                <a:solidFill>
                  <a:schemeClr val="bg1"/>
                </a:solidFill>
                <a:latin typeface="Calibri" pitchFamily="34" charset="0"/>
                <a:cs typeface="Calibri" pitchFamily="34" charset="0"/>
              </a:rPr>
              <a:t>1 John 3:1-2</a:t>
            </a:r>
          </a:p>
          <a:p>
            <a:pPr>
              <a:lnSpc>
                <a:spcPts val="3000"/>
              </a:lnSpc>
            </a:pPr>
            <a:endParaRPr lang="en-US" sz="2800" b="1" spc="-40" dirty="0" smtClean="0">
              <a:solidFill>
                <a:schemeClr val="bg1"/>
              </a:solidFill>
              <a:latin typeface="Calibri" pitchFamily="34" charset="0"/>
              <a:cs typeface="Calibri" pitchFamily="34" charset="0"/>
            </a:endParaRPr>
          </a:p>
          <a:p>
            <a:pPr>
              <a:lnSpc>
                <a:spcPts val="3000"/>
              </a:lnSpc>
            </a:pPr>
            <a:endParaRPr lang="en-CA" sz="2800" dirty="0">
              <a:solidFill>
                <a:schemeClr val="bg1"/>
              </a:solidFill>
              <a:latin typeface="Calibri" pitchFamily="34" charset="0"/>
            </a:endParaRPr>
          </a:p>
        </p:txBody>
      </p:sp>
      <p:sp>
        <p:nvSpPr>
          <p:cNvPr id="32" name="TextBox 2"/>
          <p:cNvSpPr txBox="1">
            <a:spLocks noChangeArrowheads="1"/>
          </p:cNvSpPr>
          <p:nvPr/>
        </p:nvSpPr>
        <p:spPr bwMode="auto">
          <a:xfrm>
            <a:off x="0" y="-27384"/>
            <a:ext cx="9144000"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 adopted as sons with the Spirit of God’s Son </a:t>
            </a:r>
          </a:p>
          <a:p>
            <a:pPr algn="ctr"/>
            <a:r>
              <a:rPr lang="en-CA" sz="2800" b="1" dirty="0" smtClean="0">
                <a:solidFill>
                  <a:srgbClr val="FF0000"/>
                </a:solidFill>
                <a:latin typeface="Calibri" pitchFamily="34" charset="0"/>
              </a:rPr>
              <a:t>sent into our hearts.  Thank you, Father!</a:t>
            </a:r>
            <a:endParaRPr lang="en-CA" sz="2800" b="1" dirty="0">
              <a:solidFill>
                <a:srgbClr val="FF0000"/>
              </a:solidFill>
              <a:latin typeface="Calibri" pitchFamily="34" charset="0"/>
            </a:endParaRPr>
          </a:p>
        </p:txBody>
      </p:sp>
      <p:sp>
        <p:nvSpPr>
          <p:cNvPr id="35" name="TextBox 34"/>
          <p:cNvSpPr txBox="1"/>
          <p:nvPr/>
        </p:nvSpPr>
        <p:spPr>
          <a:xfrm>
            <a:off x="8244408"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7" name="TextBox 36"/>
          <p:cNvSpPr txBox="1"/>
          <p:nvPr/>
        </p:nvSpPr>
        <p:spPr>
          <a:xfrm>
            <a:off x="72008" y="983050"/>
            <a:ext cx="9180512" cy="861774"/>
          </a:xfrm>
          <a:prstGeom prst="rect">
            <a:avLst/>
          </a:prstGeom>
          <a:noFill/>
        </p:spPr>
        <p:txBody>
          <a:bodyPr wrap="square" rtlCol="0">
            <a:spAutoFit/>
          </a:bodyPr>
          <a:lstStyle/>
          <a:p>
            <a:pPr>
              <a:lnSpc>
                <a:spcPts val="3000"/>
              </a:lnSpc>
            </a:pPr>
            <a:r>
              <a:rPr lang="en-US" sz="2800" b="1" spc="-30"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See what kind of love the Father has given to us, that we should be called children of God; and so we are. . . .</a:t>
            </a:r>
            <a:endParaRPr lang="en-CA" sz="28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7" name="Picture 2" descr="C:\Users\Supernike\Documents\aaaa The Grace of God in Christ PPT\Graphics\Photo from Mr. Cho Printers\657033.jpg"/>
          <p:cNvPicPr>
            <a:picLocks noChangeAspect="1" noChangeArrowheads="1"/>
          </p:cNvPicPr>
          <p:nvPr/>
        </p:nvPicPr>
        <p:blipFill>
          <a:blip r:embed="rId2" cstate="print"/>
          <a:srcRect l="5319" t="8338" r="6383" b="2754"/>
          <a:stretch>
            <a:fillRect/>
          </a:stretch>
        </p:blipFill>
        <p:spPr bwMode="auto">
          <a:xfrm>
            <a:off x="3131840" y="500378"/>
            <a:ext cx="5976664" cy="3936734"/>
          </a:xfrm>
          <a:prstGeom prst="rect">
            <a:avLst/>
          </a:prstGeom>
          <a:noFill/>
        </p:spPr>
      </p:pic>
      <p:sp>
        <p:nvSpPr>
          <p:cNvPr id="6" name="TextBox 5"/>
          <p:cNvSpPr txBox="1"/>
          <p:nvPr/>
        </p:nvSpPr>
        <p:spPr>
          <a:xfrm>
            <a:off x="72008" y="4797152"/>
            <a:ext cx="8964488"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“Welcome one another as Christ has welcomed you,</a:t>
            </a:r>
          </a:p>
          <a:p>
            <a:pPr algn="ctr"/>
            <a:r>
              <a:rPr lang="en-US" sz="2800" b="1" dirty="0" smtClean="0">
                <a:solidFill>
                  <a:schemeClr val="bg1"/>
                </a:solidFill>
                <a:latin typeface="Calibri" pitchFamily="34" charset="0"/>
                <a:cs typeface="Calibri" pitchFamily="34" charset="0"/>
              </a:rPr>
              <a:t> for the glory of God” </a:t>
            </a:r>
            <a:r>
              <a:rPr lang="en-US" sz="2800" b="1" smtClean="0">
                <a:solidFill>
                  <a:schemeClr val="bg1"/>
                </a:solidFill>
                <a:latin typeface="Calibri" pitchFamily="34" charset="0"/>
                <a:cs typeface="Calibri" pitchFamily="34" charset="0"/>
              </a:rPr>
              <a:t>Rom 15:7 ESV</a:t>
            </a:r>
            <a:endParaRPr lang="en-US" sz="2800" b="1" dirty="0" smtClean="0">
              <a:solidFill>
                <a:schemeClr val="bg1"/>
              </a:solidFill>
              <a:latin typeface="Calibri" pitchFamily="34" charset="0"/>
              <a:cs typeface="Calibri" pitchFamily="34" charset="0"/>
            </a:endParaRPr>
          </a:p>
          <a:p>
            <a:pPr algn="ctr"/>
            <a:r>
              <a:rPr lang="en-US" sz="2800" b="1" dirty="0" smtClean="0">
                <a:solidFill>
                  <a:schemeClr val="bg1">
                    <a:lumMod val="75000"/>
                    <a:lumOff val="25000"/>
                  </a:schemeClr>
                </a:solidFill>
                <a:latin typeface="Calibri" pitchFamily="34" charset="0"/>
                <a:cs typeface="Calibri" pitchFamily="34" charset="0"/>
              </a:rPr>
              <a:t>(welcome in ESV, RSV,   accept NIV, NASB,  receive KJV, ASV)</a:t>
            </a:r>
          </a:p>
          <a:p>
            <a:pPr algn="ctr"/>
            <a:r>
              <a:rPr lang="en-US" sz="2800" b="1" dirty="0" smtClean="0">
                <a:solidFill>
                  <a:schemeClr val="bg1"/>
                </a:solidFill>
                <a:latin typeface="Calibri" pitchFamily="34" charset="0"/>
              </a:rPr>
              <a:t>“their rejection . . . their acceptance” Rom 11:15  ESV, NIV</a:t>
            </a:r>
            <a:endParaRPr lang="en-CA" sz="2800" dirty="0">
              <a:latin typeface="Calibri" pitchFamily="34" charset="0"/>
            </a:endParaRPr>
          </a:p>
        </p:txBody>
      </p:sp>
      <p:sp>
        <p:nvSpPr>
          <p:cNvPr id="9" name="TextBox 8"/>
          <p:cNvSpPr txBox="1"/>
          <p:nvPr/>
        </p:nvSpPr>
        <p:spPr>
          <a:xfrm>
            <a:off x="2987824" y="4221088"/>
            <a:ext cx="6408712" cy="288032"/>
          </a:xfrm>
          <a:prstGeom prst="rect">
            <a:avLst/>
          </a:prstGeom>
          <a:noFill/>
        </p:spPr>
        <p:txBody>
          <a:bodyPr wrap="square" rtlCol="0">
            <a:spAutoFit/>
          </a:bodyPr>
          <a:lstStyle/>
          <a:p>
            <a:pPr algn="ctr"/>
            <a:r>
              <a:rPr lang="en-CA" sz="1200" dirty="0" smtClean="0">
                <a:solidFill>
                  <a:schemeClr val="tx1">
                    <a:lumMod val="85000"/>
                  </a:schemeClr>
                </a:solidFill>
              </a:rPr>
              <a:t>© iclickart.co.kr with permission from </a:t>
            </a:r>
            <a:r>
              <a:rPr lang="en-CA" sz="1200" dirty="0" err="1" smtClean="0">
                <a:solidFill>
                  <a:schemeClr val="tx1">
                    <a:lumMod val="85000"/>
                  </a:schemeClr>
                </a:solidFill>
              </a:rPr>
              <a:t>Iregihwek</a:t>
            </a:r>
            <a:r>
              <a:rPr lang="ko-KR" altLang="en-US" sz="1200" dirty="0" smtClean="0">
                <a:solidFill>
                  <a:schemeClr val="tx1">
                    <a:lumMod val="85000"/>
                  </a:schemeClr>
                </a:solidFill>
              </a:rPr>
              <a:t> </a:t>
            </a:r>
            <a:r>
              <a:rPr lang="en-CA" sz="1200" dirty="0" smtClean="0">
                <a:solidFill>
                  <a:schemeClr val="tx1">
                    <a:lumMod val="85000"/>
                  </a:schemeClr>
                </a:solidFill>
              </a:rPr>
              <a:t>print shop in </a:t>
            </a:r>
            <a:r>
              <a:rPr lang="en-CA" sz="1200" dirty="0" err="1" smtClean="0">
                <a:solidFill>
                  <a:schemeClr val="tx1">
                    <a:lumMod val="85000"/>
                  </a:schemeClr>
                </a:solidFill>
              </a:rPr>
              <a:t>Yeosu</a:t>
            </a:r>
            <a:r>
              <a:rPr lang="en-CA" sz="1200" dirty="0" smtClean="0">
                <a:solidFill>
                  <a:schemeClr val="tx1">
                    <a:lumMod val="85000"/>
                  </a:schemeClr>
                </a:solidFill>
              </a:rPr>
              <a:t>, South Korea</a:t>
            </a:r>
            <a:endParaRPr lang="en-CA" sz="1200" dirty="0">
              <a:solidFill>
                <a:schemeClr val="tx1">
                  <a:lumMod val="85000"/>
                </a:schemeClr>
              </a:solidFill>
            </a:endParaRPr>
          </a:p>
        </p:txBody>
      </p:sp>
      <p:sp>
        <p:nvSpPr>
          <p:cNvPr id="14" name="TextBox 13"/>
          <p:cNvSpPr txBox="1"/>
          <p:nvPr/>
        </p:nvSpPr>
        <p:spPr>
          <a:xfrm>
            <a:off x="827584" y="3174067"/>
            <a:ext cx="1584176" cy="830997"/>
          </a:xfrm>
          <a:prstGeom prst="rect">
            <a:avLst/>
          </a:prstGeom>
          <a:noFill/>
        </p:spPr>
        <p:txBody>
          <a:bodyPr wrap="square" rtlCol="0">
            <a:spAutoFit/>
          </a:bodyPr>
          <a:lstStyle/>
          <a:p>
            <a:pPr algn="ctr"/>
            <a:r>
              <a:rPr lang="en-CA" altLang="ko-KR" sz="2400" b="1" dirty="0" smtClean="0">
                <a:solidFill>
                  <a:schemeClr val="bg1"/>
                </a:solidFill>
                <a:latin typeface="Malgun Gothic" pitchFamily="34" charset="-127"/>
                <a:ea typeface="Malgun Gothic" pitchFamily="34" charset="-127"/>
              </a:rPr>
              <a:t>not accepted</a:t>
            </a:r>
            <a:endParaRPr lang="en-CA" sz="2400" b="1" dirty="0">
              <a:solidFill>
                <a:schemeClr val="bg1"/>
              </a:solidFill>
              <a:latin typeface="Malgun Gothic" pitchFamily="34" charset="-127"/>
              <a:ea typeface="Malgun Gothic" pitchFamily="34" charset="-127"/>
            </a:endParaRPr>
          </a:p>
        </p:txBody>
      </p:sp>
      <p:sp>
        <p:nvSpPr>
          <p:cNvPr id="15" name="Smiley Face 14"/>
          <p:cNvSpPr/>
          <p:nvPr/>
        </p:nvSpPr>
        <p:spPr>
          <a:xfrm>
            <a:off x="547544" y="404664"/>
            <a:ext cx="640080" cy="640080"/>
          </a:xfrm>
          <a:prstGeom prst="smileyFace">
            <a:avLst/>
          </a:prstGeom>
          <a:solidFill>
            <a:srgbClr val="CC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331520" y="1132736"/>
            <a:ext cx="640080" cy="640080"/>
          </a:xfrm>
          <a:prstGeom prst="smileyFace">
            <a:avLst/>
          </a:prstGeom>
          <a:solidFill>
            <a:srgbClr val="33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683568" y="1780808"/>
            <a:ext cx="640080" cy="640080"/>
          </a:xfrm>
          <a:prstGeom prst="smileyFace">
            <a:avLst/>
          </a:pr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1483648" y="1852816"/>
            <a:ext cx="640080" cy="64008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1987704" y="628680"/>
            <a:ext cx="640080" cy="640080"/>
          </a:xfrm>
          <a:prstGeom prst="smileyFace">
            <a:avLst/>
          </a:prstGeom>
          <a:solidFill>
            <a:schemeClr val="tx1">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339632" y="188640"/>
            <a:ext cx="640080" cy="64008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987704" y="1348760"/>
            <a:ext cx="640080" cy="640080"/>
          </a:xfrm>
          <a:prstGeom prst="smileyFace">
            <a:avLst/>
          </a:prstGeom>
          <a:solidFill>
            <a:srgbClr val="FF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539552" y="3004944"/>
            <a:ext cx="640080" cy="640080"/>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itle 1"/>
          <p:cNvSpPr txBox="1">
            <a:spLocks/>
          </p:cNvSpPr>
          <p:nvPr/>
        </p:nvSpPr>
        <p:spPr bwMode="auto">
          <a:xfrm>
            <a:off x="3131840" y="0"/>
            <a:ext cx="5976664" cy="1143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 welcomed and accepted in Christ.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Praise you, Lord!</a:t>
            </a:r>
            <a:endParaRPr kumimoji="0" lang="en-CA" sz="28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7" name="Google Shape;264;p16" descr="www.clipartbest.com dc6XLjAMi.gif"/>
          <p:cNvPicPr preferRelativeResize="0"/>
          <p:nvPr/>
        </p:nvPicPr>
        <p:blipFill rotWithShape="1">
          <a:blip r:embed="rId2" cstate="print">
            <a:alphaModFix/>
          </a:blip>
          <a:srcRect/>
          <a:stretch/>
        </p:blipFill>
        <p:spPr>
          <a:xfrm>
            <a:off x="1187624" y="1484784"/>
            <a:ext cx="6336704" cy="4248472"/>
          </a:xfrm>
          <a:prstGeom prst="rect">
            <a:avLst/>
          </a:prstGeom>
          <a:noFill/>
          <a:ln>
            <a:noFill/>
          </a:ln>
        </p:spPr>
      </p:pic>
      <p:pic>
        <p:nvPicPr>
          <p:cNvPr id="18" name="Picture 17" descr="lord-jesus-christ-coming-293608.gif"/>
          <p:cNvPicPr>
            <a:picLocks noChangeAspect="1"/>
          </p:cNvPicPr>
          <p:nvPr/>
        </p:nvPicPr>
        <p:blipFill>
          <a:blip r:embed="rId3" cstate="print"/>
          <a:srcRect b="36140"/>
          <a:stretch>
            <a:fillRect/>
          </a:stretch>
        </p:blipFill>
        <p:spPr>
          <a:xfrm>
            <a:off x="2123728" y="1556792"/>
            <a:ext cx="4413406" cy="4104456"/>
          </a:xfrm>
          <a:prstGeom prst="star32">
            <a:avLst/>
          </a:prstGeom>
        </p:spPr>
      </p:pic>
      <p:sp>
        <p:nvSpPr>
          <p:cNvPr id="9" name="Title 1"/>
          <p:cNvSpPr txBox="1">
            <a:spLocks/>
          </p:cNvSpPr>
          <p:nvPr/>
        </p:nvSpPr>
        <p:spPr bwMode="auto">
          <a:xfrm>
            <a:off x="0" y="48580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000"/>
              </a:lnSpc>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lang="en-US" sz="2800" b="1" dirty="0" smtClean="0">
                <a:solidFill>
                  <a:schemeClr val="bg1"/>
                </a:solidFill>
                <a:latin typeface="Calibri" pitchFamily="34" charset="0"/>
                <a:cs typeface="Calibri" pitchFamily="34" charset="0"/>
              </a:rPr>
              <a:t>For in him all the </a:t>
            </a:r>
            <a:r>
              <a:rPr lang="en-US" sz="2800" b="1" u="sng" dirty="0" smtClean="0">
                <a:solidFill>
                  <a:schemeClr val="bg1"/>
                </a:solidFill>
                <a:latin typeface="Calibri" pitchFamily="34" charset="0"/>
                <a:cs typeface="Calibri" pitchFamily="34" charset="0"/>
              </a:rPr>
              <a:t>fullness</a:t>
            </a:r>
            <a:r>
              <a:rPr lang="en-US" sz="2800" b="1" dirty="0" smtClean="0">
                <a:solidFill>
                  <a:schemeClr val="bg1"/>
                </a:solidFill>
                <a:latin typeface="Calibri" pitchFamily="34" charset="0"/>
                <a:cs typeface="Calibri" pitchFamily="34" charset="0"/>
              </a:rPr>
              <a:t> of God was pleased to dwell . . . </a:t>
            </a:r>
          </a:p>
          <a:p>
            <a:pPr lvl="0" algn="ctr" eaLnBrk="0" hangingPunct="0">
              <a:lnSpc>
                <a:spcPts val="3000"/>
              </a:lnSpc>
              <a:defRPr/>
            </a:pPr>
            <a:r>
              <a:rPr kumimoji="0" lang="en-US" sz="2800" b="1" i="0" u="none" strike="noStrike" kern="0" cap="none" normalizeH="0" baseline="0" noProof="0" dirty="0" smtClean="0">
                <a:ln>
                  <a:noFill/>
                </a:ln>
                <a:solidFill>
                  <a:schemeClr val="bg1"/>
                </a:solidFill>
                <a:effectLst/>
                <a:uLnTx/>
                <a:uFillTx/>
                <a:latin typeface="Calibri" pitchFamily="34" charset="0"/>
                <a:ea typeface="+mj-ea"/>
                <a:cs typeface="+mj-cs"/>
              </a:rPr>
              <a:t>in him the whole </a:t>
            </a:r>
            <a:r>
              <a:rPr kumimoji="0" lang="en-US" sz="2800" b="1" i="0" u="sng" strike="noStrike" kern="0" cap="none" normalizeH="0" baseline="0" noProof="0" dirty="0" smtClean="0">
                <a:ln>
                  <a:noFill/>
                </a:ln>
                <a:solidFill>
                  <a:schemeClr val="bg1"/>
                </a:solidFill>
                <a:effectLst/>
                <a:uLnTx/>
                <a:uFillTx/>
                <a:latin typeface="Calibri" pitchFamily="34" charset="0"/>
                <a:ea typeface="+mj-ea"/>
                <a:cs typeface="+mj-cs"/>
              </a:rPr>
              <a:t>fullness</a:t>
            </a:r>
            <a:r>
              <a:rPr kumimoji="0" lang="en-US" sz="2800" b="1" i="0" u="none" strike="noStrike" kern="0" cap="none" normalizeH="0" baseline="0" noProof="0" dirty="0" smtClean="0">
                <a:ln>
                  <a:noFill/>
                </a:ln>
                <a:solidFill>
                  <a:schemeClr val="bg1"/>
                </a:solidFill>
                <a:effectLst/>
                <a:uLnTx/>
                <a:uFillTx/>
                <a:latin typeface="Calibri" pitchFamily="34" charset="0"/>
                <a:ea typeface="+mj-ea"/>
                <a:cs typeface="+mj-cs"/>
              </a:rPr>
              <a:t> of deity dwells bodily</a:t>
            </a:r>
          </a:p>
          <a:p>
            <a:pPr lvl="0" algn="ctr" eaLnBrk="0" hangingPunct="0">
              <a:lnSpc>
                <a:spcPts val="3000"/>
              </a:lnSpc>
              <a:defRPr/>
            </a:pPr>
            <a:r>
              <a:rPr lang="en-US" sz="2800" b="1" kern="0" dirty="0" smtClean="0">
                <a:solidFill>
                  <a:schemeClr val="bg1"/>
                </a:solidFill>
                <a:latin typeface="Calibri" pitchFamily="34" charset="0"/>
              </a:rPr>
              <a:t>and you have been </a:t>
            </a:r>
            <a:r>
              <a:rPr lang="en-US" sz="2800" b="1" u="sng" kern="0" dirty="0" smtClean="0">
                <a:solidFill>
                  <a:schemeClr val="bg1"/>
                </a:solidFill>
                <a:latin typeface="Calibri" pitchFamily="34" charset="0"/>
              </a:rPr>
              <a:t>filled</a:t>
            </a:r>
            <a:r>
              <a:rPr lang="en-US" sz="2800" b="1" kern="0" dirty="0" smtClean="0">
                <a:solidFill>
                  <a:schemeClr val="bg1"/>
                </a:solidFill>
                <a:latin typeface="Calibri" pitchFamily="34" charset="0"/>
              </a:rPr>
              <a:t>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1:19;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347864" y="4365104"/>
            <a:ext cx="1944216" cy="923330"/>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75000"/>
                  </a:schemeClr>
                </a:solidFill>
              </a:rPr>
              <a:t>Jesus © </a:t>
            </a:r>
            <a:r>
              <a:rPr lang="en-CA" sz="900" dirty="0" smtClean="0">
                <a:solidFill>
                  <a:schemeClr val="tx1">
                    <a:lumMod val="75000"/>
                  </a:schemeClr>
                </a:solidFill>
              </a:rPr>
              <a:t>GospelGifs.com </a:t>
            </a:r>
          </a:p>
          <a:p>
            <a:pPr algn="ctr">
              <a:defRPr/>
            </a:pPr>
            <a:r>
              <a:rPr lang="en-CA" sz="900" dirty="0" smtClean="0">
                <a:solidFill>
                  <a:schemeClr val="tx1">
                    <a:lumMod val="75000"/>
                  </a:schemeClr>
                </a:solidFill>
              </a:rPr>
              <a:t>with </a:t>
            </a:r>
            <a:r>
              <a:rPr lang="en-CA" sz="900" dirty="0" smtClean="0">
                <a:solidFill>
                  <a:schemeClr val="tx1">
                    <a:lumMod val="75000"/>
                  </a:schemeClr>
                </a:solidFill>
              </a:rPr>
              <a:t>permission</a:t>
            </a:r>
          </a:p>
          <a:p>
            <a:pPr algn="ctr">
              <a:defRPr/>
            </a:pPr>
            <a:r>
              <a:rPr lang="en-CA" sz="900" dirty="0" smtClean="0">
                <a:solidFill>
                  <a:schemeClr val="tx1">
                    <a:lumMod val="75000"/>
                  </a:schemeClr>
                </a:solidFill>
              </a:rPr>
              <a:t>pulsing heart © clipartbest.com</a:t>
            </a:r>
          </a:p>
          <a:p>
            <a:pPr algn="ctr">
              <a:defRPr/>
            </a:pPr>
            <a:r>
              <a:rPr lang="en-CA" sz="900" dirty="0" smtClean="0">
                <a:solidFill>
                  <a:schemeClr val="tx1">
                    <a:lumMod val="75000"/>
                  </a:schemeClr>
                </a:solidFill>
              </a:rPr>
              <a:t>jumping </a:t>
            </a:r>
            <a:r>
              <a:rPr lang="en-CA" sz="900" dirty="0" smtClean="0">
                <a:solidFill>
                  <a:schemeClr val="tx1">
                    <a:lumMod val="75000"/>
                  </a:schemeClr>
                </a:solidFill>
              </a:rPr>
              <a:t>heart © </a:t>
            </a:r>
            <a:r>
              <a:rPr lang="en-CA" sz="900" dirty="0" smtClean="0">
                <a:solidFill>
                  <a:schemeClr val="tx1">
                    <a:lumMod val="75000"/>
                  </a:schemeClr>
                </a:solidFill>
              </a:rPr>
              <a:t>www.fg-a.com</a:t>
            </a:r>
          </a:p>
          <a:p>
            <a:pPr algn="ctr">
              <a:defRPr/>
            </a:pPr>
            <a:endParaRPr lang="en-CA" sz="900" dirty="0" smtClean="0">
              <a:solidFill>
                <a:schemeClr val="tx1">
                  <a:lumMod val="75000"/>
                </a:schemeClr>
              </a:solidFill>
            </a:endParaRPr>
          </a:p>
          <a:p>
            <a:pPr algn="ctr">
              <a:defRPr/>
            </a:pPr>
            <a:endParaRPr lang="en-CA" sz="900" dirty="0">
              <a:solidFill>
                <a:schemeClr val="tx1">
                  <a:lumMod val="7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41039"/>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a:t>
            </a:r>
          </a:p>
          <a:p>
            <a:pPr algn="ctr"/>
            <a:r>
              <a:rPr lang="en-CA" sz="2400" b="1" kern="0" spc="-10" dirty="0" smtClean="0">
                <a:solidFill>
                  <a:srgbClr val="002060"/>
                </a:solidFill>
                <a:latin typeface="Arial Narrow" pitchFamily="34" charset="0"/>
              </a:rPr>
              <a:t>Christ makes us spiritually filled and complete in God by faith. </a:t>
            </a:r>
          </a:p>
          <a:p>
            <a:pPr lvl="0" algn="ctr" eaLnBrk="0" hangingPunct="0">
              <a:defRPr/>
            </a:pPr>
            <a:r>
              <a:rPr lang="en-CA" sz="2400" b="1" kern="0" spc="-10" dirty="0" smtClean="0">
                <a:solidFill>
                  <a:srgbClr val="002060"/>
                </a:solidFill>
                <a:latin typeface="Arial Narrow" pitchFamily="34" charset="0"/>
              </a:rPr>
              <a:t>Nothing “I DO” makes me more “spiritual” or more “full” in God’s sight.</a:t>
            </a:r>
            <a:endParaRPr lang="en-CA" sz="2000" b="1" kern="0" spc="-10" dirty="0" smtClean="0">
              <a:solidFill>
                <a:srgbClr val="FFFF0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4" cstate="print"/>
          <a:stretch>
            <a:fillRect/>
          </a:stretch>
        </p:blipFill>
        <p:spPr>
          <a:xfrm>
            <a:off x="3707904" y="2924944"/>
            <a:ext cx="1143000" cy="1333500"/>
          </a:xfrm>
          <a:prstGeom prst="rect">
            <a:avLst/>
          </a:prstGeom>
        </p:spPr>
      </p:pic>
      <p:sp>
        <p:nvSpPr>
          <p:cNvPr id="20" name="WordArt 2"/>
          <p:cNvSpPr>
            <a:spLocks noChangeArrowheads="1" noChangeShapeType="1" noTextEdit="1"/>
          </p:cNvSpPr>
          <p:nvPr/>
        </p:nvSpPr>
        <p:spPr bwMode="auto">
          <a:xfrm>
            <a:off x="2699792" y="1884784"/>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9" name="Google Shape;264;p16" descr="www.clipartbest.com dc6XLjAMi.gif"/>
          <p:cNvPicPr preferRelativeResize="0"/>
          <p:nvPr/>
        </p:nvPicPr>
        <p:blipFill rotWithShape="1">
          <a:blip r:embed="rId2" cstate="print">
            <a:alphaModFix/>
          </a:blip>
          <a:srcRect/>
          <a:stretch/>
        </p:blipFill>
        <p:spPr>
          <a:xfrm>
            <a:off x="1187624" y="1484784"/>
            <a:ext cx="6336704" cy="4248472"/>
          </a:xfrm>
          <a:prstGeom prst="rect">
            <a:avLst/>
          </a:prstGeom>
          <a:noFill/>
          <a:ln>
            <a:noFill/>
          </a:ln>
        </p:spPr>
      </p:pic>
      <p:pic>
        <p:nvPicPr>
          <p:cNvPr id="18" name="Picture 17" descr="lord-jesus-christ-coming-293608.gif"/>
          <p:cNvPicPr>
            <a:picLocks noChangeAspect="1"/>
          </p:cNvPicPr>
          <p:nvPr/>
        </p:nvPicPr>
        <p:blipFill>
          <a:blip r:embed="rId3" cstate="print"/>
          <a:srcRect b="36140"/>
          <a:stretch>
            <a:fillRect/>
          </a:stretch>
        </p:blipFill>
        <p:spPr>
          <a:xfrm>
            <a:off x="2123728" y="1556792"/>
            <a:ext cx="4413406" cy="4104456"/>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41039"/>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a:t>
            </a:r>
          </a:p>
          <a:p>
            <a:pPr algn="ctr"/>
            <a:r>
              <a:rPr lang="en-CA" sz="2400" b="1" kern="0" spc="-10" dirty="0" smtClean="0">
                <a:solidFill>
                  <a:srgbClr val="002060"/>
                </a:solidFill>
                <a:latin typeface="Arial Narrow" pitchFamily="34" charset="0"/>
              </a:rPr>
              <a:t>Christ makes us spiritually filled and complete in God by faith. </a:t>
            </a:r>
          </a:p>
          <a:p>
            <a:pPr lvl="0" algn="ctr" eaLnBrk="0" hangingPunct="0">
              <a:defRPr/>
            </a:pPr>
            <a:r>
              <a:rPr lang="en-CA" sz="2400" b="1" kern="0" spc="-10" dirty="0" smtClean="0">
                <a:solidFill>
                  <a:srgbClr val="002060"/>
                </a:solidFill>
                <a:latin typeface="Arial Narrow" pitchFamily="34" charset="0"/>
              </a:rPr>
              <a:t>Nothing “I DO” makes me more “spiritual” or more “full” in God’s sight.</a:t>
            </a:r>
            <a:endParaRPr lang="en-CA" sz="2000" b="1" kern="0" spc="-10" dirty="0" smtClean="0">
              <a:solidFill>
                <a:srgbClr val="FFFF0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4" cstate="print"/>
          <a:stretch>
            <a:fillRect/>
          </a:stretch>
        </p:blipFill>
        <p:spPr>
          <a:xfrm>
            <a:off x="3707904" y="2924944"/>
            <a:ext cx="1143000" cy="1333500"/>
          </a:xfrm>
          <a:prstGeom prst="rect">
            <a:avLst/>
          </a:prstGeom>
        </p:spPr>
      </p:pic>
      <p:sp>
        <p:nvSpPr>
          <p:cNvPr id="20" name="WordArt 2"/>
          <p:cNvSpPr>
            <a:spLocks noChangeArrowheads="1" noChangeShapeType="1" noTextEdit="1"/>
          </p:cNvSpPr>
          <p:nvPr/>
        </p:nvSpPr>
        <p:spPr bwMode="auto">
          <a:xfrm>
            <a:off x="2699792" y="1884784"/>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
        <p:nvSpPr>
          <p:cNvPr id="17" name="Title 1"/>
          <p:cNvSpPr txBox="1">
            <a:spLocks/>
          </p:cNvSpPr>
          <p:nvPr/>
        </p:nvSpPr>
        <p:spPr bwMode="auto">
          <a:xfrm>
            <a:off x="72008" y="341784"/>
            <a:ext cx="896448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“The Word was God . . . the Word became flesh . . . </a:t>
            </a:r>
          </a:p>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the only Son from the Father . . . </a:t>
            </a:r>
            <a:r>
              <a:rPr lang="en-US" sz="2800" b="1" dirty="0" smtClean="0">
                <a:solidFill>
                  <a:schemeClr val="bg1"/>
                </a:solidFill>
                <a:latin typeface="Calibri" pitchFamily="34" charset="0"/>
                <a:cs typeface="Calibri" pitchFamily="34" charset="0"/>
              </a:rPr>
              <a:t>from his </a:t>
            </a:r>
            <a:r>
              <a:rPr lang="en-US" sz="2800" b="1" u="sng" dirty="0" smtClean="0">
                <a:solidFill>
                  <a:schemeClr val="bg1"/>
                </a:solidFill>
                <a:latin typeface="Calibri" pitchFamily="34" charset="0"/>
                <a:cs typeface="Calibri" pitchFamily="34" charset="0"/>
              </a:rPr>
              <a:t>fullness </a:t>
            </a:r>
          </a:p>
          <a:p>
            <a:pPr algn="ctr"/>
            <a:r>
              <a:rPr lang="en-US" sz="2800" b="1" dirty="0" smtClean="0">
                <a:solidFill>
                  <a:schemeClr val="bg1"/>
                </a:solidFill>
                <a:latin typeface="Calibri" pitchFamily="34" charset="0"/>
                <a:cs typeface="Calibri" pitchFamily="34" charset="0"/>
              </a:rPr>
              <a:t>we have all received, grace upon grace”  John 1:1,16,18</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1" name="TextBox 8"/>
          <p:cNvSpPr txBox="1">
            <a:spLocks noChangeArrowheads="1"/>
          </p:cNvSpPr>
          <p:nvPr/>
        </p:nvSpPr>
        <p:spPr bwMode="auto">
          <a:xfrm>
            <a:off x="3347864" y="4365104"/>
            <a:ext cx="1944216" cy="923330"/>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75000"/>
                  </a:schemeClr>
                </a:solidFill>
              </a:rPr>
              <a:t>Jesus © </a:t>
            </a:r>
            <a:r>
              <a:rPr lang="en-CA" sz="900" dirty="0" smtClean="0">
                <a:solidFill>
                  <a:schemeClr val="tx1">
                    <a:lumMod val="75000"/>
                  </a:schemeClr>
                </a:solidFill>
              </a:rPr>
              <a:t>GospelGifs.com </a:t>
            </a:r>
          </a:p>
          <a:p>
            <a:pPr algn="ctr">
              <a:defRPr/>
            </a:pPr>
            <a:r>
              <a:rPr lang="en-CA" sz="900" dirty="0" smtClean="0">
                <a:solidFill>
                  <a:schemeClr val="tx1">
                    <a:lumMod val="75000"/>
                  </a:schemeClr>
                </a:solidFill>
              </a:rPr>
              <a:t>with </a:t>
            </a:r>
            <a:r>
              <a:rPr lang="en-CA" sz="900" dirty="0" smtClean="0">
                <a:solidFill>
                  <a:schemeClr val="tx1">
                    <a:lumMod val="75000"/>
                  </a:schemeClr>
                </a:solidFill>
              </a:rPr>
              <a:t>permission</a:t>
            </a:r>
          </a:p>
          <a:p>
            <a:pPr algn="ctr">
              <a:defRPr/>
            </a:pPr>
            <a:r>
              <a:rPr lang="en-CA" sz="900" dirty="0" smtClean="0">
                <a:solidFill>
                  <a:schemeClr val="tx1">
                    <a:lumMod val="75000"/>
                  </a:schemeClr>
                </a:solidFill>
              </a:rPr>
              <a:t>pulsing heart © clipartbest.com</a:t>
            </a:r>
          </a:p>
          <a:p>
            <a:pPr algn="ctr">
              <a:defRPr/>
            </a:pPr>
            <a:r>
              <a:rPr lang="en-CA" sz="900" dirty="0" smtClean="0">
                <a:solidFill>
                  <a:schemeClr val="tx1">
                    <a:lumMod val="75000"/>
                  </a:schemeClr>
                </a:solidFill>
              </a:rPr>
              <a:t>jumping </a:t>
            </a:r>
            <a:r>
              <a:rPr lang="en-CA" sz="900" dirty="0" smtClean="0">
                <a:solidFill>
                  <a:schemeClr val="tx1">
                    <a:lumMod val="75000"/>
                  </a:schemeClr>
                </a:solidFill>
              </a:rPr>
              <a:t>heart © </a:t>
            </a:r>
            <a:r>
              <a:rPr lang="en-CA" sz="900" dirty="0" smtClean="0">
                <a:solidFill>
                  <a:schemeClr val="tx1">
                    <a:lumMod val="75000"/>
                  </a:schemeClr>
                </a:solidFill>
              </a:rPr>
              <a:t>www.fg-a.com</a:t>
            </a:r>
          </a:p>
          <a:p>
            <a:pPr algn="ctr">
              <a:defRPr/>
            </a:pPr>
            <a:endParaRPr lang="en-CA" sz="900" dirty="0" smtClean="0">
              <a:solidFill>
                <a:schemeClr val="tx1">
                  <a:lumMod val="75000"/>
                </a:schemeClr>
              </a:solidFill>
            </a:endParaRPr>
          </a:p>
          <a:p>
            <a:pPr algn="ctr">
              <a:defRPr/>
            </a:pPr>
            <a:endParaRPr lang="en-CA" sz="900"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1844824"/>
            <a:ext cx="9144000" cy="3693319"/>
          </a:xfrm>
          <a:prstGeom prst="rect">
            <a:avLst/>
          </a:prstGeom>
          <a:noFill/>
        </p:spPr>
        <p:txBody>
          <a:bodyPr wrap="square" rtlCol="0">
            <a:spAutoFit/>
          </a:bodyPr>
          <a:lstStyle/>
          <a:p>
            <a:pPr algn="ctr"/>
            <a:r>
              <a:rPr lang="en-CA" b="1" dirty="0" smtClean="0">
                <a:solidFill>
                  <a:srgbClr val="FF0000"/>
                </a:solidFill>
              </a:rPr>
              <a:t>He is the image of the invisible God</a:t>
            </a:r>
          </a:p>
          <a:p>
            <a:pPr algn="ctr"/>
            <a:r>
              <a:rPr lang="en-CA" b="1" dirty="0" smtClean="0">
                <a:solidFill>
                  <a:srgbClr val="FF0000"/>
                </a:solidFill>
              </a:rPr>
              <a:t>the firstborn of all creation</a:t>
            </a:r>
          </a:p>
          <a:p>
            <a:pPr algn="ctr"/>
            <a:r>
              <a:rPr lang="en-CA" b="1" dirty="0" smtClean="0">
                <a:solidFill>
                  <a:srgbClr val="FF0000"/>
                </a:solidFill>
              </a:rPr>
              <a:t>By him all things were created</a:t>
            </a:r>
          </a:p>
          <a:p>
            <a:pPr algn="ctr"/>
            <a:r>
              <a:rPr lang="en-CA" b="1" dirty="0" smtClean="0">
                <a:solidFill>
                  <a:srgbClr val="FF0000"/>
                </a:solidFill>
              </a:rPr>
              <a:t>All things were created through him and for him</a:t>
            </a:r>
          </a:p>
          <a:p>
            <a:pPr algn="ctr"/>
            <a:r>
              <a:rPr lang="en-CA" b="1" dirty="0" smtClean="0">
                <a:solidFill>
                  <a:srgbClr val="FF0000"/>
                </a:solidFill>
              </a:rPr>
              <a:t>He is before all things</a:t>
            </a:r>
          </a:p>
          <a:p>
            <a:pPr algn="ctr"/>
            <a:r>
              <a:rPr lang="en-CA" b="1" dirty="0" smtClean="0">
                <a:solidFill>
                  <a:srgbClr val="FF0000"/>
                </a:solidFill>
              </a:rPr>
              <a:t>In him all things hold together</a:t>
            </a:r>
          </a:p>
          <a:p>
            <a:pPr algn="ctr"/>
            <a:r>
              <a:rPr lang="en-CA" b="1" dirty="0" smtClean="0">
                <a:solidFill>
                  <a:srgbClr val="FF0000"/>
                </a:solidFill>
              </a:rPr>
              <a:t>He is the head of the body, the church</a:t>
            </a:r>
          </a:p>
          <a:p>
            <a:pPr algn="ctr"/>
            <a:r>
              <a:rPr lang="en-CA" b="1" dirty="0" smtClean="0">
                <a:solidFill>
                  <a:srgbClr val="FF0000"/>
                </a:solidFill>
              </a:rPr>
              <a:t>He is the beginning, the firstborn from the dead</a:t>
            </a:r>
          </a:p>
          <a:p>
            <a:pPr algn="ctr"/>
            <a:r>
              <a:rPr lang="en-CA" b="1" dirty="0" smtClean="0">
                <a:solidFill>
                  <a:srgbClr val="FF0000"/>
                </a:solidFill>
              </a:rPr>
              <a:t>that in everything he might be preeminent</a:t>
            </a:r>
          </a:p>
          <a:p>
            <a:pPr algn="ctr"/>
            <a:r>
              <a:rPr lang="en-CA" b="1" dirty="0" smtClean="0">
                <a:solidFill>
                  <a:srgbClr val="FF0000"/>
                </a:solidFill>
              </a:rPr>
              <a:t>In him all the fullness of God was pleased to dwell</a:t>
            </a:r>
          </a:p>
          <a:p>
            <a:pPr algn="ctr"/>
            <a:r>
              <a:rPr lang="en-CA" b="1" dirty="0" smtClean="0">
                <a:solidFill>
                  <a:srgbClr val="FF0000"/>
                </a:solidFill>
              </a:rPr>
              <a:t>Through him he reconciled to himself all things</a:t>
            </a:r>
          </a:p>
          <a:p>
            <a:pPr algn="ctr"/>
            <a:r>
              <a:rPr lang="en-CA" b="1" dirty="0" smtClean="0">
                <a:solidFill>
                  <a:srgbClr val="FF0000"/>
                </a:solidFill>
              </a:rPr>
              <a:t>making peace by the blood of his cross.</a:t>
            </a:r>
          </a:p>
          <a:p>
            <a:endParaRPr lang="x-none" smtClean="0"/>
          </a:p>
        </p:txBody>
      </p:sp>
      <p:sp>
        <p:nvSpPr>
          <p:cNvPr id="12" name="TextBox 8"/>
          <p:cNvSpPr txBox="1">
            <a:spLocks noChangeArrowheads="1"/>
          </p:cNvSpPr>
          <p:nvPr/>
        </p:nvSpPr>
        <p:spPr bwMode="auto">
          <a:xfrm>
            <a:off x="35496" y="3543399"/>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35496" y="5192608"/>
            <a:ext cx="9073008" cy="1620768"/>
          </a:xfrm>
          <a:prstGeom prst="rect">
            <a:avLst/>
          </a:prstGeom>
          <a:solidFill>
            <a:srgbClr val="CCECFF"/>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mj-cs"/>
              </a:rPr>
              <a:t>Paul sets forth the fullness of God in Christ in Col 1:15-20 because the false teachers of early Gnosticism claim that faith</a:t>
            </a:r>
            <a:r>
              <a:rPr kumimoji="0" lang="en-US" sz="2800" b="1" i="0" u="none" strike="noStrike" kern="0" cap="none" spc="0" normalizeH="0" noProof="0" dirty="0" smtClean="0">
                <a:ln>
                  <a:noFill/>
                </a:ln>
                <a:solidFill>
                  <a:srgbClr val="002060"/>
                </a:solidFill>
                <a:effectLst/>
                <a:uLnTx/>
                <a:uFillTx/>
                <a:latin typeface="Calibri" pitchFamily="34" charset="0"/>
                <a:ea typeface="+mj-ea"/>
                <a:cs typeface="+mj-cs"/>
              </a:rPr>
              <a:t> in </a:t>
            </a: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mj-cs"/>
              </a:rPr>
              <a:t>Christ is not enough.  They</a:t>
            </a:r>
            <a:r>
              <a:rPr kumimoji="0" lang="en-US" sz="2800" b="1" i="0" u="none" strike="noStrike" kern="0" cap="none" spc="0" normalizeH="0" noProof="0" dirty="0" smtClean="0">
                <a:ln>
                  <a:noFill/>
                </a:ln>
                <a:solidFill>
                  <a:srgbClr val="002060"/>
                </a:solidFill>
                <a:effectLst/>
                <a:uLnTx/>
                <a:uFillTx/>
                <a:latin typeface="Calibri" pitchFamily="34" charset="0"/>
                <a:ea typeface="+mj-ea"/>
                <a:cs typeface="+mj-cs"/>
              </a:rPr>
              <a:t> claim greater “fullness.”</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rgbClr val="002060"/>
                </a:solidFill>
                <a:latin typeface="Calibri" pitchFamily="34" charset="0"/>
                <a:ea typeface="+mj-ea"/>
                <a:cs typeface="+mj-cs"/>
              </a:rPr>
              <a:t>They claim to “know” more and to have greater “wisdom.”</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72008"/>
            <a:ext cx="9145015" cy="5085184"/>
          </a:xfrm>
          <a:prstGeom prst="rect">
            <a:avLst/>
          </a:prstGeom>
        </p:spPr>
      </p:pic>
      <p:sp>
        <p:nvSpPr>
          <p:cNvPr id="6" name="Title 1"/>
          <p:cNvSpPr>
            <a:spLocks noGrp="1"/>
          </p:cNvSpPr>
          <p:nvPr>
            <p:ph type="title"/>
          </p:nvPr>
        </p:nvSpPr>
        <p:spPr>
          <a:xfrm>
            <a:off x="0" y="5056584"/>
            <a:ext cx="9144000" cy="1828800"/>
          </a:xfrm>
          <a:solidFill>
            <a:srgbClr val="002060"/>
          </a:solidFill>
        </p:spPr>
        <p:txBody>
          <a:bodyPr>
            <a:noAutofit/>
          </a:bodyPr>
          <a:lstStyle/>
          <a:p>
            <a:pPr>
              <a:lnSpc>
                <a:spcPts val="3000"/>
              </a:lnSpc>
            </a:pPr>
            <a:r>
              <a:rPr lang="en-US" sz="2800" b="1" dirty="0" smtClean="0">
                <a:solidFill>
                  <a:srgbClr val="00FF00"/>
                </a:solidFill>
                <a:latin typeface="Calibri" pitchFamily="34" charset="0"/>
                <a:cs typeface="Calibri" pitchFamily="34" charset="0"/>
              </a:rPr>
              <a:t>In Roman / Greek beliefs, different gods ruled different areas of creation with their different limited powers.  </a:t>
            </a:r>
            <a:br>
              <a:rPr lang="en-US" sz="2800" b="1" dirty="0" smtClean="0">
                <a:solidFill>
                  <a:srgbClr val="00FF00"/>
                </a:solidFill>
                <a:latin typeface="Calibri" pitchFamily="34" charset="0"/>
                <a:cs typeface="Calibri" pitchFamily="34" charset="0"/>
              </a:rPr>
            </a:br>
            <a:r>
              <a:rPr lang="en-US" sz="2800" b="1" dirty="0" smtClean="0">
                <a:solidFill>
                  <a:srgbClr val="00FF00"/>
                </a:solidFill>
                <a:latin typeface="Calibri" pitchFamily="34" charset="0"/>
                <a:cs typeface="Calibri" pitchFamily="34" charset="0"/>
              </a:rPr>
              <a:t>Poseidon ruled over the sea.  Bacchus had power over grapes and wine.  Aphrodite was the goddess of sex.  </a:t>
            </a:r>
            <a:endParaRPr lang="en-US" sz="2800" b="1" dirty="0">
              <a:solidFill>
                <a:srgbClr val="00FF00"/>
              </a:solidFill>
              <a:latin typeface="Calibri" pitchFamily="34" charset="0"/>
              <a:cs typeface="Calibri" pitchFamily="34" charset="0"/>
            </a:endParaRPr>
          </a:p>
        </p:txBody>
      </p:sp>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2" name="TextBox 21"/>
          <p:cNvSpPr txBox="1"/>
          <p:nvPr/>
        </p:nvSpPr>
        <p:spPr>
          <a:xfrm>
            <a:off x="1619672"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24" name="TextBox 23"/>
          <p:cNvSpPr txBox="1"/>
          <p:nvPr/>
        </p:nvSpPr>
        <p:spPr>
          <a:xfrm>
            <a:off x="5580112" y="1268760"/>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48" name="TextBox 47"/>
          <p:cNvSpPr txBox="1"/>
          <p:nvPr/>
        </p:nvSpPr>
        <p:spPr>
          <a:xfrm>
            <a:off x="3059832" y="1124744"/>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Aphrodite</a:t>
            </a:r>
            <a:endParaRPr lang="en-CA" sz="2400" b="1" dirty="0">
              <a:solidFill>
                <a:srgbClr val="0070C0"/>
              </a:solidFill>
              <a:latin typeface="Calibri" pitchFamily="34" charset="0"/>
            </a:endParaRPr>
          </a:p>
        </p:txBody>
      </p:sp>
      <p:sp>
        <p:nvSpPr>
          <p:cNvPr id="19" name="TextBox 18"/>
          <p:cNvSpPr txBox="1"/>
          <p:nvPr/>
        </p:nvSpPr>
        <p:spPr>
          <a:xfrm>
            <a:off x="4716016" y="2708920"/>
            <a:ext cx="1475656" cy="461665"/>
          </a:xfrm>
          <a:prstGeom prst="rect">
            <a:avLst/>
          </a:prstGeom>
          <a:noFill/>
        </p:spPr>
        <p:txBody>
          <a:bodyPr wrap="square" rtlCol="0">
            <a:spAutoFit/>
          </a:bodyPr>
          <a:lstStyle/>
          <a:p>
            <a:pPr algn="ctr"/>
            <a:r>
              <a:rPr lang="en-CA" sz="2400" b="1" dirty="0" smtClean="0">
                <a:latin typeface="Calibri" pitchFamily="34" charset="0"/>
              </a:rPr>
              <a:t>Poseidon</a:t>
            </a:r>
            <a:endParaRPr lang="en-CA" sz="2400" b="1" dirty="0">
              <a:latin typeface="Calibri" pitchFamily="34" charset="0"/>
            </a:endParaRPr>
          </a:p>
        </p:txBody>
      </p:sp>
      <p:sp>
        <p:nvSpPr>
          <p:cNvPr id="30" name="TextBox 29"/>
          <p:cNvSpPr txBox="1"/>
          <p:nvPr/>
        </p:nvSpPr>
        <p:spPr>
          <a:xfrm>
            <a:off x="4860032" y="3068960"/>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72008"/>
            <a:ext cx="9145015" cy="5085184"/>
          </a:xfrm>
          <a:prstGeom prst="rect">
            <a:avLst/>
          </a:prstGeom>
        </p:spPr>
      </p:pic>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4" name="TextBox 13"/>
          <p:cNvSpPr txBox="1"/>
          <p:nvPr/>
        </p:nvSpPr>
        <p:spPr>
          <a:xfrm>
            <a:off x="4860032" y="3068960"/>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2" name="TextBox 21"/>
          <p:cNvSpPr txBox="1"/>
          <p:nvPr/>
        </p:nvSpPr>
        <p:spPr>
          <a:xfrm>
            <a:off x="1619672"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24" name="TextBox 23"/>
          <p:cNvSpPr txBox="1"/>
          <p:nvPr/>
        </p:nvSpPr>
        <p:spPr>
          <a:xfrm>
            <a:off x="5580112" y="1268760"/>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48" name="TextBox 47"/>
          <p:cNvSpPr txBox="1"/>
          <p:nvPr/>
        </p:nvSpPr>
        <p:spPr>
          <a:xfrm>
            <a:off x="3059832" y="1124744"/>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Aphrodite</a:t>
            </a:r>
            <a:endParaRPr lang="en-CA" sz="2400" b="1" dirty="0">
              <a:solidFill>
                <a:srgbClr val="0070C0"/>
              </a:solidFill>
              <a:latin typeface="Calibri" pitchFamily="34" charset="0"/>
            </a:endParaRPr>
          </a:p>
        </p:txBody>
      </p:sp>
      <p:sp>
        <p:nvSpPr>
          <p:cNvPr id="51" name="Title 1"/>
          <p:cNvSpPr txBox="1">
            <a:spLocks/>
          </p:cNvSpPr>
          <p:nvPr/>
        </p:nvSpPr>
        <p:spPr bwMode="auto">
          <a:xfrm>
            <a:off x="0" y="5056584"/>
            <a:ext cx="9144000" cy="1828800"/>
          </a:xfrm>
          <a:prstGeom prst="rect">
            <a:avLst/>
          </a:prstGeom>
          <a:solidFill>
            <a:srgbClr val="002060"/>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defRPr/>
            </a:pPr>
            <a:r>
              <a:rPr lang="en-US" sz="2800" b="1" kern="0" dirty="0" smtClean="0">
                <a:solidFill>
                  <a:srgbClr val="00FF00"/>
                </a:solidFill>
                <a:latin typeface="Calibri" pitchFamily="34" charset="0"/>
                <a:ea typeface="+mj-ea"/>
                <a:cs typeface="Calibri" pitchFamily="34" charset="0"/>
              </a:rPr>
              <a:t>If you want favor from the god of childbirth, or the god of the sun, or the god of rain, you need to give them offerings and devotion.   The total power of a</a:t>
            </a:r>
            <a:r>
              <a:rPr lang="en-US" sz="2800" b="1" kern="0" dirty="0" smtClean="0">
                <a:solidFill>
                  <a:srgbClr val="00FF00"/>
                </a:solidFill>
                <a:latin typeface="Calibri" pitchFamily="34" charset="0"/>
              </a:rPr>
              <a:t>ll the powers of all gods was called “the whole fullness of deity.”</a:t>
            </a:r>
            <a:endParaRPr kumimoji="0" lang="en-US" sz="2800" b="1" i="0" u="none" strike="noStrike" kern="0" cap="none" spc="0" normalizeH="0" baseline="0" noProof="0" dirty="0">
              <a:ln>
                <a:noFill/>
              </a:ln>
              <a:solidFill>
                <a:srgbClr val="00FF00"/>
              </a:solidFill>
              <a:effectLst/>
              <a:uLnTx/>
              <a:uFillTx/>
              <a:latin typeface="Calibri" pitchFamily="34" charset="0"/>
              <a:ea typeface="+mj-ea"/>
              <a:cs typeface="Calibri" pitchFamily="34" charset="0"/>
            </a:endParaRPr>
          </a:p>
        </p:txBody>
      </p:sp>
      <p:sp>
        <p:nvSpPr>
          <p:cNvPr id="21" name="TextBox 20"/>
          <p:cNvSpPr txBox="1"/>
          <p:nvPr/>
        </p:nvSpPr>
        <p:spPr>
          <a:xfrm>
            <a:off x="4716016" y="2708920"/>
            <a:ext cx="1475656" cy="461665"/>
          </a:xfrm>
          <a:prstGeom prst="rect">
            <a:avLst/>
          </a:prstGeom>
          <a:noFill/>
        </p:spPr>
        <p:txBody>
          <a:bodyPr wrap="square" rtlCol="0">
            <a:spAutoFit/>
          </a:bodyPr>
          <a:lstStyle/>
          <a:p>
            <a:pPr algn="ctr"/>
            <a:r>
              <a:rPr lang="en-CA" sz="2400" b="1" dirty="0" smtClean="0">
                <a:latin typeface="Calibri" pitchFamily="34" charset="0"/>
              </a:rPr>
              <a:t>Poseidon</a:t>
            </a:r>
            <a:endParaRPr lang="en-CA" sz="2400" b="1" dirty="0">
              <a:latin typeface="Calibri"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72008"/>
            <a:ext cx="9145015" cy="5085184"/>
          </a:xfrm>
          <a:prstGeom prst="rect">
            <a:avLst/>
          </a:prstGeom>
        </p:spPr>
      </p:pic>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4" name="TextBox 13"/>
          <p:cNvSpPr txBox="1"/>
          <p:nvPr/>
        </p:nvSpPr>
        <p:spPr>
          <a:xfrm>
            <a:off x="4860032" y="3068960"/>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2" name="TextBox 21"/>
          <p:cNvSpPr txBox="1"/>
          <p:nvPr/>
        </p:nvSpPr>
        <p:spPr>
          <a:xfrm>
            <a:off x="1619672"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24" name="TextBox 23"/>
          <p:cNvSpPr txBox="1"/>
          <p:nvPr/>
        </p:nvSpPr>
        <p:spPr>
          <a:xfrm>
            <a:off x="5580112" y="1268760"/>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48" name="TextBox 47"/>
          <p:cNvSpPr txBox="1"/>
          <p:nvPr/>
        </p:nvSpPr>
        <p:spPr>
          <a:xfrm>
            <a:off x="3059832" y="1124744"/>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Aphrodite</a:t>
            </a:r>
            <a:endParaRPr lang="en-CA" sz="2400" b="1" dirty="0">
              <a:solidFill>
                <a:srgbClr val="0070C0"/>
              </a:solidFill>
              <a:latin typeface="Calibri" pitchFamily="34" charset="0"/>
            </a:endParaRPr>
          </a:p>
        </p:txBody>
      </p:sp>
      <p:sp>
        <p:nvSpPr>
          <p:cNvPr id="51" name="Title 1"/>
          <p:cNvSpPr txBox="1">
            <a:spLocks/>
          </p:cNvSpPr>
          <p:nvPr/>
        </p:nvSpPr>
        <p:spPr bwMode="auto">
          <a:xfrm>
            <a:off x="0" y="5056584"/>
            <a:ext cx="9144000" cy="1828800"/>
          </a:xfrm>
          <a:prstGeom prst="rect">
            <a:avLst/>
          </a:prstGeom>
          <a:solidFill>
            <a:srgbClr val="002060"/>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defRPr/>
            </a:pPr>
            <a:r>
              <a:rPr lang="en-US" sz="2800" b="1" kern="0" dirty="0" smtClean="0">
                <a:solidFill>
                  <a:srgbClr val="00FF00"/>
                </a:solidFill>
                <a:latin typeface="Calibri" pitchFamily="34" charset="0"/>
                <a:ea typeface="+mj-ea"/>
                <a:cs typeface="Calibri" pitchFamily="34" charset="0"/>
              </a:rPr>
              <a:t>In Roman / Greek beliefs, there is no god who has </a:t>
            </a:r>
          </a:p>
          <a:p>
            <a:pPr lvl="0" algn="ctr" eaLnBrk="0" hangingPunct="0">
              <a:defRPr/>
            </a:pPr>
            <a:r>
              <a:rPr lang="en-US" sz="2800" b="1" kern="0" dirty="0" smtClean="0">
                <a:solidFill>
                  <a:srgbClr val="00FF00"/>
                </a:solidFill>
                <a:latin typeface="Calibri" pitchFamily="34" charset="0"/>
              </a:rPr>
              <a:t>“the whole fullness of deity” (Col 2:9).  </a:t>
            </a:r>
          </a:p>
          <a:p>
            <a:pPr lvl="0" algn="ctr" eaLnBrk="0" hangingPunct="0">
              <a:defRPr/>
            </a:pPr>
            <a:r>
              <a:rPr lang="en-US" sz="2800" b="1" kern="0" dirty="0" smtClean="0">
                <a:solidFill>
                  <a:srgbClr val="00FF00"/>
                </a:solidFill>
                <a:latin typeface="Calibri" pitchFamily="34" charset="0"/>
              </a:rPr>
              <a:t>There is no one who is </a:t>
            </a:r>
          </a:p>
          <a:p>
            <a:pPr lvl="0" algn="ctr" eaLnBrk="0" hangingPunct="0">
              <a:defRPr/>
            </a:pPr>
            <a:r>
              <a:rPr lang="en-US" sz="2800" b="1" kern="0" dirty="0" smtClean="0">
                <a:solidFill>
                  <a:srgbClr val="00FF00"/>
                </a:solidFill>
                <a:latin typeface="Calibri" pitchFamily="34" charset="0"/>
              </a:rPr>
              <a:t>“</a:t>
            </a:r>
            <a:r>
              <a:rPr lang="en-US" sz="2800" b="1" dirty="0" smtClean="0">
                <a:solidFill>
                  <a:srgbClr val="00FF00"/>
                </a:solidFill>
                <a:latin typeface="Calibri" pitchFamily="34" charset="0"/>
                <a:cs typeface="Calibri" pitchFamily="34" charset="0"/>
              </a:rPr>
              <a:t>the head of all rule and authority” (Col 2:9).</a:t>
            </a:r>
            <a:endParaRPr kumimoji="0" lang="en-US" sz="2800" b="1" i="0" u="none" strike="noStrike" kern="0" cap="none" spc="0" normalizeH="0" baseline="0" noProof="0" dirty="0">
              <a:ln>
                <a:noFill/>
              </a:ln>
              <a:solidFill>
                <a:srgbClr val="00FF00"/>
              </a:solidFill>
              <a:effectLst/>
              <a:uLnTx/>
              <a:uFillTx/>
              <a:latin typeface="Calibri" pitchFamily="34" charset="0"/>
              <a:ea typeface="+mj-ea"/>
              <a:cs typeface="Calibri" pitchFamily="34" charset="0"/>
            </a:endParaRPr>
          </a:p>
        </p:txBody>
      </p:sp>
      <p:sp>
        <p:nvSpPr>
          <p:cNvPr id="21" name="TextBox 20"/>
          <p:cNvSpPr txBox="1"/>
          <p:nvPr/>
        </p:nvSpPr>
        <p:spPr>
          <a:xfrm>
            <a:off x="4716016" y="2708920"/>
            <a:ext cx="1475656" cy="461665"/>
          </a:xfrm>
          <a:prstGeom prst="rect">
            <a:avLst/>
          </a:prstGeom>
          <a:noFill/>
        </p:spPr>
        <p:txBody>
          <a:bodyPr wrap="square" rtlCol="0">
            <a:spAutoFit/>
          </a:bodyPr>
          <a:lstStyle/>
          <a:p>
            <a:pPr algn="ctr"/>
            <a:r>
              <a:rPr lang="en-CA" sz="2400" b="1" dirty="0" smtClean="0">
                <a:latin typeface="Calibri" pitchFamily="34" charset="0"/>
              </a:rPr>
              <a:t>Poseidon</a:t>
            </a:r>
            <a:endParaRPr lang="en-CA" sz="2400" b="1" dirty="0">
              <a:latin typeface="Calibri"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72008"/>
            <a:ext cx="9145015" cy="5085184"/>
          </a:xfrm>
          <a:prstGeom prst="rect">
            <a:avLst/>
          </a:prstGeom>
        </p:spPr>
      </p:pic>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31" name="TextBox 30"/>
          <p:cNvSpPr txBox="1"/>
          <p:nvPr/>
        </p:nvSpPr>
        <p:spPr>
          <a:xfrm>
            <a:off x="2339752" y="220486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2" name="TextBox 31"/>
          <p:cNvSpPr txBox="1"/>
          <p:nvPr/>
        </p:nvSpPr>
        <p:spPr>
          <a:xfrm>
            <a:off x="2195736" y="1268760"/>
            <a:ext cx="432048"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3" name="TextBox 32"/>
          <p:cNvSpPr txBox="1"/>
          <p:nvPr/>
        </p:nvSpPr>
        <p:spPr>
          <a:xfrm>
            <a:off x="683568" y="278092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4" name="TextBox 33"/>
          <p:cNvSpPr txBox="1"/>
          <p:nvPr/>
        </p:nvSpPr>
        <p:spPr>
          <a:xfrm>
            <a:off x="1331640"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5" name="TextBox 34"/>
          <p:cNvSpPr txBox="1"/>
          <p:nvPr/>
        </p:nvSpPr>
        <p:spPr>
          <a:xfrm>
            <a:off x="899592" y="350100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6" name="TextBox 35"/>
          <p:cNvSpPr txBox="1"/>
          <p:nvPr/>
        </p:nvSpPr>
        <p:spPr>
          <a:xfrm>
            <a:off x="3563888" y="386104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7" name="TextBox 36"/>
          <p:cNvSpPr txBox="1"/>
          <p:nvPr/>
        </p:nvSpPr>
        <p:spPr>
          <a:xfrm>
            <a:off x="6228184" y="1260049"/>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8" name="TextBox 37"/>
          <p:cNvSpPr txBox="1"/>
          <p:nvPr/>
        </p:nvSpPr>
        <p:spPr>
          <a:xfrm>
            <a:off x="8172400" y="69269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9" name="TextBox 38"/>
          <p:cNvSpPr txBox="1"/>
          <p:nvPr/>
        </p:nvSpPr>
        <p:spPr>
          <a:xfrm>
            <a:off x="7740352" y="3717032"/>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0" name="TextBox 39"/>
          <p:cNvSpPr txBox="1"/>
          <p:nvPr/>
        </p:nvSpPr>
        <p:spPr>
          <a:xfrm>
            <a:off x="6804248" y="213285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1" name="TextBox 40"/>
          <p:cNvSpPr txBox="1"/>
          <p:nvPr/>
        </p:nvSpPr>
        <p:spPr>
          <a:xfrm>
            <a:off x="7668344" y="328498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3" name="TextBox 42"/>
          <p:cNvSpPr txBox="1"/>
          <p:nvPr/>
        </p:nvSpPr>
        <p:spPr>
          <a:xfrm>
            <a:off x="5940152" y="3636313"/>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54" name="TextBox 8"/>
          <p:cNvSpPr txBox="1">
            <a:spLocks noChangeArrowheads="1"/>
          </p:cNvSpPr>
          <p:nvPr/>
        </p:nvSpPr>
        <p:spPr bwMode="auto">
          <a:xfrm>
            <a:off x="3707903" y="2833191"/>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pic>
        <p:nvPicPr>
          <p:cNvPr id="44" name="Picture 43" descr="lord-jesus-christ-coming-293608.gif"/>
          <p:cNvPicPr>
            <a:picLocks noChangeAspect="1"/>
          </p:cNvPicPr>
          <p:nvPr/>
        </p:nvPicPr>
        <p:blipFill>
          <a:blip r:embed="rId3" cstate="print"/>
          <a:srcRect l="22842" r="24264" b="61908"/>
          <a:stretch>
            <a:fillRect/>
          </a:stretch>
        </p:blipFill>
        <p:spPr>
          <a:xfrm>
            <a:off x="3203848" y="908720"/>
            <a:ext cx="2952328" cy="3096344"/>
          </a:xfrm>
          <a:prstGeom prst="star32">
            <a:avLst/>
          </a:prstGeom>
        </p:spPr>
      </p:pic>
      <p:sp>
        <p:nvSpPr>
          <p:cNvPr id="46" name="TextBox 8"/>
          <p:cNvSpPr txBox="1">
            <a:spLocks noChangeArrowheads="1"/>
          </p:cNvSpPr>
          <p:nvPr/>
        </p:nvSpPr>
        <p:spPr bwMode="auto">
          <a:xfrm>
            <a:off x="3707904" y="3140968"/>
            <a:ext cx="1944216" cy="338554"/>
          </a:xfrm>
          <a:prstGeom prst="rect">
            <a:avLst/>
          </a:prstGeom>
          <a:noFill/>
          <a:ln w="9525">
            <a:noFill/>
            <a:miter lim="800000"/>
            <a:headEnd/>
            <a:tailEnd/>
          </a:ln>
        </p:spPr>
        <p:txBody>
          <a:bodyPr wrap="square">
            <a:spAutoFit/>
          </a:bodyPr>
          <a:lstStyle/>
          <a:p>
            <a:pPr algn="ctr">
              <a:defRPr/>
            </a:pPr>
            <a:endParaRPr lang="en-CA" altLang="ko-KR" sz="800" dirty="0" smtClean="0">
              <a:solidFill>
                <a:schemeClr val="accent1">
                  <a:lumMod val="40000"/>
                  <a:lumOff val="60000"/>
                </a:schemeClr>
              </a:solidFill>
            </a:endParaRPr>
          </a:p>
          <a:p>
            <a:pPr algn="ctr">
              <a:defRPr/>
            </a:pPr>
            <a:r>
              <a:rPr lang="en-CA" altLang="ko-KR" sz="800" dirty="0" smtClean="0">
                <a:solidFill>
                  <a:schemeClr val="accent1">
                    <a:lumMod val="40000"/>
                    <a:lumOff val="60000"/>
                  </a:schemeClr>
                </a:solidFill>
              </a:rPr>
              <a:t>Jesus © </a:t>
            </a:r>
            <a:r>
              <a:rPr lang="en-CA" sz="800" dirty="0" smtClean="0">
                <a:solidFill>
                  <a:schemeClr val="accent1">
                    <a:lumMod val="40000"/>
                    <a:lumOff val="60000"/>
                  </a:schemeClr>
                </a:solidFill>
              </a:rPr>
              <a:t>GospelGifs.com</a:t>
            </a:r>
            <a:endParaRPr lang="en-CA" sz="800" dirty="0">
              <a:solidFill>
                <a:schemeClr val="accent1">
                  <a:lumMod val="40000"/>
                  <a:lumOff val="60000"/>
                </a:schemeClr>
              </a:solidFill>
            </a:endParaRPr>
          </a:p>
        </p:txBody>
      </p:sp>
      <p:sp>
        <p:nvSpPr>
          <p:cNvPr id="42" name="TextBox 41"/>
          <p:cNvSpPr txBox="1"/>
          <p:nvPr/>
        </p:nvSpPr>
        <p:spPr>
          <a:xfrm>
            <a:off x="5472608" y="3327375"/>
            <a:ext cx="1475656" cy="461665"/>
          </a:xfrm>
          <a:prstGeom prst="rect">
            <a:avLst/>
          </a:prstGeom>
          <a:noFill/>
        </p:spPr>
        <p:txBody>
          <a:bodyPr wrap="square" rtlCol="0">
            <a:spAutoFit/>
          </a:bodyPr>
          <a:lstStyle/>
          <a:p>
            <a:pPr algn="ctr"/>
            <a:r>
              <a:rPr lang="en-CA" sz="2400" b="1" dirty="0" smtClean="0">
                <a:latin typeface="Calibri" pitchFamily="34" charset="0"/>
              </a:rPr>
              <a:t>Poseidon</a:t>
            </a:r>
            <a:endParaRPr lang="en-CA" sz="2400" b="1" dirty="0">
              <a:latin typeface="Calibri" pitchFamily="34" charset="0"/>
            </a:endParaRPr>
          </a:p>
        </p:txBody>
      </p:sp>
      <p:sp>
        <p:nvSpPr>
          <p:cNvPr id="49" name="TextBox 48"/>
          <p:cNvSpPr txBox="1"/>
          <p:nvPr/>
        </p:nvSpPr>
        <p:spPr>
          <a:xfrm>
            <a:off x="5580112" y="1268760"/>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51" name="TextBox 50"/>
          <p:cNvSpPr txBox="1"/>
          <p:nvPr/>
        </p:nvSpPr>
        <p:spPr>
          <a:xfrm>
            <a:off x="1619672"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52" name="TextBox 51"/>
          <p:cNvSpPr txBox="1"/>
          <p:nvPr/>
        </p:nvSpPr>
        <p:spPr>
          <a:xfrm>
            <a:off x="5940152" y="3276273"/>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53" name="TextBox 52"/>
          <p:cNvSpPr txBox="1"/>
          <p:nvPr/>
        </p:nvSpPr>
        <p:spPr>
          <a:xfrm>
            <a:off x="5436096" y="3687415"/>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
        <p:nvSpPr>
          <p:cNvPr id="55" name="Title 1"/>
          <p:cNvSpPr txBox="1">
            <a:spLocks/>
          </p:cNvSpPr>
          <p:nvPr/>
        </p:nvSpPr>
        <p:spPr bwMode="auto">
          <a:xfrm>
            <a:off x="0" y="4782264"/>
            <a:ext cx="9144000" cy="2103120"/>
          </a:xfrm>
          <a:prstGeom prst="rect">
            <a:avLst/>
          </a:prstGeom>
          <a:solidFill>
            <a:srgbClr val="002060"/>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US" sz="2800" b="1" i="0" u="none" strike="noStrike" kern="0" cap="none" spc="-40" normalizeH="0" baseline="0" noProof="0" dirty="0" smtClean="0">
                <a:ln>
                  <a:noFill/>
                </a:ln>
                <a:solidFill>
                  <a:srgbClr val="00FF00"/>
                </a:solidFill>
                <a:effectLst/>
                <a:uLnTx/>
                <a:uFillTx/>
                <a:latin typeface="Calibri" pitchFamily="34" charset="0"/>
                <a:ea typeface="+mj-ea"/>
                <a:cs typeface="+mj-cs"/>
              </a:rPr>
              <a:t>Jesus  completely </a:t>
            </a:r>
            <a:r>
              <a:rPr lang="en-US" sz="2800" b="1" kern="0" spc="-40" dirty="0" smtClean="0">
                <a:solidFill>
                  <a:srgbClr val="00FF00"/>
                </a:solidFill>
                <a:latin typeface="Calibri" pitchFamily="34" charset="0"/>
                <a:ea typeface="+mj-ea"/>
                <a:cs typeface="+mj-cs"/>
              </a:rPr>
              <a:t>overthrows</a:t>
            </a:r>
            <a:r>
              <a:rPr kumimoji="0" lang="en-US" sz="2800" b="1" i="0" u="none" strike="noStrike" kern="0" cap="none" spc="-40" normalizeH="0" baseline="0" noProof="0" dirty="0" smtClean="0">
                <a:ln>
                  <a:noFill/>
                </a:ln>
                <a:solidFill>
                  <a:srgbClr val="00FF00"/>
                </a:solidFill>
                <a:effectLst/>
                <a:uLnTx/>
                <a:uFillTx/>
                <a:latin typeface="Calibri" pitchFamily="34" charset="0"/>
                <a:ea typeface="+mj-ea"/>
                <a:cs typeface="+mj-cs"/>
              </a:rPr>
              <a:t> Roman</a:t>
            </a:r>
            <a:r>
              <a:rPr kumimoji="0" lang="en-US" sz="2800" b="1" i="0" u="none" strike="noStrike" kern="0" cap="none" spc="-40" normalizeH="0" baseline="0" noProof="0" dirty="0" smtClean="0">
                <a:ln>
                  <a:noFill/>
                </a:ln>
                <a:solidFill>
                  <a:srgbClr val="00FF00"/>
                </a:solidFill>
                <a:effectLst/>
                <a:uLnTx/>
                <a:uFillTx/>
                <a:latin typeface="Calibri" pitchFamily="34" charset="0"/>
                <a:ea typeface="+mj-ea"/>
                <a:cs typeface="Calibri" pitchFamily="34" charset="0"/>
              </a:rPr>
              <a:t> / Greek beliefs. </a:t>
            </a:r>
          </a:p>
          <a:p>
            <a:pPr lvl="0" algn="ctr" eaLnBrk="0" hangingPunct="0">
              <a:lnSpc>
                <a:spcPts val="3000"/>
              </a:lnSpc>
              <a:defRPr/>
            </a:pPr>
            <a:r>
              <a:rPr lang="en-US" sz="2800" b="1" spc="-40" dirty="0" smtClean="0">
                <a:solidFill>
                  <a:srgbClr val="00FF00"/>
                </a:solidFill>
                <a:latin typeface="Calibri" pitchFamily="34" charset="0"/>
                <a:cs typeface="Calibri" pitchFamily="34" charset="0"/>
              </a:rPr>
              <a:t>“By him all things were created . . . in him all things hold together . . . in him all the fullness of God was pleased to </a:t>
            </a:r>
          </a:p>
          <a:p>
            <a:pPr lvl="0" algn="ctr" eaLnBrk="0" hangingPunct="0">
              <a:lnSpc>
                <a:spcPts val="3000"/>
              </a:lnSpc>
              <a:defRPr/>
            </a:pPr>
            <a:r>
              <a:rPr lang="en-US" sz="2800" b="1" spc="-40" dirty="0" smtClean="0">
                <a:solidFill>
                  <a:srgbClr val="00FF00"/>
                </a:solidFill>
                <a:latin typeface="Calibri" pitchFamily="34" charset="0"/>
                <a:cs typeface="Calibri" pitchFamily="34" charset="0"/>
              </a:rPr>
              <a:t>dwell . . . in him the whole fullness of deity dwells bodily . . . </a:t>
            </a:r>
          </a:p>
          <a:p>
            <a:pPr lvl="0" algn="ctr" eaLnBrk="0" hangingPunct="0">
              <a:lnSpc>
                <a:spcPts val="3000"/>
              </a:lnSpc>
              <a:defRPr/>
            </a:pPr>
            <a:r>
              <a:rPr lang="en-US" sz="2800" b="1" dirty="0" smtClean="0">
                <a:solidFill>
                  <a:srgbClr val="00FF00"/>
                </a:solidFill>
                <a:latin typeface="Calibri" pitchFamily="34" charset="0"/>
                <a:cs typeface="Calibri" pitchFamily="34" charset="0"/>
              </a:rPr>
              <a:t>the head of all rule and authority</a:t>
            </a:r>
            <a:r>
              <a:rPr lang="en-US" sz="2800" b="1" spc="-40" dirty="0" smtClean="0">
                <a:solidFill>
                  <a:srgbClr val="00FF00"/>
                </a:solidFill>
                <a:latin typeface="Calibri" pitchFamily="34" charset="0"/>
                <a:cs typeface="Calibri" pitchFamily="34" charset="0"/>
              </a:rPr>
              <a:t>” 1:16-19;2:9-10</a:t>
            </a:r>
            <a:endParaRPr kumimoji="0" lang="en-CA" sz="2800" b="1" i="0" u="none" strike="noStrike" kern="0" cap="none" spc="-40" normalizeH="0" noProof="0" dirty="0">
              <a:ln>
                <a:noFill/>
              </a:ln>
              <a:solidFill>
                <a:srgbClr val="00FF00"/>
              </a:solidFill>
              <a:effectLst/>
              <a:uLnTx/>
              <a:uFillTx/>
              <a:latin typeface="Calibri" pitchFamily="34" charset="0"/>
              <a:ea typeface="+mj-ea"/>
              <a:cs typeface="Calibri" pitchFamily="34" charset="0"/>
            </a:endParaRPr>
          </a:p>
        </p:txBody>
      </p:sp>
      <p:sp>
        <p:nvSpPr>
          <p:cNvPr id="56" name="TextBox 55"/>
          <p:cNvSpPr txBox="1"/>
          <p:nvPr/>
        </p:nvSpPr>
        <p:spPr>
          <a:xfrm>
            <a:off x="0" y="44624"/>
            <a:ext cx="9144000" cy="954107"/>
          </a:xfrm>
          <a:prstGeom prst="rect">
            <a:avLst/>
          </a:prstGeom>
          <a:noFill/>
        </p:spPr>
        <p:txBody>
          <a:bodyPr wrap="square" rtlCol="0">
            <a:spAutoFit/>
          </a:bodyPr>
          <a:lstStyle/>
          <a:p>
            <a:pPr algn="ctr"/>
            <a:r>
              <a:rPr lang="en-CA" sz="2800" b="1" dirty="0" smtClean="0">
                <a:latin typeface="Calibri" pitchFamily="34" charset="0"/>
              </a:rPr>
              <a:t>In Jesus Christ “the whole fullness of deity dwells bodily.”</a:t>
            </a:r>
          </a:p>
          <a:p>
            <a:pPr algn="ctr"/>
            <a:r>
              <a:rPr lang="en-CA" sz="2800" b="1" dirty="0" smtClean="0">
                <a:latin typeface="Calibri" pitchFamily="34" charset="0"/>
                <a:cs typeface="Calibri" pitchFamily="34" charset="0"/>
              </a:rPr>
              <a:t>He is “</a:t>
            </a:r>
            <a:r>
              <a:rPr lang="en-US" sz="2800" b="1" dirty="0" smtClean="0">
                <a:latin typeface="Calibri" pitchFamily="34" charset="0"/>
                <a:cs typeface="Calibri" pitchFamily="34" charset="0"/>
              </a:rPr>
              <a:t>the head of all rule and authority.”</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72008"/>
            <a:ext cx="9145015" cy="5085184"/>
          </a:xfrm>
          <a:prstGeom prst="rect">
            <a:avLst/>
          </a:prstGeom>
        </p:spPr>
      </p:pic>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31" name="TextBox 30"/>
          <p:cNvSpPr txBox="1"/>
          <p:nvPr/>
        </p:nvSpPr>
        <p:spPr>
          <a:xfrm>
            <a:off x="2339752" y="220486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2" name="TextBox 31"/>
          <p:cNvSpPr txBox="1"/>
          <p:nvPr/>
        </p:nvSpPr>
        <p:spPr>
          <a:xfrm>
            <a:off x="2195736" y="1268760"/>
            <a:ext cx="432048"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3" name="TextBox 32"/>
          <p:cNvSpPr txBox="1"/>
          <p:nvPr/>
        </p:nvSpPr>
        <p:spPr>
          <a:xfrm>
            <a:off x="683568" y="278092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4" name="TextBox 33"/>
          <p:cNvSpPr txBox="1"/>
          <p:nvPr/>
        </p:nvSpPr>
        <p:spPr>
          <a:xfrm>
            <a:off x="1331640"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5" name="TextBox 34"/>
          <p:cNvSpPr txBox="1"/>
          <p:nvPr/>
        </p:nvSpPr>
        <p:spPr>
          <a:xfrm>
            <a:off x="899592" y="350100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6" name="TextBox 35"/>
          <p:cNvSpPr txBox="1"/>
          <p:nvPr/>
        </p:nvSpPr>
        <p:spPr>
          <a:xfrm>
            <a:off x="3563888" y="386104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7" name="TextBox 36"/>
          <p:cNvSpPr txBox="1"/>
          <p:nvPr/>
        </p:nvSpPr>
        <p:spPr>
          <a:xfrm>
            <a:off x="6228184" y="1260049"/>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8" name="TextBox 37"/>
          <p:cNvSpPr txBox="1"/>
          <p:nvPr/>
        </p:nvSpPr>
        <p:spPr>
          <a:xfrm>
            <a:off x="8172400" y="69269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9" name="TextBox 38"/>
          <p:cNvSpPr txBox="1"/>
          <p:nvPr/>
        </p:nvSpPr>
        <p:spPr>
          <a:xfrm>
            <a:off x="7740352" y="3717032"/>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0" name="TextBox 39"/>
          <p:cNvSpPr txBox="1"/>
          <p:nvPr/>
        </p:nvSpPr>
        <p:spPr>
          <a:xfrm>
            <a:off x="6804248" y="213285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1" name="TextBox 40"/>
          <p:cNvSpPr txBox="1"/>
          <p:nvPr/>
        </p:nvSpPr>
        <p:spPr>
          <a:xfrm>
            <a:off x="7668344" y="328498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3" name="TextBox 42"/>
          <p:cNvSpPr txBox="1"/>
          <p:nvPr/>
        </p:nvSpPr>
        <p:spPr>
          <a:xfrm>
            <a:off x="5940152" y="3636313"/>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54" name="TextBox 8"/>
          <p:cNvSpPr txBox="1">
            <a:spLocks noChangeArrowheads="1"/>
          </p:cNvSpPr>
          <p:nvPr/>
        </p:nvSpPr>
        <p:spPr bwMode="auto">
          <a:xfrm>
            <a:off x="3707903" y="2833191"/>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pic>
        <p:nvPicPr>
          <p:cNvPr id="44" name="Picture 43" descr="lord-jesus-christ-coming-293608.gif"/>
          <p:cNvPicPr>
            <a:picLocks noChangeAspect="1"/>
          </p:cNvPicPr>
          <p:nvPr/>
        </p:nvPicPr>
        <p:blipFill>
          <a:blip r:embed="rId3" cstate="print"/>
          <a:srcRect l="22842" r="24264" b="61908"/>
          <a:stretch>
            <a:fillRect/>
          </a:stretch>
        </p:blipFill>
        <p:spPr>
          <a:xfrm>
            <a:off x="3203848" y="908720"/>
            <a:ext cx="2952328" cy="3096344"/>
          </a:xfrm>
          <a:prstGeom prst="star32">
            <a:avLst/>
          </a:prstGeom>
        </p:spPr>
      </p:pic>
      <p:sp>
        <p:nvSpPr>
          <p:cNvPr id="42" name="TextBox 41"/>
          <p:cNvSpPr txBox="1"/>
          <p:nvPr/>
        </p:nvSpPr>
        <p:spPr>
          <a:xfrm>
            <a:off x="5472608" y="3327375"/>
            <a:ext cx="1475656" cy="461665"/>
          </a:xfrm>
          <a:prstGeom prst="rect">
            <a:avLst/>
          </a:prstGeom>
          <a:noFill/>
        </p:spPr>
        <p:txBody>
          <a:bodyPr wrap="square" rtlCol="0">
            <a:spAutoFit/>
          </a:bodyPr>
          <a:lstStyle/>
          <a:p>
            <a:pPr algn="ctr"/>
            <a:r>
              <a:rPr lang="en-CA" sz="2400" b="1" dirty="0" smtClean="0">
                <a:latin typeface="Calibri" pitchFamily="34" charset="0"/>
              </a:rPr>
              <a:t>Poseidon</a:t>
            </a:r>
            <a:endParaRPr lang="en-CA" sz="2400" b="1" dirty="0">
              <a:latin typeface="Calibri" pitchFamily="34" charset="0"/>
            </a:endParaRPr>
          </a:p>
        </p:txBody>
      </p:sp>
      <p:sp>
        <p:nvSpPr>
          <p:cNvPr id="49" name="TextBox 48"/>
          <p:cNvSpPr txBox="1"/>
          <p:nvPr/>
        </p:nvSpPr>
        <p:spPr>
          <a:xfrm>
            <a:off x="5580112" y="1268760"/>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51" name="TextBox 50"/>
          <p:cNvSpPr txBox="1"/>
          <p:nvPr/>
        </p:nvSpPr>
        <p:spPr>
          <a:xfrm>
            <a:off x="1619672"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52" name="TextBox 51"/>
          <p:cNvSpPr txBox="1"/>
          <p:nvPr/>
        </p:nvSpPr>
        <p:spPr>
          <a:xfrm>
            <a:off x="5940152" y="3276273"/>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53" name="TextBox 52"/>
          <p:cNvSpPr txBox="1"/>
          <p:nvPr/>
        </p:nvSpPr>
        <p:spPr>
          <a:xfrm>
            <a:off x="5436096" y="3687415"/>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
        <p:nvSpPr>
          <p:cNvPr id="55" name="Title 1"/>
          <p:cNvSpPr txBox="1">
            <a:spLocks/>
          </p:cNvSpPr>
          <p:nvPr/>
        </p:nvSpPr>
        <p:spPr bwMode="auto">
          <a:xfrm>
            <a:off x="0" y="4782264"/>
            <a:ext cx="9144000" cy="2103120"/>
          </a:xfrm>
          <a:prstGeom prst="rect">
            <a:avLst/>
          </a:prstGeom>
          <a:solidFill>
            <a:srgbClr val="002060"/>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000"/>
              </a:lnSpc>
              <a:defRPr/>
            </a:pPr>
            <a:r>
              <a:rPr lang="en-US" sz="2800" b="1" kern="0" dirty="0" smtClean="0">
                <a:solidFill>
                  <a:srgbClr val="00FF00"/>
                </a:solidFill>
                <a:latin typeface="Calibri" pitchFamily="34" charset="0"/>
                <a:cs typeface="Calibri" pitchFamily="34" charset="0"/>
              </a:rPr>
              <a:t>Jesus has all the powers of all the Roman / Greek gods!  </a:t>
            </a:r>
          </a:p>
          <a:p>
            <a:pPr lvl="0" algn="ctr" eaLnBrk="0" hangingPunct="0">
              <a:lnSpc>
                <a:spcPts val="3000"/>
              </a:lnSpc>
              <a:defRPr/>
            </a:pPr>
            <a:r>
              <a:rPr lang="en-US" sz="2800" b="1" kern="0" dirty="0" smtClean="0">
                <a:solidFill>
                  <a:srgbClr val="00FF00"/>
                </a:solidFill>
                <a:latin typeface="Calibri" pitchFamily="34" charset="0"/>
                <a:cs typeface="Calibri" pitchFamily="34" charset="0"/>
              </a:rPr>
              <a:t>Plus salvation power the Roman / Greek gods don’t have!  </a:t>
            </a:r>
          </a:p>
          <a:p>
            <a:pPr lvl="0" algn="ctr" eaLnBrk="0" hangingPunct="0">
              <a:lnSpc>
                <a:spcPts val="3000"/>
              </a:lnSpc>
              <a:defRPr/>
            </a:pPr>
            <a:r>
              <a:rPr lang="en-US" sz="2800" b="1" kern="0" dirty="0" smtClean="0">
                <a:solidFill>
                  <a:srgbClr val="00FF00"/>
                </a:solidFill>
                <a:latin typeface="Calibri" pitchFamily="34" charset="0"/>
                <a:cs typeface="Calibri" pitchFamily="34" charset="0"/>
              </a:rPr>
              <a:t>“For in</a:t>
            </a:r>
            <a:r>
              <a:rPr lang="en-US" sz="2800" b="1" dirty="0" smtClean="0">
                <a:solidFill>
                  <a:srgbClr val="00FF00"/>
                </a:solidFill>
                <a:latin typeface="Calibri" pitchFamily="34" charset="0"/>
                <a:cs typeface="Calibri" pitchFamily="34" charset="0"/>
              </a:rPr>
              <a:t> him all the fullness of God was pleased to dwell, </a:t>
            </a:r>
          </a:p>
          <a:p>
            <a:pPr lvl="0" algn="ctr" eaLnBrk="0" hangingPunct="0">
              <a:lnSpc>
                <a:spcPts val="3000"/>
              </a:lnSpc>
              <a:defRPr/>
            </a:pPr>
            <a:r>
              <a:rPr lang="en-US" sz="2800" b="1" dirty="0" smtClean="0">
                <a:solidFill>
                  <a:srgbClr val="00FF00"/>
                </a:solidFill>
                <a:latin typeface="Calibri" pitchFamily="34" charset="0"/>
                <a:cs typeface="Calibri" pitchFamily="34" charset="0"/>
              </a:rPr>
              <a:t>and through him to reconcile to himself all things . . . </a:t>
            </a:r>
          </a:p>
          <a:p>
            <a:pPr lvl="0" algn="ctr" eaLnBrk="0" hangingPunct="0">
              <a:lnSpc>
                <a:spcPts val="3000"/>
              </a:lnSpc>
              <a:defRPr/>
            </a:pPr>
            <a:r>
              <a:rPr lang="en-US" sz="2800" b="1" dirty="0" smtClean="0">
                <a:solidFill>
                  <a:srgbClr val="00FF00"/>
                </a:solidFill>
                <a:latin typeface="Calibri" pitchFamily="34" charset="0"/>
                <a:cs typeface="Calibri" pitchFamily="34" charset="0"/>
              </a:rPr>
              <a:t>making peace by the blood of his cross” (Col 1:19-20).</a:t>
            </a:r>
            <a:endParaRPr lang="en-CA" sz="2800" kern="0" spc="-50" dirty="0">
              <a:solidFill>
                <a:srgbClr val="00FF00"/>
              </a:solidFill>
              <a:latin typeface="Calibri" pitchFamily="34" charset="0"/>
            </a:endParaRPr>
          </a:p>
        </p:txBody>
      </p:sp>
      <p:sp>
        <p:nvSpPr>
          <p:cNvPr id="56" name="TextBox 55"/>
          <p:cNvSpPr txBox="1"/>
          <p:nvPr/>
        </p:nvSpPr>
        <p:spPr>
          <a:xfrm>
            <a:off x="0" y="44624"/>
            <a:ext cx="9144000" cy="954107"/>
          </a:xfrm>
          <a:prstGeom prst="rect">
            <a:avLst/>
          </a:prstGeom>
          <a:noFill/>
        </p:spPr>
        <p:txBody>
          <a:bodyPr wrap="square" rtlCol="0">
            <a:spAutoFit/>
          </a:bodyPr>
          <a:lstStyle/>
          <a:p>
            <a:pPr algn="ctr"/>
            <a:r>
              <a:rPr lang="en-CA" sz="2800" b="1" dirty="0" smtClean="0">
                <a:latin typeface="Calibri" pitchFamily="34" charset="0"/>
              </a:rPr>
              <a:t>In Jesus Christ “the whole fullness of deit</a:t>
            </a:r>
            <a:r>
              <a:rPr lang="en-CA" sz="2800" b="1" dirty="0" smtClean="0">
                <a:latin typeface="Calibri" pitchFamily="34" charset="0"/>
                <a:cs typeface="Calibri" pitchFamily="34" charset="0"/>
              </a:rPr>
              <a:t>y dwells bodily”</a:t>
            </a:r>
          </a:p>
          <a:p>
            <a:pPr algn="ctr"/>
            <a:r>
              <a:rPr lang="en-CA" sz="2800" b="1" dirty="0" smtClean="0">
                <a:latin typeface="Calibri" pitchFamily="34" charset="0"/>
                <a:cs typeface="Calibri" pitchFamily="34" charset="0"/>
              </a:rPr>
              <a:t>He is “</a:t>
            </a:r>
            <a:r>
              <a:rPr lang="en-US" sz="2800" b="1" dirty="0" smtClean="0">
                <a:latin typeface="Calibri" pitchFamily="34" charset="0"/>
                <a:cs typeface="Calibri" pitchFamily="34" charset="0"/>
              </a:rPr>
              <a:t>the head of all rule and authority”</a:t>
            </a:r>
            <a:endParaRPr lang="en-CA" sz="2800" b="1" dirty="0">
              <a:latin typeface="Calibri" pitchFamily="34" charset="0"/>
            </a:endParaRPr>
          </a:p>
        </p:txBody>
      </p:sp>
      <p:sp>
        <p:nvSpPr>
          <p:cNvPr id="48" name="TextBox 8"/>
          <p:cNvSpPr txBox="1">
            <a:spLocks noChangeArrowheads="1"/>
          </p:cNvSpPr>
          <p:nvPr/>
        </p:nvSpPr>
        <p:spPr bwMode="auto">
          <a:xfrm>
            <a:off x="3707904" y="3140968"/>
            <a:ext cx="1944216" cy="338554"/>
          </a:xfrm>
          <a:prstGeom prst="rect">
            <a:avLst/>
          </a:prstGeom>
          <a:noFill/>
          <a:ln w="9525">
            <a:noFill/>
            <a:miter lim="800000"/>
            <a:headEnd/>
            <a:tailEnd/>
          </a:ln>
        </p:spPr>
        <p:txBody>
          <a:bodyPr wrap="square">
            <a:spAutoFit/>
          </a:bodyPr>
          <a:lstStyle/>
          <a:p>
            <a:pPr algn="ctr">
              <a:defRPr/>
            </a:pPr>
            <a:endParaRPr lang="en-CA" altLang="ko-KR" sz="800" dirty="0" smtClean="0">
              <a:solidFill>
                <a:schemeClr val="accent1">
                  <a:lumMod val="40000"/>
                  <a:lumOff val="60000"/>
                </a:schemeClr>
              </a:solidFill>
            </a:endParaRPr>
          </a:p>
          <a:p>
            <a:pPr algn="ctr">
              <a:defRPr/>
            </a:pPr>
            <a:r>
              <a:rPr lang="en-CA" altLang="ko-KR" sz="800" dirty="0" smtClean="0">
                <a:solidFill>
                  <a:schemeClr val="accent1">
                    <a:lumMod val="40000"/>
                    <a:lumOff val="60000"/>
                  </a:schemeClr>
                </a:solidFill>
              </a:rPr>
              <a:t>Jesus © </a:t>
            </a:r>
            <a:r>
              <a:rPr lang="en-CA" sz="800" dirty="0" smtClean="0">
                <a:solidFill>
                  <a:schemeClr val="accent1">
                    <a:lumMod val="40000"/>
                    <a:lumOff val="60000"/>
                  </a:schemeClr>
                </a:solidFill>
              </a:rPr>
              <a:t>GospelGifs.com</a:t>
            </a:r>
            <a:endParaRPr lang="en-CA" sz="800" dirty="0">
              <a:solidFill>
                <a:schemeClr val="accent1">
                  <a:lumMod val="40000"/>
                  <a:lumOff val="60000"/>
                </a:schemeClr>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0" name="Google Shape;264;p16" descr="www.clipartbest.com dc6XLjAMi.gif"/>
          <p:cNvPicPr preferRelativeResize="0"/>
          <p:nvPr/>
        </p:nvPicPr>
        <p:blipFill rotWithShape="1">
          <a:blip r:embed="rId2" cstate="print">
            <a:alphaModFix/>
          </a:blip>
          <a:srcRect/>
          <a:stretch/>
        </p:blipFill>
        <p:spPr>
          <a:xfrm>
            <a:off x="971600" y="980729"/>
            <a:ext cx="6696744" cy="4536503"/>
          </a:xfrm>
          <a:prstGeom prst="rect">
            <a:avLst/>
          </a:prstGeom>
          <a:noFill/>
          <a:ln>
            <a:noFill/>
          </a:ln>
        </p:spPr>
      </p:pic>
      <p:pic>
        <p:nvPicPr>
          <p:cNvPr id="18" name="Picture 17" descr="lord-jesus-christ-coming-293608.gif"/>
          <p:cNvPicPr>
            <a:picLocks noChangeAspect="1"/>
          </p:cNvPicPr>
          <p:nvPr/>
        </p:nvPicPr>
        <p:blipFill>
          <a:blip r:embed="rId3" cstate="print"/>
          <a:srcRect b="36140"/>
          <a:stretch>
            <a:fillRect/>
          </a:stretch>
        </p:blipFill>
        <p:spPr>
          <a:xfrm>
            <a:off x="2123728" y="1196752"/>
            <a:ext cx="4413406" cy="4104456"/>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41039"/>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a:t>
            </a:r>
          </a:p>
          <a:p>
            <a:pPr algn="ctr"/>
            <a:r>
              <a:rPr lang="en-CA" sz="2400" b="1" kern="0" spc="-10" dirty="0" smtClean="0">
                <a:solidFill>
                  <a:srgbClr val="002060"/>
                </a:solidFill>
                <a:latin typeface="Arial Narrow" pitchFamily="34" charset="0"/>
              </a:rPr>
              <a:t>Christ makes us spiritually filled and complete in God by faith. </a:t>
            </a:r>
          </a:p>
          <a:p>
            <a:pPr lvl="0" algn="ctr" eaLnBrk="0" hangingPunct="0">
              <a:defRPr/>
            </a:pPr>
            <a:r>
              <a:rPr lang="en-CA" sz="2400" b="1" kern="0" spc="-10" dirty="0" smtClean="0">
                <a:solidFill>
                  <a:srgbClr val="002060"/>
                </a:solidFill>
                <a:latin typeface="Arial Narrow" pitchFamily="34" charset="0"/>
              </a:rPr>
              <a:t>Nothing “I DO” makes me more “spiritual” or more “full” in God’s sight.</a:t>
            </a:r>
            <a:endParaRPr lang="en-CA" sz="2000" b="1" kern="0" spc="-10" dirty="0" smtClean="0">
              <a:solidFill>
                <a:srgbClr val="FFFF00"/>
              </a:solidFill>
              <a:latin typeface="Arial Narrow" pitchFamily="34" charset="0"/>
            </a:endParaRPr>
          </a:p>
        </p:txBody>
      </p:sp>
      <p:pic>
        <p:nvPicPr>
          <p:cNvPr id="15" name="Picture 14" descr="www.fg-a.com valentine 2-jumping-heart.gif"/>
          <p:cNvPicPr>
            <a:picLocks noChangeAspect="1"/>
          </p:cNvPicPr>
          <p:nvPr/>
        </p:nvPicPr>
        <p:blipFill>
          <a:blip r:embed="rId4" cstate="print"/>
          <a:stretch>
            <a:fillRect/>
          </a:stretch>
        </p:blipFill>
        <p:spPr>
          <a:xfrm>
            <a:off x="3707904" y="2636912"/>
            <a:ext cx="1143000" cy="1333500"/>
          </a:xfrm>
          <a:prstGeom prst="rect">
            <a:avLst/>
          </a:prstGeom>
        </p:spPr>
      </p:pic>
      <p:sp>
        <p:nvSpPr>
          <p:cNvPr id="20" name="WordArt 2"/>
          <p:cNvSpPr>
            <a:spLocks noChangeArrowheads="1" noChangeShapeType="1" noTextEdit="1"/>
          </p:cNvSpPr>
          <p:nvPr/>
        </p:nvSpPr>
        <p:spPr bwMode="auto">
          <a:xfrm>
            <a:off x="2555776" y="1524744"/>
            <a:ext cx="3527296" cy="3344416"/>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9" name="TextBox 18"/>
          <p:cNvSpPr txBox="1"/>
          <p:nvPr/>
        </p:nvSpPr>
        <p:spPr>
          <a:xfrm>
            <a:off x="0" y="-23902"/>
            <a:ext cx="9144000" cy="1292662"/>
          </a:xfrm>
          <a:prstGeom prst="rect">
            <a:avLst/>
          </a:prstGeom>
          <a:noFill/>
        </p:spPr>
        <p:txBody>
          <a:bodyPr wrap="square" rtlCol="0">
            <a:spAutoFit/>
          </a:bodyPr>
          <a:lstStyle/>
          <a:p>
            <a:pPr algn="ctr"/>
            <a:r>
              <a:rPr lang="en-US" sz="2800" b="1" dirty="0" smtClean="0">
                <a:latin typeface="Calibri" pitchFamily="34" charset="0"/>
              </a:rPr>
              <a:t>Then another shock!  Human “fullness” is by being in Christ!</a:t>
            </a:r>
          </a:p>
          <a:p>
            <a:pPr lvl="0" algn="ctr" eaLnBrk="0" hangingPunct="0">
              <a:lnSpc>
                <a:spcPts val="3000"/>
              </a:lnSpc>
              <a:defRPr/>
            </a:pPr>
            <a:r>
              <a:rPr lang="en-US" sz="2800" b="1" kern="0" dirty="0" smtClean="0">
                <a:latin typeface="Calibri" pitchFamily="34" charset="0"/>
              </a:rPr>
              <a:t>“In him the whole </a:t>
            </a:r>
            <a:r>
              <a:rPr lang="en-US" sz="2800" b="1" u="sng" kern="0" dirty="0" smtClean="0">
                <a:latin typeface="Calibri" pitchFamily="34" charset="0"/>
              </a:rPr>
              <a:t>fullness</a:t>
            </a:r>
            <a:r>
              <a:rPr lang="en-US" sz="2800" b="1" kern="0" dirty="0" smtClean="0">
                <a:latin typeface="Calibri" pitchFamily="34" charset="0"/>
              </a:rPr>
              <a:t> of deity dwells bodily,</a:t>
            </a:r>
          </a:p>
          <a:p>
            <a:pPr lvl="0" algn="ctr" eaLnBrk="0" hangingPunct="0">
              <a:lnSpc>
                <a:spcPts val="3000"/>
              </a:lnSpc>
              <a:defRPr/>
            </a:pPr>
            <a:r>
              <a:rPr lang="en-US" sz="2800" b="1" kern="0" dirty="0" smtClean="0">
                <a:latin typeface="Calibri" pitchFamily="34" charset="0"/>
              </a:rPr>
              <a:t>and you have been </a:t>
            </a:r>
            <a:r>
              <a:rPr lang="en-US" sz="2800" b="1" u="sng" kern="0" dirty="0" smtClean="0">
                <a:latin typeface="Calibri" pitchFamily="34" charset="0"/>
              </a:rPr>
              <a:t>filled</a:t>
            </a:r>
            <a:r>
              <a:rPr lang="en-US" sz="2800" b="1" kern="0" dirty="0" smtClean="0">
                <a:latin typeface="Calibri" pitchFamily="34" charset="0"/>
              </a:rPr>
              <a:t> in him” Col 2:9-10</a:t>
            </a:r>
            <a:endParaRPr lang="en-US" sz="2800" b="1" dirty="0" smtClean="0">
              <a:latin typeface="Calibri" pitchFamily="34" charset="0"/>
            </a:endParaRPr>
          </a:p>
        </p:txBody>
      </p:sp>
      <p:sp>
        <p:nvSpPr>
          <p:cNvPr id="21" name="Title 1"/>
          <p:cNvSpPr txBox="1">
            <a:spLocks/>
          </p:cNvSpPr>
          <p:nvPr/>
        </p:nvSpPr>
        <p:spPr bwMode="auto">
          <a:xfrm>
            <a:off x="0" y="5278328"/>
            <a:ext cx="9144000" cy="1463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US" sz="2800" b="1" i="0" u="none" strike="noStrike" kern="0" cap="none" spc="-20" normalizeH="0" baseline="0" noProof="0" dirty="0" smtClean="0">
                <a:ln>
                  <a:noFill/>
                </a:ln>
                <a:effectLst/>
                <a:uLnTx/>
                <a:uFillTx/>
                <a:latin typeface="Calibri" pitchFamily="34" charset="0"/>
                <a:ea typeface="+mj-ea"/>
                <a:cs typeface="+mj-cs"/>
              </a:rPr>
              <a:t>All </a:t>
            </a:r>
            <a:r>
              <a:rPr kumimoji="0" lang="en-US" sz="2800" b="1" i="1" u="none" strike="noStrike" kern="0" cap="none" spc="-20" normalizeH="0" baseline="0" noProof="0" dirty="0" smtClean="0">
                <a:ln>
                  <a:noFill/>
                </a:ln>
                <a:effectLst/>
                <a:uLnTx/>
                <a:uFillTx/>
                <a:latin typeface="Calibri" pitchFamily="34" charset="0"/>
                <a:ea typeface="+mj-ea"/>
                <a:cs typeface="+mj-cs"/>
              </a:rPr>
              <a:t>in Christ</a:t>
            </a:r>
            <a:r>
              <a:rPr kumimoji="0" lang="en-US" sz="2800" b="1" i="0" u="none" strike="noStrike" kern="0" cap="none" spc="-20" normalizeH="0" baseline="0" noProof="0" dirty="0" smtClean="0">
                <a:ln>
                  <a:noFill/>
                </a:ln>
                <a:effectLst/>
                <a:uLnTx/>
                <a:uFillTx/>
                <a:latin typeface="Calibri" pitchFamily="34" charset="0"/>
                <a:ea typeface="+mj-ea"/>
                <a:cs typeface="+mj-cs"/>
              </a:rPr>
              <a:t> are “filled” in him by faith; </a:t>
            </a:r>
            <a:r>
              <a:rPr kumimoji="0" lang="en-US" sz="2800" b="1" i="0" u="none" strike="noStrike" kern="0" cap="none" spc="-20" normalizeH="0" noProof="0" dirty="0" smtClean="0">
                <a:ln>
                  <a:noFill/>
                </a:ln>
                <a:effectLst/>
                <a:uLnTx/>
                <a:uFillTx/>
                <a:latin typeface="Calibri" pitchFamily="34" charset="0"/>
                <a:ea typeface="+mj-ea"/>
                <a:cs typeface="+mj-cs"/>
              </a:rPr>
              <a:t>nothing “I DO” </a:t>
            </a:r>
          </a:p>
          <a:p>
            <a:pPr marL="0" marR="0" lvl="0" indent="0" algn="ctr" defTabSz="914400" rtl="0" eaLnBrk="0" fontAlgn="base" latinLnBrk="0" hangingPunct="0">
              <a:lnSpc>
                <a:spcPts val="3000"/>
              </a:lnSpc>
              <a:spcBef>
                <a:spcPct val="0"/>
              </a:spcBef>
              <a:spcAft>
                <a:spcPct val="0"/>
              </a:spcAft>
              <a:buClrTx/>
              <a:buSzTx/>
              <a:buFontTx/>
              <a:buNone/>
              <a:tabLst/>
              <a:defRPr/>
            </a:pPr>
            <a:r>
              <a:rPr kumimoji="0" lang="en-US" sz="2800" b="1" i="0" u="none" strike="noStrike" kern="0" cap="none" spc="-20" normalizeH="0" noProof="0" dirty="0" smtClean="0">
                <a:ln>
                  <a:noFill/>
                </a:ln>
                <a:effectLst/>
                <a:uLnTx/>
                <a:uFillTx/>
                <a:latin typeface="Calibri" pitchFamily="34" charset="0"/>
                <a:ea typeface="+mj-ea"/>
                <a:cs typeface="+mj-cs"/>
              </a:rPr>
              <a:t>from the Law (2:16) or “know” from an angel or vision (2:18) </a:t>
            </a:r>
          </a:p>
          <a:p>
            <a:pPr algn="ctr" eaLnBrk="0" hangingPunct="0">
              <a:lnSpc>
                <a:spcPts val="3000"/>
              </a:lnSpc>
              <a:defRPr/>
            </a:pPr>
            <a:r>
              <a:rPr lang="en-US" sz="2800" b="1" kern="0" spc="-20" dirty="0" smtClean="0">
                <a:latin typeface="Calibri" pitchFamily="34" charset="0"/>
              </a:rPr>
              <a:t>makes me more spiritual or “full” as the false teachers claim.</a:t>
            </a:r>
          </a:p>
          <a:p>
            <a:pPr algn="ctr" eaLnBrk="0" hangingPunct="0">
              <a:lnSpc>
                <a:spcPts val="3000"/>
              </a:lnSpc>
              <a:defRPr/>
            </a:pPr>
            <a:r>
              <a:rPr lang="en-US" sz="2800" b="1" dirty="0" smtClean="0">
                <a:latin typeface="Calibri" pitchFamily="34" charset="0"/>
                <a:cs typeface="Calibri" pitchFamily="34" charset="0"/>
              </a:rPr>
              <a:t>In Christ is all “wisdom and knowledge” </a:t>
            </a:r>
            <a:r>
              <a:rPr lang="en-US" sz="2800" b="1" kern="0" spc="-20" dirty="0" smtClean="0">
                <a:latin typeface="Calibri" pitchFamily="34" charset="0"/>
              </a:rPr>
              <a:t>(2:3) </a:t>
            </a:r>
            <a:r>
              <a:rPr lang="en-US" sz="2800" b="1" dirty="0" smtClean="0">
                <a:latin typeface="Calibri" pitchFamily="34" charset="0"/>
                <a:cs typeface="Calibri" pitchFamily="34" charset="0"/>
              </a:rPr>
              <a:t>and “fullness”</a:t>
            </a:r>
            <a:r>
              <a:rPr lang="en-US" sz="2800" b="1" kern="0" spc="-20" dirty="0" smtClean="0">
                <a:latin typeface="Calibri" pitchFamily="34" charset="0"/>
              </a:rPr>
              <a:t>.</a:t>
            </a:r>
            <a:endParaRPr lang="en-CA" sz="2800" kern="0" spc="-20" dirty="0" smtClean="0">
              <a:latin typeface="Calibri" pitchFamily="34" charset="0"/>
            </a:endParaRPr>
          </a:p>
        </p:txBody>
      </p:sp>
      <p:sp>
        <p:nvSpPr>
          <p:cNvPr id="11" name="TextBox 8"/>
          <p:cNvSpPr txBox="1">
            <a:spLocks noChangeArrowheads="1"/>
          </p:cNvSpPr>
          <p:nvPr/>
        </p:nvSpPr>
        <p:spPr bwMode="auto">
          <a:xfrm>
            <a:off x="3347864" y="4005064"/>
            <a:ext cx="1944216" cy="923330"/>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75000"/>
                  </a:schemeClr>
                </a:solidFill>
              </a:rPr>
              <a:t>Jesus © </a:t>
            </a:r>
            <a:r>
              <a:rPr lang="en-CA" sz="900" dirty="0" smtClean="0">
                <a:solidFill>
                  <a:schemeClr val="tx1">
                    <a:lumMod val="75000"/>
                  </a:schemeClr>
                </a:solidFill>
              </a:rPr>
              <a:t>GospelGifs.com </a:t>
            </a:r>
          </a:p>
          <a:p>
            <a:pPr algn="ctr">
              <a:defRPr/>
            </a:pPr>
            <a:r>
              <a:rPr lang="en-CA" sz="900" dirty="0" smtClean="0">
                <a:solidFill>
                  <a:schemeClr val="tx1">
                    <a:lumMod val="75000"/>
                  </a:schemeClr>
                </a:solidFill>
              </a:rPr>
              <a:t>with </a:t>
            </a:r>
            <a:r>
              <a:rPr lang="en-CA" sz="900" dirty="0" smtClean="0">
                <a:solidFill>
                  <a:schemeClr val="tx1">
                    <a:lumMod val="75000"/>
                  </a:schemeClr>
                </a:solidFill>
              </a:rPr>
              <a:t>permission</a:t>
            </a:r>
          </a:p>
          <a:p>
            <a:pPr algn="ctr">
              <a:defRPr/>
            </a:pPr>
            <a:r>
              <a:rPr lang="en-CA" sz="900" dirty="0" smtClean="0">
                <a:solidFill>
                  <a:schemeClr val="tx1">
                    <a:lumMod val="75000"/>
                  </a:schemeClr>
                </a:solidFill>
              </a:rPr>
              <a:t>pulsing heart © clipartbest.com</a:t>
            </a:r>
          </a:p>
          <a:p>
            <a:pPr algn="ctr">
              <a:defRPr/>
            </a:pPr>
            <a:r>
              <a:rPr lang="en-CA" sz="900" dirty="0" smtClean="0">
                <a:solidFill>
                  <a:schemeClr val="tx1">
                    <a:lumMod val="75000"/>
                  </a:schemeClr>
                </a:solidFill>
              </a:rPr>
              <a:t>jumping </a:t>
            </a:r>
            <a:r>
              <a:rPr lang="en-CA" sz="900" dirty="0" smtClean="0">
                <a:solidFill>
                  <a:schemeClr val="tx1">
                    <a:lumMod val="75000"/>
                  </a:schemeClr>
                </a:solidFill>
              </a:rPr>
              <a:t>heart © </a:t>
            </a:r>
            <a:r>
              <a:rPr lang="en-CA" sz="900" dirty="0" smtClean="0">
                <a:solidFill>
                  <a:schemeClr val="tx1">
                    <a:lumMod val="75000"/>
                  </a:schemeClr>
                </a:solidFill>
              </a:rPr>
              <a:t>www.fg-a.com</a:t>
            </a:r>
          </a:p>
          <a:p>
            <a:pPr algn="ctr">
              <a:defRPr/>
            </a:pPr>
            <a:endParaRPr lang="en-CA" sz="900" dirty="0" smtClean="0">
              <a:solidFill>
                <a:schemeClr val="tx1">
                  <a:lumMod val="75000"/>
                </a:schemeClr>
              </a:solidFill>
            </a:endParaRPr>
          </a:p>
          <a:p>
            <a:pPr algn="ctr">
              <a:defRPr/>
            </a:pPr>
            <a:endParaRPr lang="en-CA" sz="900"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72008"/>
            <a:ext cx="9145015" cy="5085184"/>
          </a:xfrm>
          <a:prstGeom prst="rect">
            <a:avLst/>
          </a:prstGeom>
        </p:spPr>
      </p:pic>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4" name="TextBox 13"/>
          <p:cNvSpPr txBox="1"/>
          <p:nvPr/>
        </p:nvSpPr>
        <p:spPr>
          <a:xfrm>
            <a:off x="5328592" y="4119463"/>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2" name="TextBox 21"/>
          <p:cNvSpPr txBox="1"/>
          <p:nvPr/>
        </p:nvSpPr>
        <p:spPr>
          <a:xfrm>
            <a:off x="1619672"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24" name="TextBox 23"/>
          <p:cNvSpPr txBox="1"/>
          <p:nvPr/>
        </p:nvSpPr>
        <p:spPr>
          <a:xfrm>
            <a:off x="5580112" y="1268760"/>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48" name="TextBox 47"/>
          <p:cNvSpPr txBox="1"/>
          <p:nvPr/>
        </p:nvSpPr>
        <p:spPr>
          <a:xfrm>
            <a:off x="2843808" y="1052736"/>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Aphrodite</a:t>
            </a:r>
            <a:endParaRPr lang="en-CA" sz="2400" b="1" dirty="0">
              <a:solidFill>
                <a:srgbClr val="0070C0"/>
              </a:solidFill>
              <a:latin typeface="Calibri" pitchFamily="34" charset="0"/>
            </a:endParaRPr>
          </a:p>
        </p:txBody>
      </p:sp>
      <p:sp>
        <p:nvSpPr>
          <p:cNvPr id="51" name="Title 1"/>
          <p:cNvSpPr txBox="1">
            <a:spLocks/>
          </p:cNvSpPr>
          <p:nvPr/>
        </p:nvSpPr>
        <p:spPr bwMode="auto">
          <a:xfrm>
            <a:off x="0" y="4581128"/>
            <a:ext cx="9144000" cy="2286000"/>
          </a:xfrm>
          <a:prstGeom prst="rect">
            <a:avLst/>
          </a:prstGeom>
          <a:solidFill>
            <a:srgbClr val="002060"/>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000"/>
              </a:lnSpc>
              <a:defRPr/>
            </a:pPr>
            <a:r>
              <a:rPr lang="en-US" sz="2800" b="1" kern="0" dirty="0" smtClean="0">
                <a:solidFill>
                  <a:srgbClr val="00FF00"/>
                </a:solidFill>
                <a:latin typeface="Calibri" pitchFamily="34" charset="0"/>
                <a:cs typeface="Calibri" pitchFamily="34" charset="0"/>
              </a:rPr>
              <a:t>To a Gentile in Colossae, “fullness” for people would be to have all the gods always and only using their powers to bless you.  Paul is completely amazing to say Jesus has the “fullness” of all the powers of all the gods and that all in Christ are “filled in him.”  As John also says, </a:t>
            </a:r>
            <a:r>
              <a:rPr lang="en-US" sz="2800" b="1" dirty="0" smtClean="0">
                <a:solidFill>
                  <a:srgbClr val="00FF00"/>
                </a:solidFill>
                <a:latin typeface="Calibri" pitchFamily="34" charset="0"/>
                <a:cs typeface="Calibri" pitchFamily="34" charset="0"/>
              </a:rPr>
              <a:t>“From his fullness we have all received, grace upon grace” (John 1:16).</a:t>
            </a:r>
            <a:endParaRPr lang="en-CA" sz="2800" b="1" kern="0" spc="-50" dirty="0">
              <a:solidFill>
                <a:srgbClr val="00FF00"/>
              </a:solidFill>
              <a:latin typeface="Calibri" pitchFamily="34" charset="0"/>
              <a:cs typeface="Calibri" pitchFamily="34" charset="0"/>
            </a:endParaRPr>
          </a:p>
        </p:txBody>
      </p:sp>
      <p:sp>
        <p:nvSpPr>
          <p:cNvPr id="21" name="TextBox 20"/>
          <p:cNvSpPr txBox="1"/>
          <p:nvPr/>
        </p:nvSpPr>
        <p:spPr>
          <a:xfrm>
            <a:off x="5328592" y="3759423"/>
            <a:ext cx="1475656" cy="461665"/>
          </a:xfrm>
          <a:prstGeom prst="rect">
            <a:avLst/>
          </a:prstGeom>
          <a:noFill/>
        </p:spPr>
        <p:txBody>
          <a:bodyPr wrap="square" rtlCol="0">
            <a:spAutoFit/>
          </a:bodyPr>
          <a:lstStyle/>
          <a:p>
            <a:pPr algn="ctr"/>
            <a:r>
              <a:rPr lang="en-CA" sz="2400" b="1" dirty="0" smtClean="0">
                <a:latin typeface="Calibri" pitchFamily="34" charset="0"/>
              </a:rPr>
              <a:t>Poseidon</a:t>
            </a:r>
            <a:endParaRPr lang="en-CA" sz="2400" b="1" dirty="0">
              <a:latin typeface="Calibri" pitchFamily="34" charset="0"/>
            </a:endParaRPr>
          </a:p>
        </p:txBody>
      </p:sp>
      <p:pic>
        <p:nvPicPr>
          <p:cNvPr id="19" name="Picture 18" descr="lord-jesus-christ-coming-293608.gif"/>
          <p:cNvPicPr>
            <a:picLocks noChangeAspect="1"/>
          </p:cNvPicPr>
          <p:nvPr/>
        </p:nvPicPr>
        <p:blipFill>
          <a:blip r:embed="rId3" cstate="print"/>
          <a:srcRect l="22842" r="24264" b="61908"/>
          <a:stretch>
            <a:fillRect/>
          </a:stretch>
        </p:blipFill>
        <p:spPr>
          <a:xfrm>
            <a:off x="3275856" y="1124744"/>
            <a:ext cx="2952328" cy="3096344"/>
          </a:xfrm>
          <a:prstGeom prst="star32">
            <a:avLst/>
          </a:prstGeom>
        </p:spPr>
      </p:pic>
      <p:sp>
        <p:nvSpPr>
          <p:cNvPr id="23" name="TextBox 8"/>
          <p:cNvSpPr txBox="1">
            <a:spLocks noChangeArrowheads="1"/>
          </p:cNvSpPr>
          <p:nvPr/>
        </p:nvSpPr>
        <p:spPr bwMode="auto">
          <a:xfrm>
            <a:off x="3779912" y="3378478"/>
            <a:ext cx="1944216" cy="338554"/>
          </a:xfrm>
          <a:prstGeom prst="rect">
            <a:avLst/>
          </a:prstGeom>
          <a:noFill/>
          <a:ln w="9525">
            <a:noFill/>
            <a:miter lim="800000"/>
            <a:headEnd/>
            <a:tailEnd/>
          </a:ln>
        </p:spPr>
        <p:txBody>
          <a:bodyPr wrap="square">
            <a:spAutoFit/>
          </a:bodyPr>
          <a:lstStyle/>
          <a:p>
            <a:pPr algn="ctr">
              <a:defRPr/>
            </a:pPr>
            <a:endParaRPr lang="en-CA" altLang="ko-KR" sz="800" dirty="0" smtClean="0">
              <a:solidFill>
                <a:schemeClr val="accent1">
                  <a:lumMod val="40000"/>
                  <a:lumOff val="60000"/>
                </a:schemeClr>
              </a:solidFill>
            </a:endParaRPr>
          </a:p>
          <a:p>
            <a:pPr algn="ctr">
              <a:defRPr/>
            </a:pPr>
            <a:r>
              <a:rPr lang="en-CA" altLang="ko-KR" sz="800" dirty="0" smtClean="0">
                <a:solidFill>
                  <a:schemeClr val="accent1">
                    <a:lumMod val="40000"/>
                    <a:lumOff val="60000"/>
                  </a:schemeClr>
                </a:solidFill>
              </a:rPr>
              <a:t>Jesus © </a:t>
            </a:r>
            <a:r>
              <a:rPr lang="en-CA" sz="800" dirty="0" smtClean="0">
                <a:solidFill>
                  <a:schemeClr val="accent1">
                    <a:lumMod val="40000"/>
                    <a:lumOff val="60000"/>
                  </a:schemeClr>
                </a:solidFill>
              </a:rPr>
              <a:t>GospelGifs.com</a:t>
            </a:r>
            <a:endParaRPr lang="en-CA" sz="800" dirty="0">
              <a:solidFill>
                <a:schemeClr val="accent1">
                  <a:lumMod val="40000"/>
                  <a:lumOff val="60000"/>
                </a:schemeClr>
              </a:solidFill>
            </a:endParaRPr>
          </a:p>
        </p:txBody>
      </p:sp>
      <p:sp>
        <p:nvSpPr>
          <p:cNvPr id="30" name="TextBox 29"/>
          <p:cNvSpPr txBox="1"/>
          <p:nvPr/>
        </p:nvSpPr>
        <p:spPr>
          <a:xfrm>
            <a:off x="0" y="46946"/>
            <a:ext cx="9144000" cy="861774"/>
          </a:xfrm>
          <a:prstGeom prst="rect">
            <a:avLst/>
          </a:prstGeom>
          <a:noFill/>
        </p:spPr>
        <p:txBody>
          <a:bodyPr wrap="square" rtlCol="0">
            <a:spAutoFit/>
          </a:bodyPr>
          <a:lstStyle/>
          <a:p>
            <a:pPr lvl="0" algn="ctr" eaLnBrk="0" hangingPunct="0">
              <a:lnSpc>
                <a:spcPts val="3000"/>
              </a:lnSpc>
              <a:defRPr/>
            </a:pPr>
            <a:r>
              <a:rPr lang="en-US" sz="2800" b="1" kern="0" dirty="0" smtClean="0">
                <a:latin typeface="Calibri" pitchFamily="34" charset="0"/>
              </a:rPr>
              <a:t>“In him the whole </a:t>
            </a:r>
            <a:r>
              <a:rPr lang="en-US" sz="2800" b="1" u="sng" kern="0" dirty="0" smtClean="0">
                <a:latin typeface="Calibri" pitchFamily="34" charset="0"/>
              </a:rPr>
              <a:t>fullness</a:t>
            </a:r>
            <a:r>
              <a:rPr lang="en-US" sz="2800" b="1" kern="0" dirty="0" smtClean="0">
                <a:latin typeface="Calibri" pitchFamily="34" charset="0"/>
              </a:rPr>
              <a:t> of deity dwells bodily,</a:t>
            </a:r>
          </a:p>
          <a:p>
            <a:pPr lvl="0" algn="ctr" eaLnBrk="0" hangingPunct="0">
              <a:lnSpc>
                <a:spcPts val="3000"/>
              </a:lnSpc>
              <a:defRPr/>
            </a:pPr>
            <a:r>
              <a:rPr lang="en-US" sz="2800" b="1" kern="0" dirty="0" smtClean="0">
                <a:latin typeface="Calibri" pitchFamily="34" charset="0"/>
              </a:rPr>
              <a:t>and you have been </a:t>
            </a:r>
            <a:r>
              <a:rPr lang="en-US" sz="2800" b="1" u="sng" kern="0" dirty="0" smtClean="0">
                <a:latin typeface="Calibri" pitchFamily="34" charset="0"/>
              </a:rPr>
              <a:t>filled</a:t>
            </a:r>
            <a:r>
              <a:rPr lang="en-US" sz="2800" b="1" kern="0" dirty="0" smtClean="0">
                <a:latin typeface="Calibri" pitchFamily="34" charset="0"/>
              </a:rPr>
              <a:t> in him” Col 2:9-10</a:t>
            </a:r>
            <a:endParaRPr lang="en-US" sz="2800" b="1" dirty="0" smtClean="0">
              <a:latin typeface="Calibri"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 name="TextBox 9"/>
          <p:cNvSpPr txBox="1"/>
          <p:nvPr/>
        </p:nvSpPr>
        <p:spPr>
          <a:xfrm>
            <a:off x="3563888" y="3789040"/>
            <a:ext cx="1872208" cy="338554"/>
          </a:xfrm>
          <a:prstGeom prst="rect">
            <a:avLst/>
          </a:prstGeom>
          <a:noFill/>
        </p:spPr>
        <p:txBody>
          <a:bodyPr wrap="square" rtlCol="0">
            <a:spAutoFit/>
          </a:bodyPr>
          <a:lstStyle/>
          <a:p>
            <a:pPr algn="ctr"/>
            <a:r>
              <a:rPr lang="en-CA" sz="800" dirty="0" smtClean="0">
                <a:solidFill>
                  <a:schemeClr val="accent4">
                    <a:lumMod val="75000"/>
                  </a:schemeClr>
                </a:solidFill>
              </a:rPr>
              <a:t>Microsoft clip art © 2013 </a:t>
            </a:r>
          </a:p>
          <a:p>
            <a:pPr algn="ctr"/>
            <a:r>
              <a:rPr lang="en-CA" sz="800" dirty="0" smtClean="0">
                <a:solidFill>
                  <a:schemeClr val="accent4">
                    <a:lumMod val="75000"/>
                  </a:schemeClr>
                </a:solidFill>
              </a:rPr>
              <a:t>Microsoft Corporation. </a:t>
            </a:r>
            <a:endParaRPr lang="en-CA" sz="800" dirty="0">
              <a:solidFill>
                <a:schemeClr val="accent4">
                  <a:lumMod val="75000"/>
                </a:schemeClr>
              </a:solidFill>
            </a:endParaRPr>
          </a:p>
        </p:txBody>
      </p:sp>
      <p:sp>
        <p:nvSpPr>
          <p:cNvPr id="19" name="TextBox 18"/>
          <p:cNvSpPr txBox="1"/>
          <p:nvPr/>
        </p:nvSpPr>
        <p:spPr>
          <a:xfrm>
            <a:off x="179512" y="44624"/>
            <a:ext cx="8964488" cy="954107"/>
          </a:xfrm>
          <a:prstGeom prst="rect">
            <a:avLst/>
          </a:prstGeom>
          <a:solidFill>
            <a:srgbClr val="002060"/>
          </a:solidFill>
        </p:spPr>
        <p:txBody>
          <a:bodyPr wrap="square" rtlCol="0">
            <a:spAutoFit/>
          </a:bodyPr>
          <a:lstStyle/>
          <a:p>
            <a:pPr algn="ctr"/>
            <a:r>
              <a:rPr lang="en-CA" sz="2800" b="1" dirty="0" smtClean="0">
                <a:solidFill>
                  <a:srgbClr val="00FF00"/>
                </a:solidFill>
                <a:latin typeface="Calibri" pitchFamily="34" charset="0"/>
              </a:rPr>
              <a:t>The false teachers in Colossians taught that being in Christ by faith was not enough for spiritual fullness in God.</a:t>
            </a:r>
            <a:endParaRPr lang="en-CA" sz="2800" b="1" dirty="0">
              <a:solidFill>
                <a:srgbClr val="00FF00"/>
              </a:solidFill>
              <a:latin typeface="Calibri" pitchFamily="34" charset="0"/>
            </a:endParaRPr>
          </a:p>
        </p:txBody>
      </p:sp>
      <p:sp>
        <p:nvSpPr>
          <p:cNvPr id="44" name="Oval 43"/>
          <p:cNvSpPr/>
          <p:nvPr/>
        </p:nvSpPr>
        <p:spPr>
          <a:xfrm>
            <a:off x="3131840" y="2636912"/>
            <a:ext cx="2808000" cy="28083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87489" name="WordArt 1"/>
          <p:cNvSpPr>
            <a:spLocks noChangeArrowheads="1" noChangeShapeType="1" noTextEdit="1"/>
          </p:cNvSpPr>
          <p:nvPr/>
        </p:nvSpPr>
        <p:spPr bwMode="auto">
          <a:xfrm>
            <a:off x="3635896" y="2996952"/>
            <a:ext cx="1872208" cy="1152128"/>
          </a:xfrm>
          <a:prstGeom prst="rect">
            <a:avLst/>
          </a:prstGeom>
        </p:spPr>
        <p:txBody>
          <a:bodyPr wrap="none" fromWordArt="1">
            <a:prstTxWarp prst="textArchUp">
              <a:avLst>
                <a:gd name="adj" fmla="val 10800000"/>
              </a:avLst>
            </a:prstTxWarp>
          </a:bodyPr>
          <a:lstStyle/>
          <a:p>
            <a:pPr algn="ctr" rtl="0"/>
            <a:r>
              <a:rPr lang="en-CA" sz="4400" kern="10" spc="0" dirty="0" smtClean="0">
                <a:ln w="9525">
                  <a:solidFill>
                    <a:srgbClr val="000000"/>
                  </a:solidFill>
                  <a:round/>
                  <a:headEnd/>
                  <a:tailEnd/>
                </a:ln>
                <a:solidFill>
                  <a:srgbClr val="FFFF00"/>
                </a:solidFill>
                <a:effectLst/>
                <a:latin typeface="Arial Black"/>
              </a:rPr>
              <a:t>in Christ</a:t>
            </a:r>
            <a:endParaRPr lang="en-CA" sz="4400" kern="10" spc="0" dirty="0">
              <a:ln w="9525">
                <a:solidFill>
                  <a:srgbClr val="000000"/>
                </a:solidFill>
                <a:round/>
                <a:headEnd/>
                <a:tailEnd/>
              </a:ln>
              <a:solidFill>
                <a:srgbClr val="FFFF00"/>
              </a:solidFill>
              <a:effectLst/>
              <a:latin typeface="Arial Black"/>
            </a:endParaRPr>
          </a:p>
        </p:txBody>
      </p:sp>
      <p:sp>
        <p:nvSpPr>
          <p:cNvPr id="46" name="Oval 45"/>
          <p:cNvSpPr/>
          <p:nvPr/>
        </p:nvSpPr>
        <p:spPr>
          <a:xfrm>
            <a:off x="4355976" y="3140968"/>
            <a:ext cx="360040" cy="36004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ounded Rectangle 46"/>
          <p:cNvSpPr/>
          <p:nvPr/>
        </p:nvSpPr>
        <p:spPr>
          <a:xfrm>
            <a:off x="4211960" y="3573016"/>
            <a:ext cx="648072" cy="864096"/>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a:off x="4355976"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4572000"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3347864" y="3599145"/>
            <a:ext cx="2448272" cy="2062103"/>
          </a:xfrm>
          <a:prstGeom prst="rect">
            <a:avLst/>
          </a:prstGeom>
          <a:noFill/>
        </p:spPr>
        <p:txBody>
          <a:bodyPr wrap="square" rtlCol="0">
            <a:spAutoFit/>
          </a:bodyPr>
          <a:lstStyle/>
          <a:p>
            <a:pPr algn="ctr"/>
            <a:r>
              <a:rPr lang="en-US" sz="3200" b="1" dirty="0" smtClean="0">
                <a:latin typeface="Calibri" pitchFamily="34" charset="0"/>
              </a:rPr>
              <a:t>spiritual </a:t>
            </a:r>
          </a:p>
          <a:p>
            <a:pPr algn="ctr"/>
            <a:r>
              <a:rPr lang="en-US" sz="3200" b="1" dirty="0" smtClean="0">
                <a:latin typeface="Calibri" pitchFamily="34" charset="0"/>
              </a:rPr>
              <a:t>fullness</a:t>
            </a:r>
          </a:p>
          <a:p>
            <a:pPr algn="ctr"/>
            <a:r>
              <a:rPr lang="en-US" sz="3200" b="1" dirty="0" smtClean="0">
                <a:latin typeface="Calibri" pitchFamily="34" charset="0"/>
              </a:rPr>
              <a:t>in God</a:t>
            </a:r>
          </a:p>
          <a:p>
            <a:pPr algn="ctr"/>
            <a:endParaRPr lang="en-CA" sz="3200" b="1" dirty="0">
              <a:solidFill>
                <a:schemeClr val="bg1">
                  <a:lumMod val="95000"/>
                  <a:lumOff val="5000"/>
                </a:schemeClr>
              </a:solidFill>
              <a:latin typeface="Calibri" pitchFamily="34" charset="0"/>
            </a:endParaRPr>
          </a:p>
        </p:txBody>
      </p:sp>
      <p:cxnSp>
        <p:nvCxnSpPr>
          <p:cNvPr id="50" name="Straight Connector 49"/>
          <p:cNvCxnSpPr/>
          <p:nvPr/>
        </p:nvCxnSpPr>
        <p:spPr>
          <a:xfrm>
            <a:off x="3203848" y="2637208"/>
            <a:ext cx="2664296"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132136" y="2637208"/>
            <a:ext cx="2664000"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itle 1"/>
          <p:cNvSpPr txBox="1">
            <a:spLocks/>
          </p:cNvSpPr>
          <p:nvPr/>
        </p:nvSpPr>
        <p:spPr>
          <a:xfrm>
            <a:off x="107504" y="764704"/>
            <a:ext cx="8892480" cy="1944216"/>
          </a:xfrm>
          <a:prstGeom prst="rect">
            <a:avLst/>
          </a:prstGeom>
        </p:spPr>
        <p:txBody>
          <a:bodyPr/>
          <a:lstStyle/>
          <a:p>
            <a:pPr lvl="0" algn="ctr" eaLnBrk="0" hangingPunct="0"/>
            <a: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They proclaimed deeper “wisdom and knowledge”</a:t>
            </a:r>
            <a:r>
              <a:rPr lang="en-CA" sz="2800" b="1" kern="0" dirty="0" smtClean="0">
                <a:solidFill>
                  <a:srgbClr val="FFFF00"/>
                </a:solidFill>
                <a:latin typeface="Calibri" pitchFamily="34" charset="0"/>
                <a:ea typeface="+mj-ea"/>
                <a:cs typeface="+mj-cs"/>
              </a:rPr>
              <a:t> (2:3) </a:t>
            </a: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 </a:t>
            </a:r>
          </a:p>
          <a:p>
            <a:pPr lvl="0" algn="ctr" eaLnBrk="0" hangingPunct="0"/>
            <a:r>
              <a:rPr lang="en-CA" sz="2800" b="1" kern="0" dirty="0" smtClean="0">
                <a:solidFill>
                  <a:srgbClr val="FFFF00"/>
                </a:solidFill>
                <a:latin typeface="Calibri" pitchFamily="34" charset="0"/>
                <a:ea typeface="+mj-ea"/>
                <a:cs typeface="+mj-cs"/>
              </a:rPr>
              <a:t>and “fullness” (2:9-10) beyond  receiving Christ Jesus </a:t>
            </a:r>
          </a:p>
          <a:p>
            <a:pPr lvl="0" algn="ctr" eaLnBrk="0" hangingPunct="0"/>
            <a:r>
              <a:rPr lang="en-CA" sz="2800" b="1" kern="0" dirty="0" smtClean="0">
                <a:solidFill>
                  <a:srgbClr val="FFFF00"/>
                </a:solidFill>
                <a:latin typeface="Calibri" pitchFamily="34" charset="0"/>
                <a:ea typeface="+mj-ea"/>
                <a:cs typeface="+mj-cs"/>
              </a:rPr>
              <a:t>the Lord by faith and walking in him (2:6-7).</a:t>
            </a:r>
            <a:endParaRPr kumimoji="0" lang="en-CA" sz="2800" b="0" i="0" u="none" strike="noStrike" kern="0" cap="none" spc="0" normalizeH="0" baseline="0" noProof="0" dirty="0">
              <a:ln>
                <a:noFill/>
              </a:ln>
              <a:solidFill>
                <a:srgbClr val="FFFF00"/>
              </a:solidFill>
              <a:effectLst/>
              <a:uLnTx/>
              <a:uFillTx/>
              <a:latin typeface="Calibri" pitchFamily="34" charset="0"/>
              <a:ea typeface="+mj-ea"/>
              <a:cs typeface="+mj-cs"/>
            </a:endParaRPr>
          </a:p>
        </p:txBody>
      </p:sp>
      <p:sp>
        <p:nvSpPr>
          <p:cNvPr id="54" name="Title 1"/>
          <p:cNvSpPr txBox="1">
            <a:spLocks/>
          </p:cNvSpPr>
          <p:nvPr/>
        </p:nvSpPr>
        <p:spPr>
          <a:xfrm>
            <a:off x="35496" y="2780928"/>
            <a:ext cx="3384376" cy="5976664"/>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Christ is not enough. You need spiritual experiences of knowing and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fullness by worship encounters with angels in visions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of the spirit world</a:t>
            </a:r>
            <a:b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(Col 2:18-19).</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t>
            </a:r>
            <a:r>
              <a:rPr kumimoji="0" lang="en-CA" sz="2800" b="0" i="0" u="none" strike="noStrike" kern="0" cap="none" spc="0" normalizeH="0" baseline="0" noProof="0" dirty="0" smtClean="0">
                <a:ln>
                  <a:noFill/>
                </a:ln>
                <a:solidFill>
                  <a:schemeClr val="tx2"/>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56" name="Title 1"/>
          <p:cNvSpPr txBox="1">
            <a:spLocks/>
          </p:cNvSpPr>
          <p:nvPr/>
        </p:nvSpPr>
        <p:spPr>
          <a:xfrm>
            <a:off x="5580112" y="2780928"/>
            <a:ext cx="3672408" cy="5976664"/>
          </a:xfrm>
          <a:prstGeom prst="rect">
            <a:avLst/>
          </a:prstGeom>
        </p:spPr>
        <p:txBody>
          <a:bodyPr/>
          <a:lstStyle/>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Faith is not enough. You need to not </a:t>
            </a:r>
            <a:r>
              <a:rPr lang="en-CA" sz="2800" b="1" dirty="0" smtClean="0">
                <a:solidFill>
                  <a:srgbClr val="00FF00"/>
                </a:solidFill>
                <a:latin typeface="Calibri" pitchFamily="34" charset="0"/>
              </a:rPr>
              <a:t>eat </a:t>
            </a:r>
          </a:p>
          <a:p>
            <a:pPr lvl="0" algn="ctr" eaLnBrk="0" hangingPunct="0"/>
            <a:r>
              <a:rPr lang="en-CA" sz="2800" b="1" dirty="0" smtClean="0">
                <a:solidFill>
                  <a:srgbClr val="00FF00"/>
                </a:solidFill>
                <a:latin typeface="Calibri" pitchFamily="34" charset="0"/>
              </a:rPr>
              <a:t>certain food and </a:t>
            </a:r>
          </a:p>
          <a:p>
            <a:pPr lvl="0" algn="ctr" eaLnBrk="0" hangingPunct="0"/>
            <a:r>
              <a:rPr lang="en-CA" sz="2800" b="1" dirty="0" smtClean="0">
                <a:solidFill>
                  <a:srgbClr val="00FF00"/>
                </a:solidFill>
                <a:latin typeface="Calibri" pitchFamily="34" charset="0"/>
              </a:rPr>
              <a:t>drink, treat your </a:t>
            </a:r>
          </a:p>
          <a:p>
            <a:pPr lvl="0" algn="ctr" eaLnBrk="0" hangingPunct="0"/>
            <a:r>
              <a:rPr lang="en-CA" sz="2800" b="1" dirty="0" smtClean="0">
                <a:solidFill>
                  <a:srgbClr val="00FF00"/>
                </a:solidFill>
                <a:latin typeface="Calibri" pitchFamily="34" charset="0"/>
              </a:rPr>
              <a:t>body with ascetic severity, and observe special holy days as</a:t>
            </a:r>
          </a:p>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you seek angels and visions (Col 2:16-23).</a:t>
            </a:r>
            <a:endParaRPr kumimoji="0" lang="en-CA" sz="2800" b="0" i="0" u="none" strike="noStrike" kern="0" cap="none" spc="0" normalizeH="0" baseline="0" noProof="0" dirty="0">
              <a:ln>
                <a:noFill/>
              </a:ln>
              <a:solidFill>
                <a:srgbClr val="00FF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44624"/>
            <a:ext cx="7632848" cy="1143000"/>
          </a:xfrm>
        </p:spPr>
        <p:txBody>
          <a:bodyPr/>
          <a:lstStyle/>
          <a:p>
            <a:r>
              <a:rPr lang="en-US" sz="3200" b="1" dirty="0" smtClean="0">
                <a:solidFill>
                  <a:schemeClr val="bg1"/>
                </a:solidFill>
                <a:latin typeface="Calibri" pitchFamily="34" charset="0"/>
                <a:cs typeface="Calibri" pitchFamily="34" charset="0"/>
              </a:rPr>
              <a:t>How does Paul describe the false teaching?</a:t>
            </a:r>
            <a:endParaRPr lang="en-US" sz="3200" b="1" dirty="0">
              <a:solidFill>
                <a:schemeClr val="bg1"/>
              </a:solidFill>
              <a:latin typeface="Calibri" pitchFamily="34" charset="0"/>
              <a:cs typeface="Calibri" pitchFamily="34" charset="0"/>
            </a:endParaRPr>
          </a:p>
        </p:txBody>
      </p:sp>
      <p:pic>
        <p:nvPicPr>
          <p:cNvPr id="3" name="Picture 2" descr="question mark ClipArtBest.com RiG6zpAiL.png"/>
          <p:cNvPicPr>
            <a:picLocks noChangeAspect="1"/>
          </p:cNvPicPr>
          <p:nvPr/>
        </p:nvPicPr>
        <p:blipFill>
          <a:blip r:embed="rId2" cstate="print"/>
          <a:stretch>
            <a:fillRect/>
          </a:stretch>
        </p:blipFill>
        <p:spPr>
          <a:xfrm>
            <a:off x="8093154" y="116632"/>
            <a:ext cx="727317" cy="1080120"/>
          </a:xfrm>
          <a:prstGeom prst="rect">
            <a:avLst/>
          </a:prstGeom>
        </p:spPr>
      </p:pic>
      <p:sp>
        <p:nvSpPr>
          <p:cNvPr id="4" name="TextBox 3"/>
          <p:cNvSpPr txBox="1"/>
          <p:nvPr/>
        </p:nvSpPr>
        <p:spPr>
          <a:xfrm>
            <a:off x="179512" y="1052736"/>
            <a:ext cx="8892480" cy="5693866"/>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“See to it that no one takes you captive by </a:t>
            </a:r>
            <a:r>
              <a:rPr lang="en-US" sz="2800" b="1" u="sng" dirty="0" smtClean="0">
                <a:solidFill>
                  <a:schemeClr val="bg1"/>
                </a:solidFill>
                <a:latin typeface="Calibri" pitchFamily="34" charset="0"/>
                <a:cs typeface="Calibri" pitchFamily="34" charset="0"/>
              </a:rPr>
              <a:t>philosophy </a:t>
            </a:r>
          </a:p>
          <a:p>
            <a:r>
              <a:rPr lang="en-US" sz="2800" b="1" dirty="0" smtClean="0">
                <a:solidFill>
                  <a:schemeClr val="bg1"/>
                </a:solidFill>
                <a:latin typeface="Calibri" pitchFamily="34" charset="0"/>
                <a:cs typeface="Calibri" pitchFamily="34" charset="0"/>
              </a:rPr>
              <a:t>and </a:t>
            </a:r>
            <a:r>
              <a:rPr lang="en-US" sz="2800" b="1" u="sng" dirty="0" smtClean="0">
                <a:solidFill>
                  <a:schemeClr val="bg1"/>
                </a:solidFill>
                <a:latin typeface="Calibri" pitchFamily="34" charset="0"/>
                <a:cs typeface="Calibri" pitchFamily="34" charset="0"/>
              </a:rPr>
              <a:t>empty deceit</a:t>
            </a:r>
            <a:r>
              <a:rPr lang="en-US" sz="2800" b="1" dirty="0" smtClean="0">
                <a:solidFill>
                  <a:schemeClr val="bg1"/>
                </a:solidFill>
                <a:latin typeface="Calibri" pitchFamily="34" charset="0"/>
                <a:cs typeface="Calibri" pitchFamily="34" charset="0"/>
              </a:rPr>
              <a:t>, according to </a:t>
            </a:r>
            <a:r>
              <a:rPr lang="en-US" sz="2800" b="1" u="sng" dirty="0" smtClean="0">
                <a:solidFill>
                  <a:schemeClr val="bg1"/>
                </a:solidFill>
                <a:latin typeface="Calibri" pitchFamily="34" charset="0"/>
                <a:cs typeface="Calibri" pitchFamily="34" charset="0"/>
              </a:rPr>
              <a:t>human tradition</a:t>
            </a:r>
            <a:r>
              <a:rPr lang="en-US" sz="2800" b="1" dirty="0" smtClean="0">
                <a:solidFill>
                  <a:schemeClr val="bg1"/>
                </a:solidFill>
                <a:latin typeface="Calibri" pitchFamily="34" charset="0"/>
                <a:cs typeface="Calibri" pitchFamily="34" charset="0"/>
              </a:rPr>
              <a:t>, </a:t>
            </a:r>
          </a:p>
          <a:p>
            <a:r>
              <a:rPr lang="en-US" sz="2800" b="1" dirty="0" smtClean="0">
                <a:solidFill>
                  <a:schemeClr val="bg1"/>
                </a:solidFill>
                <a:latin typeface="Calibri" pitchFamily="34" charset="0"/>
                <a:cs typeface="Calibri" pitchFamily="34" charset="0"/>
              </a:rPr>
              <a:t>according to </a:t>
            </a:r>
            <a:r>
              <a:rPr lang="en-US" sz="2800" b="1" u="sng" dirty="0" smtClean="0">
                <a:solidFill>
                  <a:schemeClr val="bg1"/>
                </a:solidFill>
                <a:latin typeface="Calibri" pitchFamily="34" charset="0"/>
                <a:cs typeface="Calibri" pitchFamily="34" charset="0"/>
              </a:rPr>
              <a:t>the elemental spirits of the world</a:t>
            </a:r>
            <a:r>
              <a:rPr lang="en-US" sz="2800" b="1" dirty="0" smtClean="0">
                <a:solidFill>
                  <a:schemeClr val="bg1"/>
                </a:solidFill>
                <a:latin typeface="Calibri" pitchFamily="34" charset="0"/>
                <a:cs typeface="Calibri" pitchFamily="34" charset="0"/>
              </a:rPr>
              <a:t>, </a:t>
            </a:r>
          </a:p>
          <a:p>
            <a:r>
              <a:rPr lang="en-US" sz="2800" b="1" dirty="0" smtClean="0">
                <a:solidFill>
                  <a:schemeClr val="bg1"/>
                </a:solidFill>
                <a:latin typeface="Calibri" pitchFamily="34" charset="0"/>
                <a:cs typeface="Calibri" pitchFamily="34" charset="0"/>
              </a:rPr>
              <a:t>and </a:t>
            </a:r>
            <a:r>
              <a:rPr lang="en-US" sz="2800" b="1" u="sng" dirty="0" smtClean="0">
                <a:solidFill>
                  <a:srgbClr val="0070C0"/>
                </a:solidFill>
                <a:latin typeface="Calibri" pitchFamily="34" charset="0"/>
                <a:cs typeface="Calibri" pitchFamily="34" charset="0"/>
              </a:rPr>
              <a:t>not according to Christ</a:t>
            </a:r>
            <a:r>
              <a:rPr lang="en-US" sz="2800" b="1" dirty="0" smtClean="0">
                <a:solidFill>
                  <a:schemeClr val="bg1"/>
                </a:solidFill>
                <a:latin typeface="Calibri" pitchFamily="34" charset="0"/>
                <a:cs typeface="Calibri" pitchFamily="34" charset="0"/>
              </a:rPr>
              <a:t>”  Col 2:8</a:t>
            </a:r>
          </a:p>
          <a:p>
            <a:endParaRPr lang="en-US" sz="1400" b="1" dirty="0" smtClean="0">
              <a:solidFill>
                <a:schemeClr val="bg1"/>
              </a:solidFill>
              <a:latin typeface="Calibri" pitchFamily="34" charset="0"/>
              <a:cs typeface="Calibri" pitchFamily="34" charset="0"/>
            </a:endParaRPr>
          </a:p>
          <a:p>
            <a:r>
              <a:rPr lang="en-US" sz="2800" b="1" dirty="0" smtClean="0">
                <a:solidFill>
                  <a:schemeClr val="bg1"/>
                </a:solidFill>
                <a:latin typeface="Calibri" pitchFamily="34" charset="0"/>
                <a:cs typeface="Calibri" pitchFamily="34" charset="0"/>
              </a:rPr>
              <a:t>“Let no one disqualify you, insisting on </a:t>
            </a:r>
            <a:r>
              <a:rPr lang="en-US" sz="2800" b="1" u="sng" dirty="0" smtClean="0">
                <a:solidFill>
                  <a:schemeClr val="bg1"/>
                </a:solidFill>
                <a:latin typeface="Calibri" pitchFamily="34" charset="0"/>
                <a:cs typeface="Calibri" pitchFamily="34" charset="0"/>
              </a:rPr>
              <a:t>asceticism</a:t>
            </a:r>
            <a:r>
              <a:rPr lang="en-US" sz="2800" b="1" dirty="0" smtClean="0">
                <a:solidFill>
                  <a:schemeClr val="bg1"/>
                </a:solidFill>
                <a:latin typeface="Calibri" pitchFamily="34" charset="0"/>
                <a:cs typeface="Calibri" pitchFamily="34" charset="0"/>
              </a:rPr>
              <a:t> and </a:t>
            </a:r>
            <a:r>
              <a:rPr lang="en-US" sz="2800" b="1" u="sng" dirty="0" smtClean="0">
                <a:solidFill>
                  <a:schemeClr val="bg1"/>
                </a:solidFill>
                <a:latin typeface="Calibri" pitchFamily="34" charset="0"/>
                <a:cs typeface="Calibri" pitchFamily="34" charset="0"/>
              </a:rPr>
              <a:t>worship of angels</a:t>
            </a:r>
            <a:r>
              <a:rPr lang="en-US" sz="2800" b="1" dirty="0" smtClean="0">
                <a:solidFill>
                  <a:schemeClr val="bg1"/>
                </a:solidFill>
                <a:latin typeface="Calibri" pitchFamily="34" charset="0"/>
                <a:cs typeface="Calibri" pitchFamily="34" charset="0"/>
              </a:rPr>
              <a:t>, going on in detail about </a:t>
            </a:r>
            <a:r>
              <a:rPr lang="en-US" sz="2800" b="1" u="sng" dirty="0" smtClean="0">
                <a:solidFill>
                  <a:schemeClr val="bg1"/>
                </a:solidFill>
                <a:latin typeface="Calibri" pitchFamily="34" charset="0"/>
                <a:cs typeface="Calibri" pitchFamily="34" charset="0"/>
              </a:rPr>
              <a:t>visions</a:t>
            </a:r>
            <a:r>
              <a:rPr lang="en-US" sz="2800" b="1" dirty="0" smtClean="0">
                <a:solidFill>
                  <a:schemeClr val="bg1"/>
                </a:solidFill>
                <a:latin typeface="Calibri" pitchFamily="34" charset="0"/>
                <a:cs typeface="Calibri" pitchFamily="34" charset="0"/>
              </a:rPr>
              <a:t>, </a:t>
            </a:r>
          </a:p>
          <a:p>
            <a:r>
              <a:rPr lang="en-US" sz="2800" b="1" u="sng" dirty="0" smtClean="0">
                <a:solidFill>
                  <a:schemeClr val="bg1"/>
                </a:solidFill>
                <a:latin typeface="Calibri" pitchFamily="34" charset="0"/>
                <a:cs typeface="Calibri" pitchFamily="34" charset="0"/>
              </a:rPr>
              <a:t>puffed up without reason by his sensuous mind</a:t>
            </a:r>
            <a:r>
              <a:rPr lang="en-US" sz="2800" b="1" dirty="0" smtClean="0">
                <a:solidFill>
                  <a:schemeClr val="bg1"/>
                </a:solidFill>
                <a:latin typeface="Calibri" pitchFamily="34" charset="0"/>
                <a:cs typeface="Calibri" pitchFamily="34" charset="0"/>
              </a:rPr>
              <a:t>,</a:t>
            </a:r>
          </a:p>
          <a:p>
            <a:r>
              <a:rPr lang="en-US" sz="2800" b="1" dirty="0" smtClean="0">
                <a:solidFill>
                  <a:schemeClr val="bg1"/>
                </a:solidFill>
                <a:latin typeface="Calibri" pitchFamily="34" charset="0"/>
                <a:cs typeface="Calibri" pitchFamily="34" charset="0"/>
              </a:rPr>
              <a:t>and </a:t>
            </a:r>
            <a:r>
              <a:rPr lang="en-US" sz="2800" b="1" u="sng" dirty="0" smtClean="0">
                <a:solidFill>
                  <a:srgbClr val="0070C0"/>
                </a:solidFill>
                <a:latin typeface="Calibri" pitchFamily="34" charset="0"/>
                <a:cs typeface="Calibri" pitchFamily="34" charset="0"/>
              </a:rPr>
              <a:t>not holding fast to the Head</a:t>
            </a:r>
            <a:r>
              <a:rPr lang="en-US" sz="2800" b="1" dirty="0" smtClean="0">
                <a:solidFill>
                  <a:schemeClr val="bg1"/>
                </a:solidFill>
                <a:latin typeface="Calibri" pitchFamily="34" charset="0"/>
                <a:cs typeface="Calibri" pitchFamily="34" charset="0"/>
              </a:rPr>
              <a:t>”  Col 2:18-19</a:t>
            </a:r>
          </a:p>
          <a:p>
            <a:endParaRPr lang="en-US" sz="1400" b="1" dirty="0" smtClean="0">
              <a:solidFill>
                <a:schemeClr val="bg1"/>
              </a:solidFill>
              <a:latin typeface="Calibri" pitchFamily="34" charset="0"/>
              <a:cs typeface="Calibri" pitchFamily="34" charset="0"/>
            </a:endParaRPr>
          </a:p>
          <a:p>
            <a:r>
              <a:rPr lang="en-US" sz="2800" b="1" dirty="0" smtClean="0">
                <a:solidFill>
                  <a:schemeClr val="bg1"/>
                </a:solidFill>
                <a:latin typeface="Calibri" pitchFamily="34" charset="0"/>
                <a:cs typeface="Calibri" pitchFamily="34" charset="0"/>
              </a:rPr>
              <a:t>“</a:t>
            </a:r>
            <a:r>
              <a:rPr lang="en-US" sz="2800" b="1" u="sng" dirty="0" smtClean="0">
                <a:solidFill>
                  <a:schemeClr val="bg1"/>
                </a:solidFill>
                <a:latin typeface="Calibri" pitchFamily="34" charset="0"/>
                <a:cs typeface="Calibri" pitchFamily="34" charset="0"/>
              </a:rPr>
              <a:t>Human precepts and teachings</a:t>
            </a:r>
            <a:r>
              <a:rPr lang="en-US" sz="2800" b="1" dirty="0" smtClean="0">
                <a:solidFill>
                  <a:schemeClr val="bg1"/>
                </a:solidFill>
                <a:latin typeface="Calibri" pitchFamily="34" charset="0"/>
                <a:cs typeface="Calibri" pitchFamily="34" charset="0"/>
              </a:rPr>
              <a:t>?  These have indeed an appearance of wisdom in promoting </a:t>
            </a:r>
            <a:r>
              <a:rPr lang="en-US" sz="2800" b="1" u="sng" dirty="0" smtClean="0">
                <a:solidFill>
                  <a:schemeClr val="bg1"/>
                </a:solidFill>
                <a:latin typeface="Calibri" pitchFamily="34" charset="0"/>
                <a:cs typeface="Calibri" pitchFamily="34" charset="0"/>
              </a:rPr>
              <a:t>self-made religion </a:t>
            </a:r>
            <a:r>
              <a:rPr lang="en-US" sz="2800" b="1" dirty="0" smtClean="0">
                <a:solidFill>
                  <a:schemeClr val="bg1"/>
                </a:solidFill>
                <a:latin typeface="Calibri" pitchFamily="34" charset="0"/>
                <a:cs typeface="Calibri" pitchFamily="34" charset="0"/>
              </a:rPr>
              <a:t>and </a:t>
            </a:r>
            <a:r>
              <a:rPr lang="en-US" sz="2800" b="1" u="sng" dirty="0" smtClean="0">
                <a:solidFill>
                  <a:schemeClr val="bg1"/>
                </a:solidFill>
                <a:latin typeface="Calibri" pitchFamily="34" charset="0"/>
                <a:cs typeface="Calibri" pitchFamily="34" charset="0"/>
              </a:rPr>
              <a:t>asceticism</a:t>
            </a:r>
            <a:r>
              <a:rPr lang="en-US" sz="2800" b="1" dirty="0" smtClean="0">
                <a:solidFill>
                  <a:schemeClr val="bg1"/>
                </a:solidFill>
                <a:latin typeface="Calibri" pitchFamily="34" charset="0"/>
                <a:cs typeface="Calibri" pitchFamily="34" charset="0"/>
              </a:rPr>
              <a:t> and </a:t>
            </a:r>
            <a:r>
              <a:rPr lang="en-US" sz="2800" b="1" u="sng" dirty="0" smtClean="0">
                <a:solidFill>
                  <a:schemeClr val="bg1"/>
                </a:solidFill>
                <a:latin typeface="Calibri" pitchFamily="34" charset="0"/>
                <a:cs typeface="Calibri" pitchFamily="34" charset="0"/>
              </a:rPr>
              <a:t>severity to the body</a:t>
            </a:r>
            <a:r>
              <a:rPr lang="en-US" sz="2800" b="1" dirty="0" smtClean="0">
                <a:solidFill>
                  <a:schemeClr val="bg1"/>
                </a:solidFill>
                <a:latin typeface="Calibri" pitchFamily="34" charset="0"/>
                <a:cs typeface="Calibri" pitchFamily="34" charset="0"/>
              </a:rPr>
              <a:t>, but they are of </a:t>
            </a:r>
            <a:r>
              <a:rPr lang="en-US" sz="2800" b="1" u="sng" dirty="0" smtClean="0">
                <a:solidFill>
                  <a:schemeClr val="bg1"/>
                </a:solidFill>
                <a:latin typeface="Calibri" pitchFamily="34" charset="0"/>
                <a:cs typeface="Calibri" pitchFamily="34" charset="0"/>
              </a:rPr>
              <a:t>no</a:t>
            </a:r>
            <a:r>
              <a:rPr lang="en-US" sz="2800" b="1" dirty="0" smtClean="0">
                <a:solidFill>
                  <a:schemeClr val="bg1"/>
                </a:solidFill>
                <a:latin typeface="Calibri" pitchFamily="34" charset="0"/>
                <a:cs typeface="Calibri" pitchFamily="34" charset="0"/>
              </a:rPr>
              <a:t> </a:t>
            </a:r>
            <a:r>
              <a:rPr lang="en-US" sz="2800" b="1" u="sng" dirty="0" smtClean="0">
                <a:solidFill>
                  <a:schemeClr val="bg1"/>
                </a:solidFill>
                <a:latin typeface="Calibri" pitchFamily="34" charset="0"/>
                <a:cs typeface="Calibri" pitchFamily="34" charset="0"/>
              </a:rPr>
              <a:t>value</a:t>
            </a:r>
            <a:r>
              <a:rPr lang="en-US" sz="2800" b="1" dirty="0" smtClean="0">
                <a:solidFill>
                  <a:schemeClr val="bg1"/>
                </a:solidFill>
                <a:latin typeface="Calibri" pitchFamily="34" charset="0"/>
                <a:cs typeface="Calibri" pitchFamily="34" charset="0"/>
              </a:rPr>
              <a:t> in stopping the indulgence of the flesh” Col 2:22-23 </a:t>
            </a:r>
            <a:endParaRPr lang="en-US" sz="2800" b="1" dirty="0">
              <a:solidFill>
                <a:schemeClr val="bg1"/>
              </a:solidFill>
              <a:latin typeface="Calibri" pitchFamily="34" charset="0"/>
              <a:cs typeface="Calibri"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263"/>
        <p:cNvGrpSpPr/>
        <p:nvPr/>
      </p:nvGrpSpPr>
      <p:grpSpPr>
        <a:xfrm>
          <a:off x="0" y="0"/>
          <a:ext cx="0" cy="0"/>
          <a:chOff x="0" y="0"/>
          <a:chExt cx="0" cy="0"/>
        </a:xfrm>
      </p:grpSpPr>
      <p:sp>
        <p:nvSpPr>
          <p:cNvPr id="20" name="Oval 19"/>
          <p:cNvSpPr/>
          <p:nvPr/>
        </p:nvSpPr>
        <p:spPr>
          <a:xfrm>
            <a:off x="7308304" y="476672"/>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3" name="Rectangle 32"/>
          <p:cNvSpPr/>
          <p:nvPr/>
        </p:nvSpPr>
        <p:spPr>
          <a:xfrm>
            <a:off x="1331640"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4" name="Rectangle 33"/>
          <p:cNvSpPr/>
          <p:nvPr/>
        </p:nvSpPr>
        <p:spPr>
          <a:xfrm>
            <a:off x="821864"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1" name="Rounded Rectangle 30"/>
          <p:cNvSpPr/>
          <p:nvPr/>
        </p:nvSpPr>
        <p:spPr>
          <a:xfrm>
            <a:off x="467544" y="1412776"/>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884368"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Rectangle 21"/>
          <p:cNvSpPr/>
          <p:nvPr/>
        </p:nvSpPr>
        <p:spPr>
          <a:xfrm>
            <a:off x="7380312"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Rounded Rectangle 20"/>
          <p:cNvSpPr/>
          <p:nvPr/>
        </p:nvSpPr>
        <p:spPr>
          <a:xfrm>
            <a:off x="7020272" y="1312168"/>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3"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3"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3"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5" name="TextBox 24"/>
          <p:cNvSpPr txBox="1"/>
          <p:nvPr/>
        </p:nvSpPr>
        <p:spPr>
          <a:xfrm>
            <a:off x="1763688" y="188640"/>
            <a:ext cx="5544616" cy="5509200"/>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Christ the fullness of God is in </a:t>
            </a:r>
          </a:p>
          <a:p>
            <a:pPr lvl="0" algn="ctr" eaLnBrk="0" hangingPunct="0">
              <a:defRPr/>
            </a:pPr>
            <a:r>
              <a:rPr lang="en-CA" sz="2800" b="1" kern="0" dirty="0" smtClean="0">
                <a:solidFill>
                  <a:srgbClr val="0000FF"/>
                </a:solidFill>
                <a:latin typeface="Calibri" pitchFamily="34" charset="0"/>
                <a:cs typeface="Calibri" pitchFamily="34" charset="0"/>
              </a:rPr>
              <a:t>those in Christ,</a:t>
            </a:r>
          </a:p>
          <a:p>
            <a:pPr lvl="0" algn="ctr" eaLnBrk="0" hangingPunct="0">
              <a:defRPr/>
            </a:pPr>
            <a:r>
              <a:rPr lang="en-CA" sz="2800" b="1" kern="0" dirty="0" smtClean="0">
                <a:solidFill>
                  <a:srgbClr val="0000FF"/>
                </a:solidFill>
                <a:latin typeface="Calibri" pitchFamily="34" charset="0"/>
                <a:cs typeface="Calibri" pitchFamily="34" charset="0"/>
              </a:rPr>
              <a:t>but the false teachers </a:t>
            </a:r>
          </a:p>
          <a:p>
            <a:pPr lvl="0" algn="ctr" eaLnBrk="0" hangingPunct="0">
              <a:defRPr/>
            </a:pPr>
            <a:r>
              <a:rPr lang="en-CA" sz="2800" b="1" kern="0" dirty="0" smtClean="0">
                <a:solidFill>
                  <a:srgbClr val="0000FF"/>
                </a:solidFill>
                <a:latin typeface="Calibri" pitchFamily="34" charset="0"/>
                <a:cs typeface="Calibri" pitchFamily="34" charset="0"/>
              </a:rPr>
              <a:t>in Colossae say, </a:t>
            </a:r>
          </a:p>
          <a:p>
            <a:pPr lvl="0" algn="ctr" eaLnBrk="0" hangingPunct="0">
              <a:defRPr/>
            </a:pPr>
            <a:r>
              <a:rPr lang="en-CA" sz="2800" b="1" kern="0" dirty="0" smtClean="0">
                <a:solidFill>
                  <a:srgbClr val="0000FF"/>
                </a:solidFill>
                <a:latin typeface="Calibri" pitchFamily="34" charset="0"/>
                <a:cs typeface="Calibri" pitchFamily="34" charset="0"/>
              </a:rPr>
              <a:t>“We are more spiritual; </a:t>
            </a:r>
          </a:p>
          <a:p>
            <a:pPr lvl="0" algn="ctr" eaLnBrk="0" hangingPunct="0">
              <a:defRPr/>
            </a:pPr>
            <a:r>
              <a:rPr lang="en-CA" sz="2800" b="1" kern="0" dirty="0" smtClean="0">
                <a:solidFill>
                  <a:srgbClr val="0000FF"/>
                </a:solidFill>
                <a:latin typeface="Calibri" pitchFamily="34" charset="0"/>
                <a:cs typeface="Calibri" pitchFamily="34" charset="0"/>
              </a:rPr>
              <a:t>We have greater fullness.” </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smtClean="0">
                <a:solidFill>
                  <a:srgbClr val="0000FF"/>
                </a:solidFill>
                <a:latin typeface="Calibri" pitchFamily="34" charset="0"/>
                <a:cs typeface="Calibri" pitchFamily="34" charset="0"/>
              </a:rPr>
              <a:t>Are you serious? </a:t>
            </a:r>
          </a:p>
          <a:p>
            <a:pPr lvl="0" algn="ctr" eaLnBrk="0" hangingPunct="0">
              <a:defRPr/>
            </a:pPr>
            <a:r>
              <a:rPr lang="en-CA" sz="2800" b="1" kern="0" dirty="0" smtClean="0">
                <a:solidFill>
                  <a:srgbClr val="0000FF"/>
                </a:solidFill>
                <a:latin typeface="Calibri" pitchFamily="34" charset="0"/>
                <a:cs typeface="Calibri" pitchFamily="34" charset="0"/>
              </a:rPr>
              <a:t>Christ, the fullness of God in you, does not make you spiritually full?</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smtClean="0">
                <a:solidFill>
                  <a:srgbClr val="0000FF"/>
                </a:solidFill>
                <a:latin typeface="Calibri" pitchFamily="34" charset="0"/>
                <a:cs typeface="Calibri" pitchFamily="34" charset="0"/>
              </a:rPr>
              <a:t>God the Father, Son and Spirit is </a:t>
            </a:r>
          </a:p>
          <a:p>
            <a:pPr lvl="0" algn="ctr" eaLnBrk="0" hangingPunct="0">
              <a:defRPr/>
            </a:pPr>
            <a:r>
              <a:rPr lang="en-CA" sz="2800" b="1" kern="0" dirty="0" smtClean="0">
                <a:solidFill>
                  <a:srgbClr val="0000FF"/>
                </a:solidFill>
                <a:latin typeface="Calibri" pitchFamily="34" charset="0"/>
                <a:cs typeface="Calibri" pitchFamily="34" charset="0"/>
              </a:rPr>
              <a:t>in you, and you aren’t filled</a:t>
            </a:r>
          </a:p>
          <a:p>
            <a:pPr lvl="0" algn="ctr" eaLnBrk="0" hangingPunct="0">
              <a:defRPr/>
            </a:pPr>
            <a:r>
              <a:rPr lang="en-CA" sz="2800" b="1" kern="0" dirty="0" smtClean="0">
                <a:solidFill>
                  <a:srgbClr val="0000FF"/>
                </a:solidFill>
                <a:latin typeface="Calibri" pitchFamily="34" charset="0"/>
                <a:cs typeface="Calibri" pitchFamily="34" charset="0"/>
              </a:rPr>
              <a:t>with spiritual fullness? Really?</a:t>
            </a:r>
          </a:p>
        </p:txBody>
      </p:sp>
      <p:sp>
        <p:nvSpPr>
          <p:cNvPr id="26" name="TextBox 25"/>
          <p:cNvSpPr txBox="1"/>
          <p:nvPr/>
        </p:nvSpPr>
        <p:spPr>
          <a:xfrm>
            <a:off x="179512" y="5805264"/>
            <a:ext cx="8820472" cy="707886"/>
          </a:xfrm>
          <a:prstGeom prst="rect">
            <a:avLst/>
          </a:prstGeom>
          <a:noFill/>
        </p:spPr>
        <p:txBody>
          <a:bodyPr wrap="square" rtlCol="0">
            <a:spAutoFit/>
          </a:bodyPr>
          <a:lstStyle/>
          <a:p>
            <a:pPr algn="ctr"/>
            <a:r>
              <a:rPr lang="en-CA" sz="2000" dirty="0" smtClean="0">
                <a:solidFill>
                  <a:schemeClr val="bg1"/>
                </a:solidFill>
              </a:rPr>
              <a:t>To better understand how those today who claim to be more spiritual repeat the error of the false teachers in Colossians, see Appendices 1, slide 363</a:t>
            </a:r>
            <a:endParaRPr lang="en-CA" sz="2000" dirty="0">
              <a:solidFill>
                <a:schemeClr val="bg1"/>
              </a:solidFill>
            </a:endParaRPr>
          </a:p>
        </p:txBody>
      </p:sp>
      <p:sp>
        <p:nvSpPr>
          <p:cNvPr id="27" name="TextBox 8"/>
          <p:cNvSpPr txBox="1">
            <a:spLocks noChangeArrowheads="1"/>
          </p:cNvSpPr>
          <p:nvPr/>
        </p:nvSpPr>
        <p:spPr bwMode="auto">
          <a:xfrm>
            <a:off x="179512" y="4786322"/>
            <a:ext cx="2160240" cy="553998"/>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rPr>
              <a:t>Jesus © </a:t>
            </a:r>
            <a:r>
              <a:rPr lang="en-CA" sz="1000" dirty="0" smtClean="0">
                <a:solidFill>
                  <a:schemeClr val="tx1">
                    <a:lumMod val="65000"/>
                  </a:schemeClr>
                </a:solidFill>
              </a:rPr>
              <a:t>GospelGifs.com</a:t>
            </a:r>
          </a:p>
          <a:p>
            <a:pPr algn="ctr">
              <a:defRPr/>
            </a:pPr>
            <a:r>
              <a:rPr lang="en-CA" sz="1000" dirty="0" smtClean="0">
                <a:solidFill>
                  <a:schemeClr val="tx1">
                    <a:lumMod val="65000"/>
                  </a:schemeClr>
                </a:solidFill>
              </a:rPr>
              <a:t>pulsing heart © clipartbest.com</a:t>
            </a:r>
          </a:p>
          <a:p>
            <a:pPr algn="ctr">
              <a:defRPr/>
            </a:pPr>
            <a:r>
              <a:rPr lang="en-CA" sz="1000" dirty="0" smtClean="0">
                <a:solidFill>
                  <a:schemeClr val="tx1">
                    <a:lumMod val="75000"/>
                  </a:schemeClr>
                </a:solidFill>
              </a:rPr>
              <a:t> </a:t>
            </a:r>
            <a:endParaRPr lang="en-CA" sz="1000" dirty="0">
              <a:solidFill>
                <a:schemeClr val="tx1">
                  <a:lumMod val="75000"/>
                </a:schemeClr>
              </a:solidFill>
            </a:endParaRPr>
          </a:p>
        </p:txBody>
      </p:sp>
      <p:sp>
        <p:nvSpPr>
          <p:cNvPr id="28" name="TextBox 27"/>
          <p:cNvSpPr txBox="1"/>
          <p:nvPr/>
        </p:nvSpPr>
        <p:spPr>
          <a:xfrm>
            <a:off x="6804248" y="4814840"/>
            <a:ext cx="2088232" cy="246221"/>
          </a:xfrm>
          <a:prstGeom prst="rect">
            <a:avLst/>
          </a:prstGeom>
          <a:noFill/>
        </p:spPr>
        <p:txBody>
          <a:bodyPr wrap="square" rtlCol="0">
            <a:spAutoFit/>
          </a:bodyPr>
          <a:lstStyle/>
          <a:p>
            <a:pPr algn="ctr"/>
            <a:r>
              <a:rPr lang="en-CA" sz="1000" dirty="0" err="1" smtClean="0">
                <a:solidFill>
                  <a:schemeClr val="tx1">
                    <a:lumMod val="65000"/>
                  </a:schemeClr>
                </a:solidFill>
              </a:rPr>
              <a:t>smileys</a:t>
            </a:r>
            <a:r>
              <a:rPr lang="en-CA" sz="1000" dirty="0" smtClean="0">
                <a:solidFill>
                  <a:schemeClr val="tx1">
                    <a:lumMod val="65000"/>
                  </a:schemeClr>
                </a:solidFill>
              </a:rPr>
              <a:t> © sherv.net</a:t>
            </a:r>
            <a:endParaRPr lang="en-CA" dirty="0">
              <a:solidFill>
                <a:schemeClr val="tx1">
                  <a:lumMod val="65000"/>
                </a:schemeClr>
              </a:solidFill>
            </a:endParaRPr>
          </a:p>
        </p:txBody>
      </p:sp>
      <p:sp>
        <p:nvSpPr>
          <p:cNvPr id="30" name="Oval 29"/>
          <p:cNvSpPr/>
          <p:nvPr/>
        </p:nvSpPr>
        <p:spPr>
          <a:xfrm>
            <a:off x="755576" y="548680"/>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5" name="Picture 34" descr="www.clipartbest.com dc6XLjAMi.gif"/>
          <p:cNvPicPr>
            <a:picLocks noChangeAspect="1"/>
          </p:cNvPicPr>
          <p:nvPr/>
        </p:nvPicPr>
        <p:blipFill>
          <a:blip r:embed="rId4" cstate="print"/>
          <a:stretch>
            <a:fillRect/>
          </a:stretch>
        </p:blipFill>
        <p:spPr>
          <a:xfrm>
            <a:off x="-252536" y="1412776"/>
            <a:ext cx="2992084" cy="2103120"/>
          </a:xfrm>
          <a:prstGeom prst="rect">
            <a:avLst/>
          </a:prstGeom>
        </p:spPr>
      </p:pic>
      <p:pic>
        <p:nvPicPr>
          <p:cNvPr id="29" name="Picture 28" descr="lord-jesus-christ-coming-293608.gif"/>
          <p:cNvPicPr>
            <a:picLocks noChangeAspect="1"/>
          </p:cNvPicPr>
          <p:nvPr/>
        </p:nvPicPr>
        <p:blipFill>
          <a:blip r:embed="rId5" cstate="print"/>
          <a:srcRect b="36140"/>
          <a:stretch>
            <a:fillRect/>
          </a:stretch>
        </p:blipFill>
        <p:spPr>
          <a:xfrm>
            <a:off x="107504" y="1340768"/>
            <a:ext cx="2245417" cy="2088232"/>
          </a:xfrm>
          <a:prstGeom prst="star32">
            <a:avLst/>
          </a:prstGeom>
        </p:spPr>
      </p:pic>
      <p:sp>
        <p:nvSpPr>
          <p:cNvPr id="32" name="TextBox 31"/>
          <p:cNvSpPr txBox="1"/>
          <p:nvPr/>
        </p:nvSpPr>
        <p:spPr>
          <a:xfrm>
            <a:off x="611560" y="2060848"/>
            <a:ext cx="1224136" cy="1118255"/>
          </a:xfrm>
          <a:prstGeom prst="rect">
            <a:avLst/>
          </a:prstGeom>
          <a:noFill/>
        </p:spPr>
        <p:txBody>
          <a:bodyPr wrap="square" rtlCol="0">
            <a:spAutoFit/>
          </a:bodyPr>
          <a:lstStyle/>
          <a:p>
            <a:pPr algn="ctr">
              <a:lnSpc>
                <a:spcPts val="2000"/>
              </a:lnSpc>
            </a:pPr>
            <a:r>
              <a:rPr lang="en-CA" sz="2400" b="1" dirty="0" smtClean="0">
                <a:solidFill>
                  <a:schemeClr val="bg1"/>
                </a:solidFill>
                <a:latin typeface="Calibri" pitchFamily="34" charset="0"/>
                <a:cs typeface="Calibri" pitchFamily="34" charset="0"/>
              </a:rPr>
              <a:t>Christ the fullness of God</a:t>
            </a:r>
            <a:endParaRPr lang="en-CA" sz="24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14" name="TextBox 13"/>
          <p:cNvSpPr txBox="1"/>
          <p:nvPr/>
        </p:nvSpPr>
        <p:spPr>
          <a:xfrm>
            <a:off x="205680" y="116632"/>
            <a:ext cx="8686800" cy="6671057"/>
          </a:xfrm>
          <a:prstGeom prst="rect">
            <a:avLst/>
          </a:prstGeom>
          <a:noFill/>
        </p:spPr>
        <p:txBody>
          <a:bodyPr wrap="square" rtlCol="0">
            <a:spAutoFit/>
          </a:bodyPr>
          <a:lstStyle/>
          <a:p>
            <a:pPr algn="ctr">
              <a:lnSpc>
                <a:spcPts val="2700"/>
              </a:lnSpc>
            </a:pPr>
            <a:r>
              <a:rPr lang="en-US" sz="2800" b="1" dirty="0" smtClean="0">
                <a:solidFill>
                  <a:schemeClr val="bg1"/>
                </a:solidFill>
                <a:latin typeface="Calibri" pitchFamily="34" charset="0"/>
                <a:cs typeface="Calibri" pitchFamily="34" charset="0"/>
              </a:rPr>
              <a:t>Alive     Self-existent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Active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Spiritual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Personal</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Self-conscious   Free   Self-determining</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Independent     </a:t>
            </a:r>
            <a:r>
              <a:rPr lang="en-US" sz="2800" b="1" dirty="0">
                <a:solidFill>
                  <a:schemeClr val="bg1"/>
                </a:solidFill>
                <a:latin typeface="Calibri" pitchFamily="34" charset="0"/>
                <a:cs typeface="Calibri" pitchFamily="34" charset="0"/>
              </a:rPr>
              <a:t>Wise   </a:t>
            </a:r>
            <a:r>
              <a:rPr lang="en-US" sz="2800" b="1" dirty="0" smtClean="0">
                <a:solidFill>
                  <a:schemeClr val="bg1"/>
                </a:solidFill>
                <a:latin typeface="Calibri" pitchFamily="34" charset="0"/>
                <a:cs typeface="Calibri" pitchFamily="34" charset="0"/>
              </a:rPr>
              <a:t>Intelligent     Infinite   </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Eternal         Incomprehensible        Omniscient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Omnipotent                                                Sovereign</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Omnipresent                                                Immanent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Transcendent                                                    Immense                                                                            Faithful 	                    	                    		       Holy  </a:t>
            </a:r>
          </a:p>
          <a:p>
            <a:pPr algn="ctr">
              <a:lnSpc>
                <a:spcPts val="2700"/>
              </a:lnSpc>
            </a:pPr>
            <a:r>
              <a:rPr lang="en-US" sz="2800" b="1" dirty="0" smtClean="0">
                <a:solidFill>
                  <a:schemeClr val="bg1"/>
                </a:solidFill>
                <a:latin typeface="Calibri" pitchFamily="34" charset="0"/>
                <a:cs typeface="Calibri" pitchFamily="34" charset="0"/>
              </a:rPr>
              <a:t>Righteous                                                                Perfect                                                                          Love                                                                               Just</a:t>
            </a:r>
          </a:p>
          <a:p>
            <a:pPr algn="ctr">
              <a:lnSpc>
                <a:spcPts val="2700"/>
              </a:lnSpc>
            </a:pPr>
            <a:r>
              <a:rPr lang="en-US" sz="2800" b="1" dirty="0" smtClean="0">
                <a:solidFill>
                  <a:schemeClr val="bg1"/>
                </a:solidFill>
                <a:latin typeface="Calibri" pitchFamily="34" charset="0"/>
                <a:cs typeface="Calibri" pitchFamily="34" charset="0"/>
              </a:rPr>
              <a:t>Longsuffering                                            True Truthful                                         </a:t>
            </a:r>
          </a:p>
          <a:p>
            <a:pPr algn="ctr">
              <a:lnSpc>
                <a:spcPts val="2700"/>
              </a:lnSpc>
            </a:pPr>
            <a:r>
              <a:rPr lang="en-US" sz="2800" b="1" dirty="0" smtClean="0">
                <a:solidFill>
                  <a:schemeClr val="bg1"/>
                </a:solidFill>
                <a:latin typeface="Calibri" pitchFamily="34" charset="0"/>
                <a:cs typeface="Calibri" pitchFamily="34" charset="0"/>
              </a:rPr>
              <a:t>Gracious                                                           Merciful</a:t>
            </a:r>
          </a:p>
          <a:p>
            <a:pPr algn="ctr">
              <a:lnSpc>
                <a:spcPts val="2700"/>
              </a:lnSpc>
            </a:pPr>
            <a:r>
              <a:rPr lang="en-US" sz="2800" b="1" dirty="0" smtClean="0">
                <a:solidFill>
                  <a:schemeClr val="bg1"/>
                </a:solidFill>
                <a:latin typeface="Calibri" pitchFamily="34" charset="0"/>
                <a:cs typeface="Calibri" pitchFamily="34" charset="0"/>
              </a:rPr>
              <a:t>Unchanging                                                   Jealous</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Zealous  </a:t>
            </a:r>
            <a:r>
              <a:rPr lang="en-US" sz="2800" b="1" dirty="0" smtClean="0">
                <a:solidFill>
                  <a:schemeClr val="bg1"/>
                </a:solidFill>
                <a:latin typeface="Calibri" pitchFamily="34" charset="0"/>
                <a:cs typeface="Calibri" pitchFamily="34" charset="0"/>
              </a:rPr>
              <a:t>      Wrathful           Good       Humble</a:t>
            </a:r>
          </a:p>
          <a:p>
            <a:pPr algn="ctr">
              <a:lnSpc>
                <a:spcPts val="2700"/>
              </a:lnSpc>
            </a:pPr>
            <a:r>
              <a:rPr lang="en-US" sz="2800" b="1" dirty="0" smtClean="0">
                <a:solidFill>
                  <a:schemeClr val="bg1"/>
                </a:solidFill>
                <a:latin typeface="Calibri" pitchFamily="34" charset="0"/>
                <a:cs typeface="Calibri" pitchFamily="34" charset="0"/>
              </a:rPr>
              <a:t>Oneness and Trinity </a:t>
            </a:r>
            <a:r>
              <a:rPr lang="en-US" sz="2800" b="1" dirty="0">
                <a:solidFill>
                  <a:schemeClr val="bg1"/>
                </a:solidFill>
                <a:latin typeface="Calibri" pitchFamily="34" charset="0"/>
                <a:cs typeface="Calibri" pitchFamily="34" charset="0"/>
              </a:rPr>
              <a:t>of Father, </a:t>
            </a:r>
            <a:r>
              <a:rPr lang="en-US" sz="2800" b="1" dirty="0" smtClean="0">
                <a:solidFill>
                  <a:schemeClr val="bg1"/>
                </a:solidFill>
                <a:latin typeface="Calibri" pitchFamily="34" charset="0"/>
                <a:cs typeface="Calibri" pitchFamily="34" charset="0"/>
              </a:rPr>
              <a:t>Son, Spirit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Creator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Upholder/Sustainer   </a:t>
            </a:r>
            <a:r>
              <a:rPr lang="en-US" sz="2800" b="1" dirty="0" smtClean="0">
                <a:solidFill>
                  <a:schemeClr val="bg1"/>
                </a:solidFill>
                <a:latin typeface="Calibri" pitchFamily="34" charset="0"/>
                <a:cs typeface="Calibri" pitchFamily="34" charset="0"/>
              </a:rPr>
              <a:t>Savior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Shepherd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Judge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King  </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Fullness of joy </a:t>
            </a:r>
            <a:r>
              <a:rPr lang="en-US" sz="2800" b="1" dirty="0">
                <a:solidFill>
                  <a:schemeClr val="bg1"/>
                </a:solidFill>
                <a:latin typeface="Calibri" pitchFamily="34" charset="0"/>
                <a:cs typeface="Calibri" pitchFamily="34" charset="0"/>
              </a:rPr>
              <a:t>in </a:t>
            </a:r>
            <a:r>
              <a:rPr lang="en-US" sz="2800" b="1" dirty="0" smtClean="0">
                <a:solidFill>
                  <a:schemeClr val="bg1"/>
                </a:solidFill>
                <a:latin typeface="Calibri" pitchFamily="34" charset="0"/>
                <a:cs typeface="Calibri" pitchFamily="34" charset="0"/>
              </a:rPr>
              <a:t>God</a:t>
            </a:r>
            <a:endParaRPr lang="en-CA" sz="2800" dirty="0">
              <a:solidFill>
                <a:schemeClr val="bg1"/>
              </a:solidFill>
              <a:latin typeface="Calibri" pitchFamily="34" charset="0"/>
              <a:cs typeface="Calibri" pitchFamily="34" charset="0"/>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0" name="WordArt 2"/>
          <p:cNvSpPr>
            <a:spLocks noChangeArrowheads="1" noChangeShapeType="1" noTextEdit="1"/>
          </p:cNvSpPr>
          <p:nvPr/>
        </p:nvSpPr>
        <p:spPr bwMode="auto">
          <a:xfrm>
            <a:off x="3177520" y="2001376"/>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0" name="TextBox 8"/>
          <p:cNvSpPr txBox="1">
            <a:spLocks noChangeArrowheads="1"/>
          </p:cNvSpPr>
          <p:nvPr/>
        </p:nvSpPr>
        <p:spPr bwMode="auto">
          <a:xfrm>
            <a:off x="3635896" y="4221088"/>
            <a:ext cx="1944216" cy="5078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pic>
        <p:nvPicPr>
          <p:cNvPr id="13" name="Picture 12"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27642"/>
            <a:ext cx="3657600" cy="3401558"/>
          </a:xfrm>
          <a:prstGeom prst="star32">
            <a:avLst/>
          </a:prstGeom>
        </p:spPr>
      </p:pic>
      <p:sp>
        <p:nvSpPr>
          <p:cNvPr id="9" name="Text Box 5"/>
          <p:cNvSpPr txBox="1">
            <a:spLocks noChangeArrowheads="1"/>
          </p:cNvSpPr>
          <p:nvPr/>
        </p:nvSpPr>
        <p:spPr bwMode="auto">
          <a:xfrm>
            <a:off x="35496" y="18864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counted as righteous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endParaRPr kumimoji="0" lang="en-US" sz="16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pic>
        <p:nvPicPr>
          <p:cNvPr id="15" name="Picture 14"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
        <p:nvSpPr>
          <p:cNvPr id="20" name="WordArt 2"/>
          <p:cNvSpPr>
            <a:spLocks noChangeArrowheads="1" noChangeShapeType="1" noTextEdit="1"/>
          </p:cNvSpPr>
          <p:nvPr/>
        </p:nvSpPr>
        <p:spPr bwMode="auto">
          <a:xfrm>
            <a:off x="3177520" y="2145392"/>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1" name="TextBox 8"/>
          <p:cNvSpPr txBox="1">
            <a:spLocks noChangeArrowheads="1"/>
          </p:cNvSpPr>
          <p:nvPr/>
        </p:nvSpPr>
        <p:spPr bwMode="auto">
          <a:xfrm>
            <a:off x="3635896" y="4221088"/>
            <a:ext cx="1944216" cy="5078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4538940" y="6555754"/>
            <a:ext cx="2033324" cy="230832"/>
          </a:xfrm>
          <a:prstGeom prst="rect">
            <a:avLst/>
          </a:prstGeom>
          <a:noFill/>
        </p:spPr>
        <p:txBody>
          <a:bodyPr wrap="square" rtlCol="0">
            <a:spAutoFit/>
          </a:bodyPr>
          <a:lstStyle/>
          <a:p>
            <a:pPr algn="ctr"/>
            <a:r>
              <a:rPr lang="en-CA" sz="900" dirty="0" smtClean="0">
                <a:solidFill>
                  <a:schemeClr val="bg1">
                    <a:lumMod val="50000"/>
                    <a:lumOff val="50000"/>
                  </a:schemeClr>
                </a:solidFill>
                <a:latin typeface="Arial Narrow" pitchFamily="34" charset="0"/>
              </a:rPr>
              <a:t>johncrozieris@gmail.com  ©  2024 </a:t>
            </a:r>
            <a:endParaRPr lang="en-CA" sz="900" dirty="0">
              <a:solidFill>
                <a:schemeClr val="bg1">
                  <a:lumMod val="50000"/>
                  <a:lumOff val="50000"/>
                </a:schemeClr>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3" name="TextBox 22"/>
          <p:cNvSpPr txBox="1"/>
          <p:nvPr/>
        </p:nvSpPr>
        <p:spPr>
          <a:xfrm>
            <a:off x="5508104" y="344552"/>
            <a:ext cx="3528392" cy="6324808"/>
          </a:xfrm>
          <a:prstGeom prst="rect">
            <a:avLst/>
          </a:prstGeom>
          <a:noFill/>
        </p:spPr>
        <p:txBody>
          <a:bodyPr wrap="square" rtlCol="0">
            <a:spAutoFit/>
          </a:bodyPr>
          <a:lstStyle/>
          <a:p>
            <a:pPr algn="r"/>
            <a:r>
              <a:rPr lang="en-US" sz="2700" b="1" dirty="0" smtClean="0">
                <a:solidFill>
                  <a:schemeClr val="bg1"/>
                </a:solidFill>
                <a:latin typeface="Calibri" pitchFamily="34" charset="0"/>
                <a:cs typeface="Calibri" pitchFamily="34" charset="0"/>
              </a:rPr>
              <a:t>If we are in Christ </a:t>
            </a:r>
          </a:p>
          <a:p>
            <a:pPr algn="r"/>
            <a:r>
              <a:rPr lang="en-US" sz="2700" b="1" dirty="0" smtClean="0">
                <a:solidFill>
                  <a:schemeClr val="bg1"/>
                </a:solidFill>
                <a:latin typeface="Calibri" pitchFamily="34" charset="0"/>
                <a:cs typeface="Calibri" pitchFamily="34" charset="0"/>
              </a:rPr>
              <a:t>who is the fullness of God in us, we are </a:t>
            </a:r>
          </a:p>
          <a:p>
            <a:pPr algn="r"/>
            <a:r>
              <a:rPr lang="en-US" sz="2700" b="1" dirty="0" smtClean="0">
                <a:solidFill>
                  <a:schemeClr val="bg1"/>
                </a:solidFill>
                <a:latin typeface="Calibri" pitchFamily="34" charset="0"/>
                <a:cs typeface="Calibri" pitchFamily="34" charset="0"/>
              </a:rPr>
              <a:t>filled with </a:t>
            </a:r>
          </a:p>
          <a:p>
            <a:pPr algn="r"/>
            <a:r>
              <a:rPr lang="en-US" sz="2700" b="1" dirty="0" smtClean="0">
                <a:solidFill>
                  <a:schemeClr val="bg1"/>
                </a:solidFill>
                <a:latin typeface="Calibri" pitchFamily="34" charset="0"/>
                <a:cs typeface="Calibri" pitchFamily="34" charset="0"/>
              </a:rPr>
              <a:t>Christ and the</a:t>
            </a:r>
          </a:p>
          <a:p>
            <a:pPr algn="r"/>
            <a:r>
              <a:rPr lang="en-US" sz="2700" b="1" dirty="0" smtClean="0">
                <a:solidFill>
                  <a:schemeClr val="bg1"/>
                </a:solidFill>
                <a:latin typeface="Calibri" pitchFamily="34" charset="0"/>
                <a:cs typeface="Calibri" pitchFamily="34" charset="0"/>
              </a:rPr>
              <a:t>fullness of </a:t>
            </a:r>
          </a:p>
          <a:p>
            <a:pPr algn="r"/>
            <a:r>
              <a:rPr lang="en-US" sz="2700" b="1" dirty="0" smtClean="0">
                <a:solidFill>
                  <a:schemeClr val="bg1"/>
                </a:solidFill>
                <a:latin typeface="Calibri" pitchFamily="34" charset="0"/>
                <a:cs typeface="Calibri" pitchFamily="34" charset="0"/>
              </a:rPr>
              <a:t>God's grace </a:t>
            </a:r>
          </a:p>
          <a:p>
            <a:pPr algn="r"/>
            <a:r>
              <a:rPr lang="en-US" sz="2700" b="1" dirty="0" smtClean="0">
                <a:solidFill>
                  <a:schemeClr val="bg1"/>
                </a:solidFill>
                <a:latin typeface="Calibri" pitchFamily="34" charset="0"/>
                <a:cs typeface="Calibri" pitchFamily="34" charset="0"/>
              </a:rPr>
              <a:t>in Christ,  </a:t>
            </a:r>
          </a:p>
          <a:p>
            <a:pPr algn="r"/>
            <a:r>
              <a:rPr lang="en-US" sz="2700" b="1" dirty="0" smtClean="0">
                <a:solidFill>
                  <a:schemeClr val="bg1"/>
                </a:solidFill>
                <a:latin typeface="Calibri" pitchFamily="34" charset="0"/>
                <a:cs typeface="Calibri" pitchFamily="34" charset="0"/>
              </a:rPr>
              <a:t>complete </a:t>
            </a:r>
          </a:p>
          <a:p>
            <a:pPr algn="r"/>
            <a:r>
              <a:rPr lang="en-US" sz="2700" b="1" dirty="0" smtClean="0">
                <a:solidFill>
                  <a:schemeClr val="bg1"/>
                </a:solidFill>
                <a:latin typeface="Calibri" pitchFamily="34" charset="0"/>
                <a:cs typeface="Calibri" pitchFamily="34" charset="0"/>
              </a:rPr>
              <a:t>in Christ,  </a:t>
            </a:r>
          </a:p>
          <a:p>
            <a:pPr algn="r"/>
            <a:r>
              <a:rPr lang="en-US" sz="2700" b="1" dirty="0" smtClean="0">
                <a:solidFill>
                  <a:schemeClr val="bg1"/>
                </a:solidFill>
                <a:latin typeface="Calibri" pitchFamily="34" charset="0"/>
                <a:cs typeface="Calibri" pitchFamily="34" charset="0"/>
              </a:rPr>
              <a:t>not deficient,</a:t>
            </a:r>
          </a:p>
          <a:p>
            <a:pPr algn="r"/>
            <a:r>
              <a:rPr lang="en-US" sz="2700" b="1" dirty="0" smtClean="0">
                <a:solidFill>
                  <a:schemeClr val="bg1"/>
                </a:solidFill>
                <a:latin typeface="Calibri" pitchFamily="34" charset="0"/>
                <a:cs typeface="Calibri" pitchFamily="34" charset="0"/>
              </a:rPr>
              <a:t>as we wait to</a:t>
            </a:r>
          </a:p>
          <a:p>
            <a:pPr algn="r"/>
            <a:r>
              <a:rPr lang="en-US" sz="2700" b="1" dirty="0" smtClean="0">
                <a:solidFill>
                  <a:schemeClr val="bg1"/>
                </a:solidFill>
                <a:latin typeface="Calibri" pitchFamily="34" charset="0"/>
                <a:cs typeface="Calibri" pitchFamily="34" charset="0"/>
              </a:rPr>
              <a:t> enter the LORD’s </a:t>
            </a:r>
          </a:p>
          <a:p>
            <a:pPr algn="r"/>
            <a:r>
              <a:rPr lang="en-US" sz="2700" b="1" dirty="0" smtClean="0">
                <a:solidFill>
                  <a:schemeClr val="bg1"/>
                </a:solidFill>
                <a:latin typeface="Calibri" pitchFamily="34" charset="0"/>
                <a:cs typeface="Calibri" pitchFamily="34" charset="0"/>
              </a:rPr>
              <a:t>fullness of glory</a:t>
            </a:r>
          </a:p>
          <a:p>
            <a:pPr algn="r"/>
            <a:r>
              <a:rPr lang="en-US" sz="2700" b="1" dirty="0" smtClean="0">
                <a:solidFill>
                  <a:schemeClr val="bg1"/>
                </a:solidFill>
                <a:latin typeface="Calibri" pitchFamily="34" charset="0"/>
                <a:cs typeface="Calibri" pitchFamily="34" charset="0"/>
              </a:rPr>
              <a:t>in his eternal presence.</a:t>
            </a:r>
            <a:endParaRPr lang="en-CA" sz="2700" b="1" dirty="0">
              <a:solidFill>
                <a:schemeClr val="bg1"/>
              </a:solidFill>
              <a:latin typeface="Calibri" pitchFamily="34" charset="0"/>
              <a:cs typeface="Calibri" pitchFamily="34" charset="0"/>
            </a:endParaRPr>
          </a:p>
        </p:txBody>
      </p:sp>
      <p:pic>
        <p:nvPicPr>
          <p:cNvPr id="16" name="Picture 15" descr="lord-jesus-christ-coming-293608.gif"/>
          <p:cNvPicPr>
            <a:picLocks noChangeAspect="1"/>
          </p:cNvPicPr>
          <p:nvPr/>
        </p:nvPicPr>
        <p:blipFill>
          <a:blip r:embed="rId2" cstate="print"/>
          <a:srcRect b="36140"/>
          <a:stretch>
            <a:fillRect/>
          </a:stretch>
        </p:blipFill>
        <p:spPr>
          <a:xfrm>
            <a:off x="2123728" y="2197968"/>
            <a:ext cx="2949684" cy="2743200"/>
          </a:xfrm>
          <a:prstGeom prst="star32">
            <a:avLst/>
          </a:prstGeom>
        </p:spPr>
      </p:pic>
      <p:pic>
        <p:nvPicPr>
          <p:cNvPr id="14" name="Picture 13" descr="www.fg-a.com valentine 2-jumping-heart.gif"/>
          <p:cNvPicPr>
            <a:picLocks noChangeAspect="1"/>
          </p:cNvPicPr>
          <p:nvPr/>
        </p:nvPicPr>
        <p:blipFill>
          <a:blip r:embed="rId3" cstate="print"/>
          <a:stretch>
            <a:fillRect/>
          </a:stretch>
        </p:blipFill>
        <p:spPr>
          <a:xfrm>
            <a:off x="3042672" y="3068960"/>
            <a:ext cx="1097280" cy="1280160"/>
          </a:xfrm>
          <a:prstGeom prst="rect">
            <a:avLst/>
          </a:prstGeom>
        </p:spPr>
      </p:pic>
      <p:sp>
        <p:nvSpPr>
          <p:cNvPr id="19" name="TextBox 8"/>
          <p:cNvSpPr txBox="1">
            <a:spLocks noChangeArrowheads="1"/>
          </p:cNvSpPr>
          <p:nvPr/>
        </p:nvSpPr>
        <p:spPr bwMode="auto">
          <a:xfrm>
            <a:off x="2627784" y="4283804"/>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p:txBody>
      </p:sp>
      <p:sp>
        <p:nvSpPr>
          <p:cNvPr id="15" name="Text Box 5"/>
          <p:cNvSpPr txBox="1">
            <a:spLocks noChangeArrowheads="1"/>
          </p:cNvSpPr>
          <p:nvPr/>
        </p:nvSpPr>
        <p:spPr bwMode="auto">
          <a:xfrm>
            <a:off x="-76200" y="764704"/>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chemeClr val="bg1"/>
                </a:solidFill>
                <a:latin typeface="Calibri" pitchFamily="34" charset="0"/>
                <a:ea typeface="Malgun Gothic" pitchFamily="34" charset="-127"/>
                <a:cs typeface="Calibri" pitchFamily="34" charset="0"/>
              </a:rPr>
              <a:t> counted</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as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in</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Christ</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the</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righteousness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of</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God</a:t>
            </a:r>
          </a:p>
          <a:p>
            <a:pPr lvl="0" algn="ctr">
              <a:lnSpc>
                <a:spcPts val="1200"/>
              </a:lnSpc>
              <a:spcAft>
                <a:spcPts val="0"/>
              </a:spcAf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                                              united with Christ in death and res.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12313" name="Line 25"/>
          <p:cNvSpPr>
            <a:spLocks noChangeShapeType="1"/>
          </p:cNvSpPr>
          <p:nvPr/>
        </p:nvSpPr>
        <p:spPr bwMode="auto">
          <a:xfrm flipH="1">
            <a:off x="2667000" y="45720"/>
            <a:ext cx="0" cy="6784848"/>
          </a:xfrm>
          <a:prstGeom prst="line">
            <a:avLst/>
          </a:prstGeom>
          <a:noFill/>
          <a:ln w="6350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12" name="Line 24"/>
          <p:cNvSpPr>
            <a:spLocks noChangeShapeType="1"/>
          </p:cNvSpPr>
          <p:nvPr/>
        </p:nvSpPr>
        <p:spPr bwMode="auto">
          <a:xfrm>
            <a:off x="91440" y="1143000"/>
            <a:ext cx="5029200" cy="0"/>
          </a:xfrm>
          <a:prstGeom prst="line">
            <a:avLst/>
          </a:prstGeom>
          <a:noFill/>
          <a:ln w="6350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11" name="Text Box 23"/>
          <p:cNvSpPr txBox="1">
            <a:spLocks noChangeArrowheads="1"/>
          </p:cNvSpPr>
          <p:nvPr/>
        </p:nvSpPr>
        <p:spPr bwMode="auto">
          <a:xfrm>
            <a:off x="714375" y="914400"/>
            <a:ext cx="504825" cy="458787"/>
          </a:xfrm>
          <a:prstGeom prst="rect">
            <a:avLst/>
          </a:prstGeom>
          <a:solidFill>
            <a:srgbClr val="FFFFFF"/>
          </a:solidFill>
          <a:ln w="9525">
            <a:solidFill>
              <a:srgbClr val="000000"/>
            </a:solidFill>
            <a:miter lim="800000"/>
            <a:headEnd/>
            <a:tailEnd/>
          </a:ln>
        </p:spPr>
        <p:txBody>
          <a:bodyPr vert="horz" wrap="square" lIns="18000" tIns="72000" rIns="18000" bIns="432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hope </a:t>
            </a:r>
            <a:endParaRPr kumimoji="0" lang="en-US" sz="7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of glory</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310" name="Text Box 22"/>
          <p:cNvSpPr txBox="1">
            <a:spLocks noChangeArrowheads="1"/>
          </p:cNvSpPr>
          <p:nvPr/>
        </p:nvSpPr>
        <p:spPr bwMode="auto">
          <a:xfrm>
            <a:off x="3425825" y="914400"/>
            <a:ext cx="731520" cy="458787"/>
          </a:xfrm>
          <a:prstGeom prst="rect">
            <a:avLst/>
          </a:prstGeom>
          <a:solidFill>
            <a:srgbClr val="FFFFFF"/>
          </a:solidFill>
          <a:ln w="9525">
            <a:solidFill>
              <a:srgbClr val="000000"/>
            </a:solidFill>
            <a:miter lim="800000"/>
            <a:headEnd/>
            <a:tailEnd/>
          </a:ln>
        </p:spPr>
        <p:txBody>
          <a:bodyPr vert="horz" wrap="square" lIns="18000" tIns="72000" rIns="18000" bIns="432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strength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and power</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309" name="Text Box 21"/>
          <p:cNvSpPr txBox="1">
            <a:spLocks noChangeArrowheads="1"/>
          </p:cNvSpPr>
          <p:nvPr/>
        </p:nvSpPr>
        <p:spPr bwMode="auto">
          <a:xfrm>
            <a:off x="1295400" y="914400"/>
            <a:ext cx="430213" cy="458787"/>
          </a:xfrm>
          <a:prstGeom prst="rect">
            <a:avLst/>
          </a:prstGeom>
          <a:solidFill>
            <a:srgbClr val="FFFFFF"/>
          </a:solidFill>
          <a:ln w="9525">
            <a:solidFill>
              <a:srgbClr val="000000"/>
            </a:solidFill>
            <a:miter lim="800000"/>
            <a:headEnd/>
            <a:tailEnd/>
          </a:ln>
        </p:spPr>
        <p:txBody>
          <a:bodyPr vert="horz" wrap="square" lIns="18000" tIns="72000" rIns="18000" bIns="432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in the Spirit</a:t>
            </a:r>
            <a:endParaRPr kumimoji="0" lang="en-CA"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308" name="Text Box 20"/>
          <p:cNvSpPr txBox="1">
            <a:spLocks noChangeArrowheads="1"/>
          </p:cNvSpPr>
          <p:nvPr/>
        </p:nvSpPr>
        <p:spPr bwMode="auto">
          <a:xfrm>
            <a:off x="1820863" y="914400"/>
            <a:ext cx="998537" cy="458787"/>
          </a:xfrm>
          <a:prstGeom prst="rect">
            <a:avLst/>
          </a:prstGeom>
          <a:solidFill>
            <a:srgbClr val="FFFFFF"/>
          </a:solidFill>
          <a:ln w="9525">
            <a:solidFill>
              <a:srgbClr val="000000"/>
            </a:solidFill>
            <a:miter lim="800000"/>
            <a:headEnd/>
            <a:tailEnd/>
          </a:ln>
        </p:spPr>
        <p:txBody>
          <a:bodyPr vert="horz" wrap="square" lIns="14400" tIns="72000" rIns="14400" bIns="432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know God, his will and wisdom</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307" name="Text Box 19"/>
          <p:cNvSpPr txBox="1">
            <a:spLocks noChangeArrowheads="1"/>
          </p:cNvSpPr>
          <p:nvPr/>
        </p:nvSpPr>
        <p:spPr bwMode="auto">
          <a:xfrm>
            <a:off x="2235200" y="133350"/>
            <a:ext cx="812800" cy="2476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in Christ</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296" name="Text Box 8"/>
          <p:cNvSpPr txBox="1">
            <a:spLocks noChangeArrowheads="1"/>
          </p:cNvSpPr>
          <p:nvPr/>
        </p:nvSpPr>
        <p:spPr bwMode="auto">
          <a:xfrm>
            <a:off x="1386840" y="3733800"/>
            <a:ext cx="2651760" cy="511175"/>
          </a:xfrm>
          <a:prstGeom prst="rect">
            <a:avLst/>
          </a:prstGeom>
          <a:solidFill>
            <a:srgbClr val="FFFFFF"/>
          </a:solidFill>
          <a:ln w="9525">
            <a:solidFill>
              <a:srgbClr val="000000"/>
            </a:solidFill>
            <a:miter lim="800000"/>
            <a:headEnd/>
            <a:tailEnd/>
          </a:ln>
        </p:spPr>
        <p:txBody>
          <a:bodyPr vert="horz" wrap="square" lIns="91440" tIns="32400" rIns="91440" bIns="324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Christ in you</a:t>
            </a:r>
            <a:endParaRPr kumimoji="0" lang="en-US" sz="7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receive Christ to walk in him </a:t>
            </a:r>
            <a:endParaRPr kumimoji="0" lang="en-US" sz="7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filled</a:t>
            </a:r>
            <a:r>
              <a:rPr kumimoji="0" lang="en-US" sz="8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in</a:t>
            </a:r>
            <a:r>
              <a:rPr kumimoji="0" lang="en-US" sz="6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Christ</a:t>
            </a:r>
            <a:r>
              <a:rPr kumimoji="0" lang="en-US" sz="8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in</a:t>
            </a:r>
            <a:r>
              <a:rPr kumimoji="0" lang="en-US" sz="6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whom</a:t>
            </a:r>
            <a:r>
              <a:rPr kumimoji="0" lang="en-US" sz="8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God’s</a:t>
            </a:r>
            <a:r>
              <a:rPr kumimoji="0" lang="en-US" sz="6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fullness</a:t>
            </a:r>
            <a:r>
              <a:rPr kumimoji="0" lang="en-US" sz="6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dwells</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306" name="Text Box 18"/>
          <p:cNvSpPr txBox="1">
            <a:spLocks noChangeArrowheads="1"/>
          </p:cNvSpPr>
          <p:nvPr/>
        </p:nvSpPr>
        <p:spPr bwMode="auto">
          <a:xfrm>
            <a:off x="1386840" y="1981200"/>
            <a:ext cx="2651760" cy="457200"/>
          </a:xfrm>
          <a:prstGeom prst="rect">
            <a:avLst/>
          </a:prstGeom>
          <a:solidFill>
            <a:srgbClr val="FFFFFF"/>
          </a:solidFill>
          <a:ln w="9525">
            <a:solidFill>
              <a:srgbClr val="000000"/>
            </a:solidFill>
            <a:miter lim="800000"/>
            <a:headEnd/>
            <a:tailEnd/>
          </a:ln>
        </p:spPr>
        <p:txBody>
          <a:bodyPr vert="horz" wrap="square" lIns="91440" tIns="32400" rIns="91440" bIns="32400" numCol="1" anchor="t" anchorCtr="0" compatLnSpc="1">
            <a:prstTxWarp prst="textNoShape">
              <a:avLst/>
            </a:prstTxWarp>
          </a:bodyPr>
          <a:lstStyle/>
          <a:p>
            <a:pPr marL="0" marR="0" lvl="0" indent="0" algn="ctr" defTabSz="914400" rtl="0" eaLnBrk="1" fontAlgn="base" latinLnBrk="0" hangingPunct="1">
              <a:lnSpc>
                <a:spcPts val="11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in Christ our Creator, Upholder, Head, Lord members of Christ’s body the church</a:t>
            </a:r>
            <a:endParaRPr kumimoji="0" lang="en-US" sz="7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ts val="11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servant slaves of Christ our perfect Master</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305" name="Text Box 17"/>
          <p:cNvSpPr txBox="1">
            <a:spLocks noChangeArrowheads="1"/>
          </p:cNvSpPr>
          <p:nvPr/>
        </p:nvSpPr>
        <p:spPr bwMode="auto">
          <a:xfrm>
            <a:off x="1371600" y="1447800"/>
            <a:ext cx="2651760" cy="457200"/>
          </a:xfrm>
          <a:prstGeom prst="rect">
            <a:avLst/>
          </a:prstGeom>
          <a:solidFill>
            <a:srgbClr val="FFFFFF"/>
          </a:solidFill>
          <a:ln w="9525">
            <a:solidFill>
              <a:srgbClr val="000000"/>
            </a:solidFill>
            <a:miter lim="800000"/>
            <a:headEnd/>
            <a:tailEnd/>
          </a:ln>
        </p:spPr>
        <p:txBody>
          <a:bodyPr vert="horz" wrap="square" lIns="91440" tIns="32400" rIns="91440" bIns="32400" numCol="1" anchor="t" anchorCtr="0" compatLnSpc="1">
            <a:prstTxWarp prst="textNoShape">
              <a:avLst/>
            </a:prstTxWarp>
          </a:bodyPr>
          <a:lstStyle/>
          <a:p>
            <a:pPr marL="0" marR="0" lvl="0" indent="0" algn="ctr" defTabSz="914400" rtl="0" eaLnBrk="1" fontAlgn="base" latinLnBrk="0" hangingPunct="1">
              <a:lnSpc>
                <a:spcPts val="11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delivered from the domain of darkness</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ts val="11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transferred to the kingdom of the Son</a:t>
            </a:r>
          </a:p>
          <a:p>
            <a:pPr algn="ctr" eaLnBrk="0" fontAlgn="base" hangingPunct="0">
              <a:lnSpc>
                <a:spcPts val="1100"/>
              </a:lnSpc>
              <a:spcBef>
                <a:spcPct val="0"/>
              </a:spcBef>
              <a:spcAft>
                <a:spcPct val="0"/>
              </a:spcAf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redemption, forgiveness</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ts val="1000"/>
              </a:lnSpc>
              <a:spcBef>
                <a:spcPct val="0"/>
              </a:spcBef>
              <a:spcAft>
                <a:spcPct val="0"/>
              </a:spcAft>
              <a:buClrTx/>
              <a:buSzTx/>
              <a:buFontTx/>
              <a:buNone/>
              <a:tabLst/>
            </a:pP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295" name="Text Box 7"/>
          <p:cNvSpPr txBox="1">
            <a:spLocks noChangeArrowheads="1"/>
          </p:cNvSpPr>
          <p:nvPr/>
        </p:nvSpPr>
        <p:spPr bwMode="auto">
          <a:xfrm>
            <a:off x="1371600" y="4343400"/>
            <a:ext cx="2651760" cy="731520"/>
          </a:xfrm>
          <a:prstGeom prst="rect">
            <a:avLst/>
          </a:prstGeom>
          <a:solidFill>
            <a:srgbClr val="FFFFFF"/>
          </a:solidFill>
          <a:ln w="9525">
            <a:solidFill>
              <a:srgbClr val="000000"/>
            </a:solidFill>
            <a:miter lim="800000"/>
            <a:headEnd/>
            <a:tailEnd/>
          </a:ln>
        </p:spPr>
        <p:txBody>
          <a:bodyPr vert="horz" wrap="square" lIns="91440" tIns="32400" rIns="91440" bIns="32400" numCol="1" anchor="t" anchorCtr="0" compatLnSpc="1">
            <a:prstTxWarp prst="textNoShape">
              <a:avLst/>
            </a:prstTxWarp>
          </a:bodyPr>
          <a:lstStyle/>
          <a:p>
            <a:pPr marL="0" marR="0" lvl="0" indent="0" algn="ctr" defTabSz="914400" rtl="0" eaLnBrk="1" fontAlgn="base" latinLnBrk="0" hangingPunct="1">
              <a:lnSpc>
                <a:spcPts val="11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circumcised by Christ, living in the flesh </a:t>
            </a:r>
          </a:p>
          <a:p>
            <a:pPr marL="0" marR="0" lvl="0" indent="0" algn="ctr" defTabSz="914400" rtl="0" eaLnBrk="1" fontAlgn="base" latinLnBrk="0" hangingPunct="1">
              <a:lnSpc>
                <a:spcPts val="11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put off to live in Christ in the Spirit</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ts val="11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immersed in Christ, buried with Christ, raised with Christ, alive with Christ</a:t>
            </a:r>
          </a:p>
          <a:p>
            <a:pPr algn="ctr" eaLnBrk="0" fontAlgn="base" hangingPunct="0">
              <a:lnSpc>
                <a:spcPts val="1100"/>
              </a:lnSpc>
              <a:spcBef>
                <a:spcPct val="0"/>
              </a:spcBef>
              <a:spcAft>
                <a:spcPct val="0"/>
              </a:spcAf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triumph over evil powers</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ts val="1100"/>
              </a:lnSpc>
              <a:spcBef>
                <a:spcPct val="0"/>
              </a:spcBef>
              <a:spcAft>
                <a:spcPct val="0"/>
              </a:spcAft>
              <a:buClrTx/>
              <a:buSzTx/>
              <a:buFontTx/>
              <a:buNone/>
              <a:tabLst/>
            </a:pP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292" name="Text Box 4"/>
          <p:cNvSpPr txBox="1">
            <a:spLocks noChangeArrowheads="1"/>
          </p:cNvSpPr>
          <p:nvPr/>
        </p:nvSpPr>
        <p:spPr bwMode="auto">
          <a:xfrm>
            <a:off x="1386840" y="5877272"/>
            <a:ext cx="2651760" cy="360363"/>
          </a:xfrm>
          <a:prstGeom prst="rect">
            <a:avLst/>
          </a:prstGeom>
          <a:solidFill>
            <a:srgbClr val="FFFFFF"/>
          </a:solidFill>
          <a:ln w="9525">
            <a:solidFill>
              <a:srgbClr val="000000"/>
            </a:solidFill>
            <a:miter lim="800000"/>
            <a:headEnd/>
            <a:tailEnd/>
          </a:ln>
        </p:spPr>
        <p:txBody>
          <a:bodyPr vert="horz" wrap="square" lIns="91440" tIns="32400" rIns="91440" bIns="324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old self off, new self on</a:t>
            </a:r>
            <a:endParaRPr kumimoji="0" lang="en-US" sz="7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Christ is all, in all his people in Christ</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304" name="Text Box 16"/>
          <p:cNvSpPr txBox="1">
            <a:spLocks noChangeArrowheads="1"/>
          </p:cNvSpPr>
          <p:nvPr/>
        </p:nvSpPr>
        <p:spPr bwMode="auto">
          <a:xfrm>
            <a:off x="152400" y="914400"/>
            <a:ext cx="504825" cy="458787"/>
          </a:xfrm>
          <a:prstGeom prst="rect">
            <a:avLst/>
          </a:prstGeom>
          <a:solidFill>
            <a:srgbClr val="FFFFFF"/>
          </a:solidFill>
          <a:ln w="9525">
            <a:solidFill>
              <a:srgbClr val="000000"/>
            </a:solidFill>
            <a:miter lim="800000"/>
            <a:headEnd/>
            <a:tailEnd/>
          </a:ln>
        </p:spPr>
        <p:txBody>
          <a:bodyPr vert="horz" wrap="square" lIns="7200" tIns="72000" rIns="7200" bIns="432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grace</a:t>
            </a:r>
            <a:endParaRPr kumimoji="0" lang="en-US" sz="7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peace</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303" name="Text Box 15"/>
          <p:cNvSpPr txBox="1">
            <a:spLocks noChangeArrowheads="1"/>
          </p:cNvSpPr>
          <p:nvPr/>
        </p:nvSpPr>
        <p:spPr bwMode="auto">
          <a:xfrm>
            <a:off x="4237038" y="914400"/>
            <a:ext cx="822960" cy="458787"/>
          </a:xfrm>
          <a:prstGeom prst="rect">
            <a:avLst/>
          </a:prstGeom>
          <a:solidFill>
            <a:srgbClr val="FFFFFF"/>
          </a:solidFill>
          <a:ln w="9525">
            <a:solidFill>
              <a:srgbClr val="000000"/>
            </a:solidFill>
            <a:miter lim="800000"/>
            <a:headEnd/>
            <a:tailEnd/>
          </a:ln>
        </p:spPr>
        <p:txBody>
          <a:bodyPr vert="horz" wrap="square" lIns="7200" tIns="72000" rIns="7200" bIns="432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inheritance</a:t>
            </a:r>
            <a:endParaRPr kumimoji="0" lang="en-US" sz="7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in God’s light</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302" name="Text Box 14"/>
          <p:cNvSpPr txBox="1">
            <a:spLocks noChangeArrowheads="1"/>
          </p:cNvSpPr>
          <p:nvPr/>
        </p:nvSpPr>
        <p:spPr bwMode="auto">
          <a:xfrm>
            <a:off x="2886074" y="914400"/>
            <a:ext cx="484632" cy="458787"/>
          </a:xfrm>
          <a:prstGeom prst="rect">
            <a:avLst/>
          </a:prstGeom>
          <a:solidFill>
            <a:srgbClr val="FFFFFF"/>
          </a:solidFill>
          <a:ln w="9525">
            <a:solidFill>
              <a:srgbClr val="000000"/>
            </a:solidFill>
            <a:miter lim="800000"/>
            <a:headEnd/>
            <a:tailEnd/>
          </a:ln>
        </p:spPr>
        <p:txBody>
          <a:bodyPr vert="horz" wrap="square" lIns="18000" tIns="72000" rIns="18000" bIns="432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bearing fruit</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300" name="Text Box 12"/>
          <p:cNvSpPr txBox="1">
            <a:spLocks noChangeArrowheads="1"/>
          </p:cNvSpPr>
          <p:nvPr/>
        </p:nvSpPr>
        <p:spPr bwMode="auto">
          <a:xfrm>
            <a:off x="1524000" y="457200"/>
            <a:ext cx="2362200" cy="360363"/>
          </a:xfrm>
          <a:prstGeom prst="rect">
            <a:avLst/>
          </a:prstGeom>
          <a:solidFill>
            <a:srgbClr val="FFFFFF"/>
          </a:solidFill>
          <a:ln w="9525">
            <a:solidFill>
              <a:srgbClr val="000000"/>
            </a:solidFill>
            <a:miter lim="800000"/>
            <a:headEnd/>
            <a:tailEnd/>
          </a:ln>
        </p:spPr>
        <p:txBody>
          <a:bodyPr vert="horz" wrap="square" lIns="91440" tIns="32400" rIns="91440" bIns="324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made saints (holy, set apart to God) brothers and sisters in Christ</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299" name="Text Box 11"/>
          <p:cNvSpPr txBox="1">
            <a:spLocks noChangeArrowheads="1"/>
          </p:cNvSpPr>
          <p:nvPr/>
        </p:nvSpPr>
        <p:spPr bwMode="auto">
          <a:xfrm>
            <a:off x="1371600" y="2819400"/>
            <a:ext cx="2651760" cy="365760"/>
          </a:xfrm>
          <a:prstGeom prst="rect">
            <a:avLst/>
          </a:prstGeom>
          <a:solidFill>
            <a:srgbClr val="FFFFFF"/>
          </a:solidFill>
          <a:ln w="9525">
            <a:solidFill>
              <a:srgbClr val="000000"/>
            </a:solidFill>
            <a:miter lim="800000"/>
            <a:headEnd/>
            <a:tailEnd/>
          </a:ln>
        </p:spPr>
        <p:txBody>
          <a:bodyPr vert="horz" wrap="square" lIns="91440" tIns="32400" rIns="91440" bIns="32400" numCol="1" anchor="t" anchorCtr="0" compatLnSpc="1">
            <a:prstTxWarp prst="textNoShape">
              <a:avLst/>
            </a:prstTxWarp>
          </a:bodyPr>
          <a:lstStyle/>
          <a:p>
            <a:pPr marL="0" marR="0" lvl="0" indent="0" algn="ctr" defTabSz="914400" rtl="0" eaLnBrk="1" fontAlgn="base" latinLnBrk="0" hangingPunct="1">
              <a:lnSpc>
                <a:spcPts val="11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reconciled</a:t>
            </a:r>
            <a:endParaRPr kumimoji="0" lang="en-US" sz="7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ts val="11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holy, blameless, above reproach before him</a:t>
            </a:r>
            <a:endParaRPr kumimoji="0" lang="en-US" sz="7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ts val="1100"/>
              </a:lnSpc>
              <a:spcBef>
                <a:spcPct val="0"/>
              </a:spcBef>
              <a:spcAft>
                <a:spcPct val="0"/>
              </a:spcAft>
              <a:buClrTx/>
              <a:buSzTx/>
              <a:buFontTx/>
              <a:buNone/>
              <a:tabLst/>
            </a:pP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290" name="Text Box 2"/>
          <p:cNvSpPr txBox="1">
            <a:spLocks noChangeArrowheads="1"/>
          </p:cNvSpPr>
          <p:nvPr/>
        </p:nvSpPr>
        <p:spPr bwMode="auto">
          <a:xfrm>
            <a:off x="1371600" y="5181600"/>
            <a:ext cx="2651760" cy="594360"/>
          </a:xfrm>
          <a:prstGeom prst="rect">
            <a:avLst/>
          </a:prstGeom>
          <a:solidFill>
            <a:srgbClr val="FFFFFF"/>
          </a:solidFill>
          <a:ln w="9525">
            <a:solidFill>
              <a:srgbClr val="000000"/>
            </a:solidFill>
            <a:miter lim="800000"/>
            <a:headEnd/>
            <a:tailEnd/>
          </a:ln>
        </p:spPr>
        <p:txBody>
          <a:bodyPr vert="horz" wrap="square" lIns="91440" tIns="32400" rIns="91440" bIns="32400" numCol="1" anchor="t" anchorCtr="0" compatLnSpc="1">
            <a:prstTxWarp prst="textNoShape">
              <a:avLst/>
            </a:prstTxWarp>
          </a:bodyPr>
          <a:lstStyle/>
          <a:p>
            <a:pPr marL="0" marR="0" lvl="0" indent="0" algn="ctr" defTabSz="914400" rtl="0" eaLnBrk="1" fontAlgn="base" latinLnBrk="0" hangingPunct="1">
              <a:lnSpc>
                <a:spcPts val="11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death with Christ</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ts val="11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hidden with Christ in God</a:t>
            </a:r>
          </a:p>
          <a:p>
            <a:pPr lvl="0" algn="ctr" fontAlgn="base">
              <a:lnSpc>
                <a:spcPts val="1100"/>
              </a:lnSpc>
              <a:spcBef>
                <a:spcPct val="0"/>
              </a:spcBef>
              <a:spcAft>
                <a:spcPct val="0"/>
              </a:spcAf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Christ is our life</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a:p>
            <a:pPr lvl="0" algn="ctr" eaLnBrk="0" fontAlgn="base" hangingPunct="0">
              <a:lnSpc>
                <a:spcPts val="1100"/>
              </a:lnSpc>
              <a:spcBef>
                <a:spcPct val="0"/>
              </a:spcBef>
              <a:spcAft>
                <a:spcPct val="0"/>
              </a:spcAf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appear with Christ in glory</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p:txBody>
      </p:sp>
      <p:sp>
        <p:nvSpPr>
          <p:cNvPr id="12298" name="Text Box 10"/>
          <p:cNvSpPr txBox="1">
            <a:spLocks noChangeArrowheads="1"/>
          </p:cNvSpPr>
          <p:nvPr/>
        </p:nvSpPr>
        <p:spPr bwMode="auto">
          <a:xfrm>
            <a:off x="1371600" y="2514600"/>
            <a:ext cx="2651760" cy="209550"/>
          </a:xfrm>
          <a:prstGeom prst="rect">
            <a:avLst/>
          </a:prstGeom>
          <a:solidFill>
            <a:srgbClr val="FFFFFF"/>
          </a:solidFill>
          <a:ln w="9525">
            <a:solidFill>
              <a:srgbClr val="000000"/>
            </a:solidFill>
            <a:miter lim="800000"/>
            <a:headEnd/>
            <a:tailEnd/>
          </a:ln>
        </p:spPr>
        <p:txBody>
          <a:bodyPr vert="horz" wrap="square" lIns="91440" tIns="32400" rIns="91440" bIns="324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resurrection from the dead</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297" name="Text Box 9"/>
          <p:cNvSpPr txBox="1">
            <a:spLocks noChangeArrowheads="1"/>
          </p:cNvSpPr>
          <p:nvPr/>
        </p:nvSpPr>
        <p:spPr bwMode="auto">
          <a:xfrm>
            <a:off x="1386840" y="3276600"/>
            <a:ext cx="2651760" cy="360363"/>
          </a:xfrm>
          <a:prstGeom prst="rect">
            <a:avLst/>
          </a:prstGeom>
          <a:solidFill>
            <a:srgbClr val="FFFFFF"/>
          </a:solidFill>
          <a:ln w="9525">
            <a:solidFill>
              <a:srgbClr val="000000"/>
            </a:solidFill>
            <a:miter lim="800000"/>
            <a:headEnd/>
            <a:tailEnd/>
          </a:ln>
        </p:spPr>
        <p:txBody>
          <a:bodyPr vert="horz" wrap="square" lIns="91440" tIns="32400" rIns="91440" bIns="324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ministers of Christ, the gospel, and church</a:t>
            </a:r>
            <a:endParaRPr kumimoji="0" lang="en-US" sz="7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know Christ, God’s mystery, wisdom</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2330" name="Rectangle 42"/>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467100" algn="l"/>
              </a:tabLst>
            </a:pPr>
            <a:r>
              <a:rPr kumimoji="0" lang="en-US" sz="700" b="0" i="0" u="none" strike="noStrike" cap="none" normalizeH="0" baseline="0" smtClean="0">
                <a:ln>
                  <a:noFill/>
                </a:ln>
                <a:solidFill>
                  <a:schemeClr val="tx1"/>
                </a:solidFill>
                <a:effectLst/>
                <a:latin typeface="Arial" pitchFamily="34" charset="0"/>
                <a:cs typeface="Arial" pitchFamily="34" charset="0"/>
              </a:rPr>
              <a:t/>
            </a:r>
            <a:br>
              <a:rPr kumimoji="0" lang="en-US" sz="7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467100" algn="l"/>
              </a:tabLst>
            </a:pPr>
            <a:r>
              <a:rPr kumimoji="0" lang="en-US" sz="10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7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467100"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Title 1"/>
          <p:cNvSpPr txBox="1">
            <a:spLocks/>
          </p:cNvSpPr>
          <p:nvPr/>
        </p:nvSpPr>
        <p:spPr>
          <a:xfrm>
            <a:off x="4283968" y="1628800"/>
            <a:ext cx="4824536" cy="2007096"/>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32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This diagram shows the fullness of God’s salvation  </a:t>
            </a:r>
            <a:br>
              <a:rPr kumimoji="0" lang="en-CA" sz="32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in Christ as described </a:t>
            </a:r>
            <a:br>
              <a:rPr kumimoji="0" lang="en-CA" sz="32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in Colossians, like gifts attached to Christ’s cross.</a:t>
            </a:r>
            <a:br>
              <a:rPr kumimoji="0" lang="en-CA" sz="32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br>
            <a:r>
              <a:rPr kumimoji="0" lang="en-CA" sz="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
            </a:r>
            <a:br>
              <a:rPr kumimoji="0" lang="en-CA" sz="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br>
            <a:r>
              <a:rPr kumimoji="0" lang="en-CA" sz="12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
            </a:r>
            <a:br>
              <a:rPr kumimoji="0" lang="en-CA" sz="12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br>
            <a:r>
              <a:rPr kumimoji="0" lang="en-CA" sz="1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(For a free diagram for each NT book, </a:t>
            </a:r>
            <a:br>
              <a:rPr kumimoji="0" lang="en-CA" sz="1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br>
            <a:r>
              <a:rPr kumimoji="0" lang="en-CA" sz="1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go to </a:t>
            </a:r>
            <a:r>
              <a:rPr kumimoji="0" lang="en-CA" sz="1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www.GraceGodChrist.com</a:t>
            </a:r>
            <a:r>
              <a:rPr kumimoji="0" lang="en-CA" sz="1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                           then to “The Grace of God in Christ </a:t>
            </a:r>
            <a:r>
              <a:rPr kumimoji="0" lang="en-CA" sz="1800" b="1" i="1"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e</a:t>
            </a:r>
            <a:r>
              <a:rPr kumimoji="0" lang="en-CA" sz="1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Book”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then click on </a:t>
            </a:r>
            <a:br>
              <a:rPr kumimoji="0" lang="en-CA" sz="1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br>
            <a:r>
              <a:rPr kumimoji="0" lang="en-CA" sz="1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“The Grace of God in Christ in each NT book”)</a:t>
            </a:r>
            <a:endParaRPr kumimoji="0" lang="en-CA" sz="1800" b="1" i="0" u="none" strike="noStrike" kern="0" cap="none" spc="0" normalizeH="0" baseline="0" noProof="0" dirty="0">
              <a:ln>
                <a:noFill/>
              </a:ln>
              <a:solidFill>
                <a:srgbClr val="002060"/>
              </a:solidFill>
              <a:effectLst/>
              <a:uLnTx/>
              <a:uFillTx/>
              <a:latin typeface="Calibri" pitchFamily="34" charset="0"/>
              <a:ea typeface="+mj-ea"/>
              <a:cs typeface="Calibri" pitchFamily="34" charset="0"/>
            </a:endParaRPr>
          </a:p>
        </p:txBody>
      </p:sp>
      <p:sp>
        <p:nvSpPr>
          <p:cNvPr id="25" name="Text Box 4"/>
          <p:cNvSpPr txBox="1">
            <a:spLocks noChangeArrowheads="1"/>
          </p:cNvSpPr>
          <p:nvPr/>
        </p:nvSpPr>
        <p:spPr bwMode="auto">
          <a:xfrm>
            <a:off x="1403648" y="6308997"/>
            <a:ext cx="2651760" cy="360363"/>
          </a:xfrm>
          <a:prstGeom prst="rect">
            <a:avLst/>
          </a:prstGeom>
          <a:solidFill>
            <a:srgbClr val="FFFFFF"/>
          </a:solidFill>
          <a:ln w="9525">
            <a:solidFill>
              <a:srgbClr val="000000"/>
            </a:solidFill>
            <a:miter lim="800000"/>
            <a:headEnd/>
            <a:tailEnd/>
          </a:ln>
        </p:spPr>
        <p:txBody>
          <a:bodyPr vert="horz" wrap="square" lIns="91440" tIns="32400" rIns="91440" bIns="32400" numCol="1" anchor="t" anchorCtr="0" compatLnSpc="1">
            <a:prstTxWarp prst="textNoShape">
              <a:avLst/>
            </a:prstTxWarp>
          </a:bodyPr>
          <a:lstStyle/>
          <a:p>
            <a:pPr lvl="0" algn="ctr"/>
            <a:r>
              <a:rPr lang="en-US" sz="1000" dirty="0" smtClean="0">
                <a:solidFill>
                  <a:schemeClr val="bg1"/>
                </a:solidFill>
                <a:latin typeface="Arial" pitchFamily="34" charset="0"/>
                <a:ea typeface="Times New Roman" pitchFamily="18" charset="0"/>
                <a:cs typeface="Arial" pitchFamily="34" charset="0"/>
              </a:rPr>
              <a:t>beloved, loved</a:t>
            </a:r>
          </a:p>
          <a:p>
            <a:pPr lvl="0" algn="ctr"/>
            <a:r>
              <a:rPr lang="en-US" sz="1000" dirty="0" smtClean="0">
                <a:solidFill>
                  <a:schemeClr val="bg1"/>
                </a:solidFill>
                <a:latin typeface="Arial" pitchFamily="34" charset="0"/>
                <a:cs typeface="Arial" pitchFamily="34" charset="0"/>
              </a:rPr>
              <a:t>access, answered prayer</a:t>
            </a:r>
            <a:endParaRPr lang="en-US" dirty="0" smtClean="0">
              <a:solidFill>
                <a:schemeClr val="bg1"/>
              </a:solidFill>
              <a:latin typeface="Arial" pitchFamily="34" charset="0"/>
              <a:cs typeface="Arial"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88640"/>
            <a:ext cx="4480560" cy="3360420"/>
          </a:xfrm>
          <a:prstGeom prst="rect">
            <a:avLst/>
          </a:prstGeom>
        </p:spPr>
      </p:pic>
      <p:sp>
        <p:nvSpPr>
          <p:cNvPr id="26" name="Rectangle 25"/>
          <p:cNvSpPr/>
          <p:nvPr/>
        </p:nvSpPr>
        <p:spPr>
          <a:xfrm>
            <a:off x="2195736" y="155679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184482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368152"/>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365104"/>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96144"/>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69269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620688"/>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1774433"/>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1774433"/>
            <a:ext cx="2286000" cy="1360713"/>
          </a:xfrm>
          <a:prstGeom prst="rect">
            <a:avLst/>
          </a:prstGeom>
        </p:spPr>
      </p:pic>
      <p:pic>
        <p:nvPicPr>
          <p:cNvPr id="34" name="Picture 33" descr="egyptian.gif"/>
          <p:cNvPicPr>
            <a:picLocks noChangeAspect="1"/>
          </p:cNvPicPr>
          <p:nvPr/>
        </p:nvPicPr>
        <p:blipFill>
          <a:blip r:embed="rId15" cstate="print"/>
          <a:stretch>
            <a:fillRect/>
          </a:stretch>
        </p:blipFill>
        <p:spPr>
          <a:xfrm rot="14400000" flipH="1">
            <a:off x="1264392" y="1947453"/>
            <a:ext cx="614477" cy="365760"/>
          </a:xfrm>
          <a:prstGeom prst="rect">
            <a:avLst/>
          </a:prstGeom>
        </p:spPr>
      </p:pic>
      <p:pic>
        <p:nvPicPr>
          <p:cNvPr id="35" name="Picture 34" descr="egyptian.gif"/>
          <p:cNvPicPr>
            <a:picLocks noChangeAspect="1"/>
          </p:cNvPicPr>
          <p:nvPr/>
        </p:nvPicPr>
        <p:blipFill>
          <a:blip r:embed="rId15" cstate="print"/>
          <a:stretch>
            <a:fillRect/>
          </a:stretch>
        </p:blipFill>
        <p:spPr>
          <a:xfrm rot="14400000" flipH="1">
            <a:off x="1432483" y="2168523"/>
            <a:ext cx="614477" cy="365760"/>
          </a:xfrm>
          <a:prstGeom prst="rect">
            <a:avLst/>
          </a:prstGeom>
        </p:spPr>
      </p:pic>
      <p:pic>
        <p:nvPicPr>
          <p:cNvPr id="36" name="Picture 35" descr="egyptian.gif"/>
          <p:cNvPicPr>
            <a:picLocks noChangeAspect="1"/>
          </p:cNvPicPr>
          <p:nvPr/>
        </p:nvPicPr>
        <p:blipFill>
          <a:blip r:embed="rId15" cstate="print"/>
          <a:stretch>
            <a:fillRect/>
          </a:stretch>
        </p:blipFill>
        <p:spPr>
          <a:xfrm rot="14400000" flipH="1">
            <a:off x="1576499" y="1947453"/>
            <a:ext cx="614477" cy="365760"/>
          </a:xfrm>
          <a:prstGeom prst="rect">
            <a:avLst/>
          </a:prstGeom>
        </p:spPr>
      </p:pic>
      <p:pic>
        <p:nvPicPr>
          <p:cNvPr id="37" name="Picture 36" descr="egyptian.gif"/>
          <p:cNvPicPr>
            <a:picLocks noChangeAspect="1"/>
          </p:cNvPicPr>
          <p:nvPr/>
        </p:nvPicPr>
        <p:blipFill>
          <a:blip r:embed="rId15" cstate="print"/>
          <a:stretch>
            <a:fillRect/>
          </a:stretch>
        </p:blipFill>
        <p:spPr>
          <a:xfrm rot="14400000" flipH="1">
            <a:off x="1601651" y="2404653"/>
            <a:ext cx="614477" cy="365760"/>
          </a:xfrm>
          <a:prstGeom prst="rect">
            <a:avLst/>
          </a:prstGeom>
        </p:spPr>
      </p:pic>
      <p:pic>
        <p:nvPicPr>
          <p:cNvPr id="38" name="Picture 37" descr="egyptian.gif"/>
          <p:cNvPicPr>
            <a:picLocks noChangeAspect="1"/>
          </p:cNvPicPr>
          <p:nvPr/>
        </p:nvPicPr>
        <p:blipFill>
          <a:blip r:embed="rId15" cstate="print"/>
          <a:stretch>
            <a:fillRect/>
          </a:stretch>
        </p:blipFill>
        <p:spPr>
          <a:xfrm rot="14400000" flipH="1">
            <a:off x="1720515" y="2163477"/>
            <a:ext cx="614477" cy="365760"/>
          </a:xfrm>
          <a:prstGeom prst="rect">
            <a:avLst/>
          </a:prstGeom>
        </p:spPr>
      </p:pic>
      <p:pic>
        <p:nvPicPr>
          <p:cNvPr id="39" name="Picture 38" descr="egyptian.gif"/>
          <p:cNvPicPr>
            <a:picLocks noChangeAspect="1"/>
          </p:cNvPicPr>
          <p:nvPr/>
        </p:nvPicPr>
        <p:blipFill>
          <a:blip r:embed="rId15" cstate="print"/>
          <a:stretch>
            <a:fillRect/>
          </a:stretch>
        </p:blipFill>
        <p:spPr>
          <a:xfrm rot="14400000" flipH="1">
            <a:off x="1264392" y="2379501"/>
            <a:ext cx="614477" cy="365760"/>
          </a:xfrm>
          <a:prstGeom prst="rect">
            <a:avLst/>
          </a:prstGeom>
        </p:spPr>
      </p:pic>
      <p:pic>
        <p:nvPicPr>
          <p:cNvPr id="40" name="Picture 39" descr="egyptian.gif"/>
          <p:cNvPicPr>
            <a:picLocks noChangeAspect="1"/>
          </p:cNvPicPr>
          <p:nvPr/>
        </p:nvPicPr>
        <p:blipFill>
          <a:blip r:embed="rId15" cstate="print"/>
          <a:stretch>
            <a:fillRect/>
          </a:stretch>
        </p:blipFill>
        <p:spPr>
          <a:xfrm rot="14400000" flipH="1">
            <a:off x="1120376" y="2163477"/>
            <a:ext cx="614477" cy="365760"/>
          </a:xfrm>
          <a:prstGeom prst="rect">
            <a:avLst/>
          </a:prstGeom>
        </p:spPr>
      </p:pic>
      <p:sp>
        <p:nvSpPr>
          <p:cNvPr id="41" name="TextBox 40"/>
          <p:cNvSpPr txBox="1"/>
          <p:nvPr/>
        </p:nvSpPr>
        <p:spPr>
          <a:xfrm>
            <a:off x="1187624" y="4509120"/>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31" name="TextBox 30"/>
          <p:cNvSpPr txBox="1"/>
          <p:nvPr/>
        </p:nvSpPr>
        <p:spPr>
          <a:xfrm>
            <a:off x="35496" y="3645024"/>
            <a:ext cx="4427984" cy="769441"/>
          </a:xfrm>
          <a:prstGeom prst="rect">
            <a:avLst/>
          </a:prstGeom>
          <a:noFill/>
        </p:spPr>
        <p:txBody>
          <a:bodyPr wrap="square" rtlCol="0">
            <a:spAutoFit/>
          </a:bodyPr>
          <a:lstStyle/>
          <a:p>
            <a:pPr algn="ctr"/>
            <a:r>
              <a:rPr lang="en-CA" sz="2200" b="1" dirty="0" smtClean="0">
                <a:solidFill>
                  <a:schemeClr val="bg1"/>
                </a:solidFill>
              </a:rPr>
              <a:t>God’s completely different way </a:t>
            </a:r>
          </a:p>
          <a:p>
            <a:pPr algn="ctr"/>
            <a:r>
              <a:rPr lang="en-CA" sz="2200" b="1" dirty="0" smtClean="0">
                <a:solidFill>
                  <a:schemeClr val="bg1"/>
                </a:solidFill>
              </a:rPr>
              <a:t>to fullness!</a:t>
            </a:r>
            <a:endParaRPr lang="en-CA" sz="2200" b="1" dirty="0">
              <a:solidFill>
                <a:schemeClr val="bg1"/>
              </a:solidFill>
            </a:endParaRPr>
          </a:p>
        </p:txBody>
      </p:sp>
      <p:sp>
        <p:nvSpPr>
          <p:cNvPr id="42" name="Title 1"/>
          <p:cNvSpPr txBox="1">
            <a:spLocks/>
          </p:cNvSpPr>
          <p:nvPr/>
        </p:nvSpPr>
        <p:spPr>
          <a:xfrm>
            <a:off x="0" y="5373216"/>
            <a:ext cx="9144000" cy="1554480"/>
          </a:xfrm>
          <a:prstGeom prst="rect">
            <a:avLst/>
          </a:prstGeom>
          <a:solidFill>
            <a:srgbClr val="002060"/>
          </a:solidFill>
        </p:spPr>
        <p:txBody>
          <a:bodyPr>
            <a:noAutofit/>
          </a:bodyPr>
          <a:lstStyle/>
          <a:p>
            <a:pPr lvl="0" algn="ctr" eaLnBrk="0" hangingPunct="0">
              <a:defRPr/>
            </a:pPr>
            <a:r>
              <a:rPr lang="en-US" sz="2550" b="1" spc="-30" dirty="0" smtClean="0">
                <a:latin typeface="Calibri" pitchFamily="34" charset="0"/>
                <a:cs typeface="Calibri" pitchFamily="34" charset="0"/>
              </a:rPr>
              <a:t>Fullness is in Christ, not in beauty, music, phones, games, movies, sports, cars, money, friends, romance, sex, food, drinking, drugs, homes or jobs!  Jesus had supreme joy without sex or money!</a:t>
            </a:r>
            <a:endParaRPr kumimoji="0" lang="en-US" sz="2550" b="1" i="0" u="none" strike="noStrike" kern="0" cap="none" spc="-3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63"/>
        <p:cNvGrpSpPr/>
        <p:nvPr/>
      </p:nvGrpSpPr>
      <p:grpSpPr>
        <a:xfrm>
          <a:off x="0" y="0"/>
          <a:ext cx="0" cy="0"/>
          <a:chOff x="0" y="0"/>
          <a:chExt cx="0" cy="0"/>
        </a:xfrm>
      </p:grpSpPr>
      <p:sp>
        <p:nvSpPr>
          <p:cNvPr id="33" name="Rectangle 32"/>
          <p:cNvSpPr/>
          <p:nvPr/>
        </p:nvSpPr>
        <p:spPr>
          <a:xfrm>
            <a:off x="1475656" y="3573016"/>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4" name="Rectangle 33"/>
          <p:cNvSpPr/>
          <p:nvPr/>
        </p:nvSpPr>
        <p:spPr>
          <a:xfrm>
            <a:off x="749856" y="3573016"/>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1" name="Rounded Rectangle 30"/>
          <p:cNvSpPr/>
          <p:nvPr/>
        </p:nvSpPr>
        <p:spPr>
          <a:xfrm>
            <a:off x="539552" y="2176264"/>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7" name="TextBox 8"/>
          <p:cNvSpPr txBox="1">
            <a:spLocks noChangeArrowheads="1"/>
          </p:cNvSpPr>
          <p:nvPr/>
        </p:nvSpPr>
        <p:spPr bwMode="auto">
          <a:xfrm>
            <a:off x="179512" y="4365104"/>
            <a:ext cx="2160240" cy="553998"/>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50000"/>
                  </a:schemeClr>
                </a:solidFill>
              </a:rPr>
              <a:t>Jesus © </a:t>
            </a:r>
            <a:r>
              <a:rPr lang="en-CA" sz="1000" dirty="0" smtClean="0">
                <a:solidFill>
                  <a:schemeClr val="tx1">
                    <a:lumMod val="50000"/>
                  </a:schemeClr>
                </a:solidFill>
              </a:rPr>
              <a:t>GospelGifs.com</a:t>
            </a:r>
          </a:p>
          <a:p>
            <a:pPr algn="ctr">
              <a:defRPr/>
            </a:pPr>
            <a:r>
              <a:rPr lang="en-CA" sz="1000" dirty="0" smtClean="0">
                <a:solidFill>
                  <a:schemeClr val="tx1">
                    <a:lumMod val="50000"/>
                  </a:schemeClr>
                </a:solidFill>
              </a:rPr>
              <a:t>pulsing heart © clipartbest.com</a:t>
            </a:r>
          </a:p>
          <a:p>
            <a:pPr algn="ctr">
              <a:defRPr/>
            </a:pPr>
            <a:r>
              <a:rPr lang="en-CA" sz="1000" dirty="0" smtClean="0">
                <a:solidFill>
                  <a:schemeClr val="tx1">
                    <a:lumMod val="75000"/>
                  </a:schemeClr>
                </a:solidFill>
              </a:rPr>
              <a:t> </a:t>
            </a:r>
            <a:endParaRPr lang="en-CA" sz="1000" dirty="0">
              <a:solidFill>
                <a:schemeClr val="tx1">
                  <a:lumMod val="75000"/>
                </a:schemeClr>
              </a:solidFill>
            </a:endParaRPr>
          </a:p>
        </p:txBody>
      </p:sp>
      <p:sp>
        <p:nvSpPr>
          <p:cNvPr id="30" name="Oval 29"/>
          <p:cNvSpPr/>
          <p:nvPr/>
        </p:nvSpPr>
        <p:spPr>
          <a:xfrm>
            <a:off x="827584" y="1340768"/>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5" name="Picture 34" descr="www.clipartbest.com dc6XLjAMi.gif"/>
          <p:cNvPicPr>
            <a:picLocks noChangeAspect="1"/>
          </p:cNvPicPr>
          <p:nvPr/>
        </p:nvPicPr>
        <p:blipFill>
          <a:blip r:embed="rId3" cstate="print"/>
          <a:stretch>
            <a:fillRect/>
          </a:stretch>
        </p:blipFill>
        <p:spPr>
          <a:xfrm>
            <a:off x="-180528" y="2132856"/>
            <a:ext cx="2992084" cy="2103120"/>
          </a:xfrm>
          <a:prstGeom prst="rect">
            <a:avLst/>
          </a:prstGeom>
        </p:spPr>
      </p:pic>
      <p:pic>
        <p:nvPicPr>
          <p:cNvPr id="29" name="Picture 28" descr="lord-jesus-christ-coming-293608.gif"/>
          <p:cNvPicPr>
            <a:picLocks noChangeAspect="1"/>
          </p:cNvPicPr>
          <p:nvPr/>
        </p:nvPicPr>
        <p:blipFill>
          <a:blip r:embed="rId4" cstate="print"/>
          <a:srcRect b="36140"/>
          <a:stretch>
            <a:fillRect/>
          </a:stretch>
        </p:blipFill>
        <p:spPr>
          <a:xfrm>
            <a:off x="179512" y="2060848"/>
            <a:ext cx="2245417" cy="2088232"/>
          </a:xfrm>
          <a:prstGeom prst="star32">
            <a:avLst/>
          </a:prstGeom>
        </p:spPr>
      </p:pic>
      <p:sp>
        <p:nvSpPr>
          <p:cNvPr id="32" name="TextBox 31"/>
          <p:cNvSpPr txBox="1"/>
          <p:nvPr/>
        </p:nvSpPr>
        <p:spPr>
          <a:xfrm>
            <a:off x="683568" y="2742793"/>
            <a:ext cx="1224136" cy="1118255"/>
          </a:xfrm>
          <a:prstGeom prst="rect">
            <a:avLst/>
          </a:prstGeom>
          <a:noFill/>
        </p:spPr>
        <p:txBody>
          <a:bodyPr wrap="square" rtlCol="0">
            <a:spAutoFit/>
          </a:bodyPr>
          <a:lstStyle/>
          <a:p>
            <a:pPr algn="ctr">
              <a:lnSpc>
                <a:spcPts val="2000"/>
              </a:lnSpc>
            </a:pPr>
            <a:r>
              <a:rPr lang="en-CA" sz="2400" b="1" dirty="0" smtClean="0">
                <a:solidFill>
                  <a:schemeClr val="bg1"/>
                </a:solidFill>
                <a:latin typeface="Calibri" pitchFamily="34" charset="0"/>
                <a:cs typeface="Calibri" pitchFamily="34" charset="0"/>
              </a:rPr>
              <a:t>Christ the fullness of God</a:t>
            </a:r>
            <a:endParaRPr lang="en-CA" sz="2400" b="1" dirty="0">
              <a:solidFill>
                <a:schemeClr val="bg1"/>
              </a:solidFill>
              <a:latin typeface="Calibri" pitchFamily="34" charset="0"/>
              <a:cs typeface="Calibri" pitchFamily="34" charset="0"/>
            </a:endParaRPr>
          </a:p>
        </p:txBody>
      </p:sp>
      <p:sp>
        <p:nvSpPr>
          <p:cNvPr id="13" name="Title 1"/>
          <p:cNvSpPr txBox="1">
            <a:spLocks/>
          </p:cNvSpPr>
          <p:nvPr/>
        </p:nvSpPr>
        <p:spPr>
          <a:xfrm>
            <a:off x="755576" y="116632"/>
            <a:ext cx="8937625" cy="1143000"/>
          </a:xfrm>
          <a:prstGeom prst="rect">
            <a:avLst/>
          </a:prstGeom>
        </p:spPr>
        <p:txBody>
          <a:bodyPr>
            <a:noAutofit/>
          </a:bodyPr>
          <a:lstStyle/>
          <a:p>
            <a:pPr lvl="0" algn="ctr" eaLnBrk="0" hangingPunct="0">
              <a:lnSpc>
                <a:spcPts val="3600"/>
              </a:lnSpc>
            </a:pP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Fullness is in Christ, not: </a:t>
            </a:r>
            <a:b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other gods,</a:t>
            </a:r>
            <a:b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meditation as in Buddhism, </a:t>
            </a:r>
            <a:b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honoring ancestors, </a:t>
            </a:r>
            <a:b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pleasing the spirits, </a:t>
            </a:r>
            <a:b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going to witchdoctors,</a:t>
            </a:r>
            <a:b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making pilgrimages, </a:t>
            </a:r>
            <a:b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bathing in the Ganges,</a:t>
            </a:r>
            <a:b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observing special holy days, </a:t>
            </a:r>
            <a:r>
              <a:rPr lang="en-CA" sz="3200" b="1" kern="0" dirty="0" smtClean="0">
                <a:latin typeface="Calibri" pitchFamily="34" charset="0"/>
                <a:ea typeface="+mj-ea"/>
                <a:cs typeface="Calibri" pitchFamily="34" charset="0"/>
              </a:rPr>
              <a:t/>
            </a:r>
            <a:br>
              <a:rPr lang="en-CA" sz="3200" b="1" kern="0" dirty="0" smtClean="0">
                <a:latin typeface="Calibri" pitchFamily="34" charset="0"/>
                <a:ea typeface="+mj-ea"/>
                <a:cs typeface="Calibri" pitchFamily="34" charset="0"/>
              </a:rPr>
            </a:br>
            <a:r>
              <a:rPr lang="en-CA" sz="3200" b="1" kern="0" dirty="0" smtClean="0">
                <a:latin typeface="Calibri" pitchFamily="34" charset="0"/>
                <a:ea typeface="+mj-ea"/>
                <a:cs typeface="Calibri" pitchFamily="34" charset="0"/>
              </a:rPr>
              <a:t>being very religious,</a:t>
            </a:r>
          </a:p>
          <a:p>
            <a:pPr algn="ctr">
              <a:lnSpc>
                <a:spcPts val="3600"/>
              </a:lnSpc>
            </a:pPr>
            <a:r>
              <a:rPr lang="en-CA" sz="3200" b="1" kern="0" dirty="0" smtClean="0">
                <a:latin typeface="Calibri" pitchFamily="34" charset="0"/>
                <a:ea typeface="+mj-ea"/>
                <a:cs typeface="Calibri" pitchFamily="34" charset="0"/>
              </a:rPr>
              <a:t>speaking </a:t>
            </a: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in tongues, </a:t>
            </a:r>
            <a:b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b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 or “</a:t>
            </a:r>
            <a:r>
              <a:rPr lang="en-US" sz="3200" b="1" dirty="0" smtClean="0">
                <a:latin typeface="Calibri" pitchFamily="34" charset="0"/>
                <a:cs typeface="Calibri" pitchFamily="34" charset="0"/>
              </a:rPr>
              <a:t>insisting on asceticism </a:t>
            </a:r>
          </a:p>
          <a:p>
            <a:pPr algn="ctr">
              <a:lnSpc>
                <a:spcPts val="3600"/>
              </a:lnSpc>
            </a:pPr>
            <a:r>
              <a:rPr lang="en-US" sz="3200" b="1" dirty="0" smtClean="0">
                <a:latin typeface="Calibri" pitchFamily="34" charset="0"/>
                <a:cs typeface="Calibri" pitchFamily="34" charset="0"/>
              </a:rPr>
              <a:t>and worship of angels, </a:t>
            </a:r>
          </a:p>
          <a:p>
            <a:pPr algn="ctr">
              <a:lnSpc>
                <a:spcPts val="3600"/>
              </a:lnSpc>
            </a:pPr>
            <a:r>
              <a:rPr lang="en-US" sz="3200" b="1" dirty="0" smtClean="0">
                <a:latin typeface="Calibri" pitchFamily="34" charset="0"/>
                <a:cs typeface="Calibri" pitchFamily="34" charset="0"/>
              </a:rPr>
              <a:t>going on in detail about visions” </a:t>
            </a:r>
            <a:r>
              <a:rPr kumimoji="0" lang="en-CA" sz="3200" b="1" i="0" u="none" strike="noStrike" kern="0" cap="none" spc="0" normalizeH="0" baseline="0" noProof="0" dirty="0" smtClean="0">
                <a:ln>
                  <a:noFill/>
                </a:ln>
                <a:effectLst/>
                <a:uLnTx/>
                <a:uFillTx/>
                <a:latin typeface="Calibri" pitchFamily="34" charset="0"/>
                <a:ea typeface="+mj-ea"/>
                <a:cs typeface="Calibri" pitchFamily="34" charset="0"/>
              </a:rPr>
              <a:t>(Col 2:18).</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274638"/>
            <a:ext cx="8229600" cy="5458618"/>
          </a:xfrm>
        </p:spPr>
        <p:txBody>
          <a:bodyPr/>
          <a:lstStyle/>
          <a:p>
            <a:r>
              <a:rPr lang="en-US" sz="4000" b="1" dirty="0" smtClean="0">
                <a:solidFill>
                  <a:srgbClr val="66FF33"/>
                </a:solidFill>
                <a:latin typeface="Calibri" pitchFamily="34" charset="0"/>
                <a:cs typeface="Calibri" pitchFamily="34" charset="0"/>
              </a:rPr>
              <a:t>Stop </a:t>
            </a:r>
            <a:r>
              <a:rPr lang="en-US" sz="4000" b="1" i="1" dirty="0" smtClean="0">
                <a:solidFill>
                  <a:srgbClr val="66FF33"/>
                </a:solidFill>
                <a:latin typeface="Calibri" pitchFamily="34" charset="0"/>
                <a:cs typeface="Calibri" pitchFamily="34" charset="0"/>
              </a:rPr>
              <a:t>doing</a:t>
            </a:r>
            <a:r>
              <a:rPr lang="en-US" sz="4000" b="1" dirty="0" smtClean="0">
                <a:solidFill>
                  <a:srgbClr val="66FF33"/>
                </a:solidFill>
                <a:latin typeface="Calibri" pitchFamily="34" charset="0"/>
                <a:cs typeface="Calibri" pitchFamily="34" charset="0"/>
              </a:rPr>
              <a:t> something to be more whole and complete.  </a:t>
            </a:r>
            <a:br>
              <a:rPr lang="en-US" sz="4000" b="1" dirty="0" smtClean="0">
                <a:solidFill>
                  <a:srgbClr val="66FF33"/>
                </a:solidFill>
                <a:latin typeface="Calibri" pitchFamily="34" charset="0"/>
                <a:cs typeface="Calibri" pitchFamily="34" charset="0"/>
              </a:rPr>
            </a:br>
            <a:r>
              <a:rPr lang="en-US" sz="4000" b="1" dirty="0" smtClean="0">
                <a:solidFill>
                  <a:srgbClr val="66FF33"/>
                </a:solidFill>
                <a:latin typeface="Calibri" pitchFamily="34" charset="0"/>
                <a:cs typeface="Calibri" pitchFamily="34" charset="0"/>
              </a:rPr>
              <a:t>Stop searching for fullness </a:t>
            </a:r>
            <a:br>
              <a:rPr lang="en-US" sz="4000" b="1" dirty="0" smtClean="0">
                <a:solidFill>
                  <a:srgbClr val="66FF33"/>
                </a:solidFill>
                <a:latin typeface="Calibri" pitchFamily="34" charset="0"/>
                <a:cs typeface="Calibri" pitchFamily="34" charset="0"/>
              </a:rPr>
            </a:br>
            <a:r>
              <a:rPr lang="en-US" sz="4000" b="1" dirty="0" smtClean="0">
                <a:solidFill>
                  <a:srgbClr val="66FF33"/>
                </a:solidFill>
                <a:latin typeface="Calibri" pitchFamily="34" charset="0"/>
                <a:cs typeface="Calibri" pitchFamily="34" charset="0"/>
              </a:rPr>
              <a:t>in other ways.  </a:t>
            </a:r>
            <a:br>
              <a:rPr lang="en-US" sz="4000" b="1" dirty="0" smtClean="0">
                <a:solidFill>
                  <a:srgbClr val="66FF33"/>
                </a:solidFill>
                <a:latin typeface="Calibri" pitchFamily="34" charset="0"/>
                <a:cs typeface="Calibri" pitchFamily="34" charset="0"/>
              </a:rPr>
            </a:br>
            <a:r>
              <a:rPr lang="en-US" sz="4000" b="1" dirty="0" smtClean="0">
                <a:solidFill>
                  <a:srgbClr val="66FF33"/>
                </a:solidFill>
                <a:latin typeface="Calibri" pitchFamily="34" charset="0"/>
                <a:cs typeface="Calibri" pitchFamily="34" charset="0"/>
              </a:rPr>
              <a:t>Enjoy God’s fullness in Christ</a:t>
            </a:r>
            <a:br>
              <a:rPr lang="en-US" sz="4000" b="1" dirty="0" smtClean="0">
                <a:solidFill>
                  <a:srgbClr val="66FF33"/>
                </a:solidFill>
                <a:latin typeface="Calibri" pitchFamily="34" charset="0"/>
                <a:cs typeface="Calibri" pitchFamily="34" charset="0"/>
              </a:rPr>
            </a:br>
            <a:r>
              <a:rPr lang="en-US" sz="4000" b="1" dirty="0" smtClean="0">
                <a:solidFill>
                  <a:srgbClr val="66FF33"/>
                </a:solidFill>
                <a:latin typeface="Calibri" pitchFamily="34" charset="0"/>
                <a:cs typeface="Calibri" pitchFamily="34" charset="0"/>
              </a:rPr>
              <a:t>by </a:t>
            </a:r>
            <a:r>
              <a:rPr lang="en-US" sz="4000" b="1" i="1" dirty="0" smtClean="0">
                <a:solidFill>
                  <a:srgbClr val="66FF33"/>
                </a:solidFill>
                <a:latin typeface="Calibri" pitchFamily="34" charset="0"/>
                <a:cs typeface="Calibri" pitchFamily="34" charset="0"/>
              </a:rPr>
              <a:t>faith</a:t>
            </a:r>
            <a:r>
              <a:rPr lang="en-US" sz="4000" b="1" dirty="0" smtClean="0">
                <a:solidFill>
                  <a:srgbClr val="66FF33"/>
                </a:solidFill>
                <a:latin typeface="Calibri" pitchFamily="34" charset="0"/>
                <a:cs typeface="Calibri" pitchFamily="34" charset="0"/>
              </a:rPr>
              <a:t> in his Word </a:t>
            </a:r>
            <a:br>
              <a:rPr lang="en-US" sz="4000" b="1" dirty="0" smtClean="0">
                <a:solidFill>
                  <a:srgbClr val="66FF33"/>
                </a:solidFill>
                <a:latin typeface="Calibri" pitchFamily="34" charset="0"/>
                <a:cs typeface="Calibri" pitchFamily="34" charset="0"/>
              </a:rPr>
            </a:br>
            <a:r>
              <a:rPr lang="en-US" sz="4000" b="1" dirty="0" smtClean="0">
                <a:solidFill>
                  <a:srgbClr val="66FF33"/>
                </a:solidFill>
                <a:latin typeface="Calibri" pitchFamily="34" charset="0"/>
                <a:cs typeface="Calibri" pitchFamily="34" charset="0"/>
              </a:rPr>
              <a:t>with prayers of thanks.  </a:t>
            </a:r>
            <a:endParaRPr lang="en-CA" sz="4000" dirty="0" smtClean="0">
              <a:solidFill>
                <a:srgbClr val="66FF33"/>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172034" name="Title 1"/>
          <p:cNvSpPr>
            <a:spLocks noGrp="1"/>
          </p:cNvSpPr>
          <p:nvPr>
            <p:ph type="title"/>
          </p:nvPr>
        </p:nvSpPr>
        <p:spPr>
          <a:xfrm>
            <a:off x="519113" y="44624"/>
            <a:ext cx="8229600" cy="3529013"/>
          </a:xfrm>
          <a:solidFill>
            <a:srgbClr val="002060"/>
          </a:solidFill>
        </p:spPr>
        <p:txBody>
          <a:bodyPr/>
          <a:lstStyle/>
          <a:p>
            <a:r>
              <a:rPr lang="en-US" sz="3200" b="1" dirty="0" smtClean="0">
                <a:solidFill>
                  <a:schemeClr val="tx1"/>
                </a:solidFill>
                <a:latin typeface="Calibri" pitchFamily="34" charset="0"/>
                <a:cs typeface="Calibri" pitchFamily="34" charset="0"/>
              </a:rPr>
              <a:t>“If we do not rely on Christ for wholeness,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all our relationships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are an attempt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to complete ourselves.”</a:t>
            </a:r>
            <a:br>
              <a:rPr lang="en-US" sz="32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400" b="1" dirty="0" smtClean="0">
                <a:solidFill>
                  <a:schemeClr val="tx1"/>
                </a:solidFill>
                <a:latin typeface="Calibri" pitchFamily="34" charset="0"/>
                <a:cs typeface="Calibri" pitchFamily="34" charset="0"/>
              </a:rPr>
              <a:t>adapted from Drs. Les and Leslie Parrott</a:t>
            </a:r>
          </a:p>
        </p:txBody>
      </p:sp>
      <p:sp>
        <p:nvSpPr>
          <p:cNvPr id="4" name="TextBox 2"/>
          <p:cNvSpPr txBox="1">
            <a:spLocks noChangeArrowheads="1"/>
          </p:cNvSpPr>
          <p:nvPr/>
        </p:nvSpPr>
        <p:spPr bwMode="auto">
          <a:xfrm>
            <a:off x="251520" y="3645024"/>
            <a:ext cx="8640959" cy="3108543"/>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a:t>
            </a:r>
            <a:r>
              <a:rPr lang="en-CA" sz="2800" b="1" dirty="0">
                <a:solidFill>
                  <a:schemeClr val="bg1"/>
                </a:solidFill>
                <a:latin typeface="Calibri" pitchFamily="34" charset="0"/>
              </a:rPr>
              <a:t>, I </a:t>
            </a:r>
            <a:r>
              <a:rPr lang="en-CA" sz="2800" b="1" dirty="0" smtClean="0">
                <a:solidFill>
                  <a:schemeClr val="bg1"/>
                </a:solidFill>
                <a:latin typeface="Calibri" pitchFamily="34" charset="0"/>
              </a:rPr>
              <a:t>trust Jesus as my spiritual wholeness and fullness. I am filled in Christ in whom</a:t>
            </a:r>
            <a:r>
              <a:rPr lang="en-CA" sz="2800" b="1" dirty="0" smtClean="0">
                <a:solidFill>
                  <a:schemeClr val="bg1"/>
                </a:solidFill>
                <a:latin typeface="Calibri" pitchFamily="34" charset="0"/>
                <a:cs typeface="Calibri" pitchFamily="34" charset="0"/>
              </a:rPr>
              <a:t> the whole fullness of God dwells bodily.  I am filled with Christ and his riches of the grace of God in Christ, receiving grace upon grace from his fullness.</a:t>
            </a:r>
            <a:r>
              <a:rPr lang="en-US" sz="2800" dirty="0" smtClean="0">
                <a:solidFill>
                  <a:schemeClr val="bg1"/>
                </a:solidFill>
                <a:latin typeface="Calibri" pitchFamily="34" charset="0"/>
                <a:cs typeface="Calibri" pitchFamily="34" charset="0"/>
              </a:rPr>
              <a:t>  </a:t>
            </a:r>
            <a:r>
              <a:rPr lang="en-CA" sz="2800" b="1" dirty="0" smtClean="0">
                <a:solidFill>
                  <a:schemeClr val="bg1"/>
                </a:solidFill>
                <a:latin typeface="Calibri" pitchFamily="34" charset="0"/>
              </a:rPr>
              <a:t>It is finished!  I </a:t>
            </a:r>
            <a:r>
              <a:rPr lang="en-CA" sz="2800" b="1" dirty="0">
                <a:solidFill>
                  <a:schemeClr val="bg1"/>
                </a:solidFill>
                <a:latin typeface="Calibri" pitchFamily="34" charset="0"/>
              </a:rPr>
              <a:t>am complete in </a:t>
            </a:r>
            <a:r>
              <a:rPr lang="en-CA" sz="2800" b="1" dirty="0" smtClean="0">
                <a:solidFill>
                  <a:schemeClr val="bg1"/>
                </a:solidFill>
                <a:latin typeface="Calibri" pitchFamily="34" charset="0"/>
              </a:rPr>
              <a:t>Christ by faith apart from tongues, dreams, visions, miracles, ‘words’ or praying more, giving more, serving more!</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1475656" y="980728"/>
            <a:ext cx="6192688" cy="836613"/>
          </a:xfrm>
          <a:prstGeom prst="rect">
            <a:avLst/>
          </a:prstGeom>
          <a:noFill/>
          <a:ln w="9525">
            <a:noFill/>
            <a:miter lim="800000"/>
            <a:headEnd/>
            <a:tailEnd/>
          </a:ln>
        </p:spPr>
        <p:txBody>
          <a:bodyPr/>
          <a:lstStyle/>
          <a:p>
            <a:pPr algn="ctr">
              <a:spcAft>
                <a:spcPts val="1000"/>
              </a:spcAft>
            </a:pPr>
            <a:r>
              <a:rPr lang="en-CA" sz="2800" b="1" dirty="0" smtClean="0">
                <a:solidFill>
                  <a:srgbClr val="FFFF00"/>
                </a:solidFill>
                <a:latin typeface="Calibri" pitchFamily="34" charset="0"/>
              </a:rPr>
              <a:t>Our  unrighteousness and emptiness</a:t>
            </a:r>
            <a:endParaRPr lang="en-CA" sz="2800" b="1" dirty="0">
              <a:solidFill>
                <a:srgbClr val="FFFF00"/>
              </a:solidFill>
              <a:latin typeface="Calibri" pitchFamily="34" charset="0"/>
            </a:endParaRPr>
          </a:p>
        </p:txBody>
      </p:sp>
      <p:sp>
        <p:nvSpPr>
          <p:cNvPr id="12294" name="Text Box 2"/>
          <p:cNvSpPr txBox="1">
            <a:spLocks noChangeArrowheads="1"/>
          </p:cNvSpPr>
          <p:nvPr/>
        </p:nvSpPr>
        <p:spPr bwMode="auto">
          <a:xfrm>
            <a:off x="1503040" y="3997052"/>
            <a:ext cx="6669360" cy="800100"/>
          </a:xfrm>
          <a:prstGeom prst="rect">
            <a:avLst/>
          </a:prstGeom>
          <a:noFill/>
          <a:ln w="9525">
            <a:noFill/>
            <a:miter lim="800000"/>
            <a:headEnd/>
            <a:tailEnd/>
          </a:ln>
        </p:spPr>
        <p:txBody>
          <a:bodyPr/>
          <a:lstStyle/>
          <a:p>
            <a:pPr algn="ctr">
              <a:spcAft>
                <a:spcPts val="0"/>
              </a:spcAft>
            </a:pPr>
            <a:endParaRPr lang="en-CA" sz="2800" b="1" dirty="0">
              <a:solidFill>
                <a:srgbClr val="FFFF00"/>
              </a:solidFill>
              <a:latin typeface="Calibri" pitchFamily="34" charset="0"/>
            </a:endParaRPr>
          </a:p>
        </p:txBody>
      </p:sp>
      <p:sp>
        <p:nvSpPr>
          <p:cNvPr id="16" name="Rectangle 15"/>
          <p:cNvSpPr/>
          <p:nvPr/>
        </p:nvSpPr>
        <p:spPr>
          <a:xfrm>
            <a:off x="755576" y="1484784"/>
            <a:ext cx="500063" cy="2700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209208" y="2204864"/>
            <a:ext cx="1554480"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28384" y="1412776"/>
            <a:ext cx="648072"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2060848"/>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2132856"/>
            <a:ext cx="1571625" cy="731520"/>
          </a:xfrm>
          <a:prstGeom prst="rect">
            <a:avLst/>
          </a:prstGeom>
          <a:noFill/>
          <a:ln w="9525">
            <a:noFill/>
            <a:miter lim="800000"/>
            <a:headEnd/>
            <a:tailEnd/>
          </a:ln>
        </p:spPr>
        <p:txBody>
          <a:bodyPr wrap="square">
            <a:spAutoFit/>
          </a:bodyPr>
          <a:lstStyle/>
          <a:p>
            <a:pPr algn="ctr"/>
            <a:r>
              <a:rPr lang="en-US" sz="3600" b="1" dirty="0"/>
              <a:t>Christ</a:t>
            </a:r>
          </a:p>
        </p:txBody>
      </p:sp>
      <p:sp>
        <p:nvSpPr>
          <p:cNvPr id="12302" name="TextBox 13"/>
          <p:cNvSpPr txBox="1">
            <a:spLocks noChangeArrowheads="1"/>
          </p:cNvSpPr>
          <p:nvPr/>
        </p:nvSpPr>
        <p:spPr bwMode="auto">
          <a:xfrm>
            <a:off x="7956376" y="2132856"/>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1" name="Curved Up Arrow 20"/>
          <p:cNvSpPr/>
          <p:nvPr/>
        </p:nvSpPr>
        <p:spPr>
          <a:xfrm rot="10800000">
            <a:off x="827584" y="1484785"/>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3" name="Rectangle 22"/>
          <p:cNvSpPr/>
          <p:nvPr/>
        </p:nvSpPr>
        <p:spPr>
          <a:xfrm>
            <a:off x="8100392"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Curved Up Arrow 27"/>
          <p:cNvSpPr/>
          <p:nvPr/>
        </p:nvSpPr>
        <p:spPr>
          <a:xfrm>
            <a:off x="971600" y="2780928"/>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0" name="Title 1"/>
          <p:cNvSpPr txBox="1">
            <a:spLocks/>
          </p:cNvSpPr>
          <p:nvPr/>
        </p:nvSpPr>
        <p:spPr>
          <a:xfrm>
            <a:off x="1475656" y="1700808"/>
            <a:ext cx="69127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Filled with spiritual fullness in God,</a:t>
            </a:r>
          </a:p>
          <a:p>
            <a:pPr algn="ctr" eaLnBrk="0" hangingPunct="0">
              <a:defRPr/>
            </a:pPr>
            <a:r>
              <a:rPr lang="en-CA" sz="2800" b="1" kern="0" dirty="0" smtClean="0">
                <a:latin typeface="Calibri" pitchFamily="34" charset="0"/>
                <a:ea typeface="+mj-ea"/>
                <a:cs typeface="+mj-cs"/>
              </a:rPr>
              <a:t>needing nothing to be more complete,</a:t>
            </a:r>
          </a:p>
          <a:p>
            <a:pPr algn="ctr" eaLnBrk="0" hangingPunct="0">
              <a:defRPr/>
            </a:pPr>
            <a:r>
              <a:rPr lang="en-CA" sz="2800" b="1" kern="0" dirty="0" smtClean="0">
                <a:latin typeface="Calibri" pitchFamily="34" charset="0"/>
                <a:ea typeface="+mj-ea"/>
                <a:cs typeface="+mj-cs"/>
              </a:rPr>
              <a:t>in Christ alone, </a:t>
            </a: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latin typeface="Calibri" pitchFamily="34" charset="0"/>
                <a:ea typeface="+mj-ea"/>
                <a:cs typeface="+mj-cs"/>
              </a:rPr>
              <a:t>by God’s grace alone</a:t>
            </a:r>
          </a:p>
        </p:txBody>
      </p:sp>
      <p:sp>
        <p:nvSpPr>
          <p:cNvPr id="26" name="Rectangle 25"/>
          <p:cNvSpPr/>
          <p:nvPr/>
        </p:nvSpPr>
        <p:spPr>
          <a:xfrm>
            <a:off x="1907704" y="3501008"/>
            <a:ext cx="5382344" cy="954107"/>
          </a:xfrm>
          <a:prstGeom prst="rect">
            <a:avLst/>
          </a:prstGeom>
        </p:spPr>
        <p:txBody>
          <a:bodyPr wrap="square">
            <a:spAutoFit/>
          </a:bodyPr>
          <a:lstStyle/>
          <a:p>
            <a:pPr algn="ctr">
              <a:spcAft>
                <a:spcPts val="0"/>
              </a:spcAft>
            </a:pPr>
            <a:r>
              <a:rPr lang="en-CA" sz="2800" b="1" dirty="0" smtClean="0">
                <a:solidFill>
                  <a:srgbClr val="FFFF00"/>
                </a:solidFill>
                <a:latin typeface="Calibri" pitchFamily="34" charset="0"/>
              </a:rPr>
              <a:t>Christ the righteousness of God</a:t>
            </a:r>
          </a:p>
          <a:p>
            <a:pPr algn="ctr">
              <a:spcAft>
                <a:spcPts val="0"/>
              </a:spcAft>
            </a:pPr>
            <a:r>
              <a:rPr lang="en-CA" sz="2800" b="1" dirty="0" smtClean="0">
                <a:solidFill>
                  <a:srgbClr val="FFFF00"/>
                </a:solidFill>
                <a:latin typeface="Calibri" pitchFamily="34" charset="0"/>
              </a:rPr>
              <a:t>Christ the fullness of God</a:t>
            </a:r>
          </a:p>
        </p:txBody>
      </p:sp>
      <p:sp>
        <p:nvSpPr>
          <p:cNvPr id="30" name="Title 1"/>
          <p:cNvSpPr txBox="1">
            <a:spLocks/>
          </p:cNvSpPr>
          <p:nvPr/>
        </p:nvSpPr>
        <p:spPr bwMode="auto">
          <a:xfrm>
            <a:off x="0" y="5085184"/>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CA" sz="2800" b="1" dirty="0" smtClean="0">
                <a:solidFill>
                  <a:schemeClr val="bg1"/>
                </a:solidFill>
                <a:latin typeface="Calibri" pitchFamily="34" charset="0"/>
                <a:cs typeface="Calibri" pitchFamily="34" charset="0"/>
              </a:rPr>
              <a:t>“reconciled . . . by his death, in order to present you holy and blameless and above reproach before him” </a:t>
            </a:r>
            <a:r>
              <a:rPr lang="en-CA" sz="2800" b="1" smtClean="0">
                <a:solidFill>
                  <a:schemeClr val="bg1"/>
                </a:solidFill>
                <a:latin typeface="Calibri" pitchFamily="34" charset="0"/>
                <a:cs typeface="Calibri" pitchFamily="34" charset="0"/>
              </a:rPr>
              <a:t>Col 1:22</a:t>
            </a:r>
            <a:endParaRPr lang="en-CA" sz="2800" b="1" dirty="0" smtClean="0">
              <a:solidFill>
                <a:schemeClr val="bg1"/>
              </a:solidFill>
              <a:latin typeface="Calibri" pitchFamily="34" charset="0"/>
              <a:cs typeface="Calibri" pitchFamily="34" charset="0"/>
            </a:endParaRPr>
          </a:p>
          <a:p>
            <a:endParaRPr lang="x-none" sz="800" smtClean="0"/>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and you have been filled in him, who is the head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of all rule and authority”  Col 2:9-10</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4" name="TextBox 23"/>
          <p:cNvSpPr txBox="1"/>
          <p:nvPr/>
        </p:nvSpPr>
        <p:spPr>
          <a:xfrm>
            <a:off x="72008" y="-27384"/>
            <a:ext cx="8964488" cy="954107"/>
          </a:xfrm>
          <a:prstGeom prst="rect">
            <a:avLst/>
          </a:prstGeom>
          <a:noFill/>
        </p:spPr>
        <p:txBody>
          <a:bodyPr wrap="square" rtlCol="0">
            <a:spAutoFit/>
          </a:bodyPr>
          <a:lstStyle/>
          <a:p>
            <a:pPr algn="ctr"/>
            <a:r>
              <a:rPr lang="en-CA" sz="2800" b="1" dirty="0" smtClean="0">
                <a:solidFill>
                  <a:srgbClr val="FF0000"/>
                </a:solidFill>
                <a:latin typeface="Calibri" pitchFamily="34" charset="0"/>
              </a:rPr>
              <a:t>Jesus is our fullness by faith</a:t>
            </a:r>
          </a:p>
          <a:p>
            <a:pPr algn="ctr"/>
            <a:r>
              <a:rPr lang="en-CA" sz="2800" b="1" dirty="0" smtClean="0">
                <a:solidFill>
                  <a:srgbClr val="FF0000"/>
                </a:solidFill>
                <a:latin typeface="Calibri" pitchFamily="34" charset="0"/>
              </a:rPr>
              <a:t>as Jesus is our righteousness by faith!</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790056"/>
            <a:ext cx="8784976" cy="1143000"/>
          </a:xfrm>
        </p:spPr>
        <p:txBody>
          <a:bodyPr/>
          <a:lstStyle/>
          <a:p>
            <a:r>
              <a:rPr lang="en-US" sz="2800" b="1" dirty="0" smtClean="0">
                <a:solidFill>
                  <a:srgbClr val="0000FF"/>
                </a:solidFill>
                <a:latin typeface="Calibri" pitchFamily="34" charset="0"/>
                <a:cs typeface="Calibri" pitchFamily="34" charset="0"/>
              </a:rPr>
              <a:t>You can’t DO anything to make yourself more righteous; </a:t>
            </a:r>
            <a:br>
              <a:rPr lang="en-US" sz="2800" b="1" dirty="0" smtClean="0">
                <a:solidFill>
                  <a:srgbClr val="0000FF"/>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righteousness.</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forgiven;</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forgiveness from God. </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reconciled to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reconciliation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You can’t DO anything to be more accepted;</a:t>
            </a:r>
            <a:br>
              <a:rPr lang="en-US" sz="2800" b="1" dirty="0" smtClean="0">
                <a:solidFill>
                  <a:srgbClr val="0000FF"/>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acceptance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 You can’t DO anything to be more spiritual;</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spiritual fullness in God.</a:t>
            </a:r>
            <a:br>
              <a:rPr lang="en-US" sz="2800" b="1" dirty="0" smtClean="0">
                <a:solidFill>
                  <a:srgbClr val="FF000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If I in whom the fullness of God dwells am in you, </a:t>
            </a:r>
            <a:br>
              <a:rPr lang="en-US" sz="2800" b="1" dirty="0" smtClean="0">
                <a:solidFill>
                  <a:srgbClr val="0000FF"/>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nothing you DO can add to the spiritual fullness I provide.</a:t>
            </a:r>
            <a:endParaRPr lang="en-US" sz="2800" b="1" dirty="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59" name="Rectangle 58"/>
          <p:cNvSpPr/>
          <p:nvPr/>
        </p:nvSpPr>
        <p:spPr>
          <a:xfrm>
            <a:off x="4056504" y="141277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268760"/>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3"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3671934">
            <a:off x="2431700" y="5484307"/>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7928066" flipH="1">
            <a:off x="4591940" y="5484307"/>
            <a:ext cx="1806232" cy="680209"/>
          </a:xfrm>
          <a:prstGeom prst="rect">
            <a:avLst/>
          </a:prstGeom>
          <a:noFill/>
          <a:ln w="9525">
            <a:noFill/>
            <a:miter lim="800000"/>
            <a:headEnd/>
            <a:tailEnd/>
          </a:ln>
        </p:spPr>
      </p:pic>
      <p:sp>
        <p:nvSpPr>
          <p:cNvPr id="49" name="TextBox 48"/>
          <p:cNvSpPr txBox="1"/>
          <p:nvPr/>
        </p:nvSpPr>
        <p:spPr>
          <a:xfrm>
            <a:off x="155104" y="6336962"/>
            <a:ext cx="1752600" cy="404406"/>
          </a:xfrm>
          <a:prstGeom prst="rect">
            <a:avLst/>
          </a:prstGeom>
          <a:noFill/>
        </p:spPr>
        <p:txBody>
          <a:bodyPr wrap="square" rtlCol="0">
            <a:spAutoFit/>
          </a:bodyPr>
          <a:lstStyle/>
          <a:p>
            <a:pPr algn="ctr">
              <a:lnSpc>
                <a:spcPts val="2400"/>
              </a:lnSpc>
            </a:pPr>
            <a:r>
              <a:rPr lang="en-CA" sz="2400" b="1" spc="-100" dirty="0" smtClean="0">
                <a:solidFill>
                  <a:schemeClr val="bg1"/>
                </a:solidFill>
                <a:latin typeface="Calibri" pitchFamily="34" charset="0"/>
                <a:cs typeface="Calibri" pitchFamily="34" charset="0"/>
              </a:rPr>
              <a:t>no blessing</a:t>
            </a:r>
            <a:endParaRPr lang="en-CA" sz="2400" b="1" spc="-100" dirty="0">
              <a:solidFill>
                <a:schemeClr val="bg1"/>
              </a:solidFill>
              <a:latin typeface="Calibri" pitchFamily="34" charset="0"/>
              <a:cs typeface="Calibri" pitchFamily="34" charset="0"/>
            </a:endParaRPr>
          </a:p>
        </p:txBody>
      </p:sp>
      <p:sp>
        <p:nvSpPr>
          <p:cNvPr id="36" name="TextBox 35"/>
          <p:cNvSpPr txBox="1"/>
          <p:nvPr/>
        </p:nvSpPr>
        <p:spPr>
          <a:xfrm>
            <a:off x="6588224" y="6228020"/>
            <a:ext cx="1872208" cy="3693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a:t>
            </a:r>
          </a:p>
          <a:p>
            <a:pPr algn="ctr"/>
            <a:r>
              <a:rPr lang="en-CA" sz="900" dirty="0" smtClean="0">
                <a:solidFill>
                  <a:schemeClr val="tx1">
                    <a:lumMod val="50000"/>
                  </a:schemeClr>
                </a:solidFill>
              </a:rPr>
              <a:t>Microsoft Corporation. </a:t>
            </a:r>
            <a:endParaRPr lang="en-CA" sz="900" dirty="0">
              <a:solidFill>
                <a:schemeClr val="tx1">
                  <a:lumMod val="50000"/>
                </a:schemeClr>
              </a:solidFill>
            </a:endParaRPr>
          </a:p>
        </p:txBody>
      </p:sp>
      <p:sp>
        <p:nvSpPr>
          <p:cNvPr id="52" name="TextBox 51"/>
          <p:cNvSpPr txBox="1"/>
          <p:nvPr/>
        </p:nvSpPr>
        <p:spPr>
          <a:xfrm>
            <a:off x="3539480" y="6336962"/>
            <a:ext cx="1752600" cy="404406"/>
          </a:xfrm>
          <a:prstGeom prst="rect">
            <a:avLst/>
          </a:prstGeom>
          <a:noFill/>
        </p:spPr>
        <p:txBody>
          <a:bodyPr wrap="square" rtlCol="0">
            <a:spAutoFit/>
          </a:bodyPr>
          <a:lstStyle/>
          <a:p>
            <a:pPr algn="ctr">
              <a:lnSpc>
                <a:spcPts val="2400"/>
              </a:lnSpc>
            </a:pPr>
            <a:r>
              <a:rPr lang="en-CA" sz="2400" b="1" spc="-100" dirty="0" smtClean="0">
                <a:solidFill>
                  <a:schemeClr val="bg1"/>
                </a:solidFill>
                <a:latin typeface="Calibri" pitchFamily="34" charset="0"/>
                <a:cs typeface="Calibri" pitchFamily="34" charset="0"/>
              </a:rPr>
              <a:t>all blessing</a:t>
            </a:r>
            <a:endParaRPr lang="en-CA" sz="2400" b="1" spc="-100" dirty="0">
              <a:solidFill>
                <a:schemeClr val="bg1"/>
              </a:solidFill>
              <a:latin typeface="Calibri" pitchFamily="34" charset="0"/>
              <a:cs typeface="Calibri" pitchFamily="34" charset="0"/>
            </a:endParaRPr>
          </a:p>
        </p:txBody>
      </p:sp>
      <p:sp>
        <p:nvSpPr>
          <p:cNvPr id="39" name="TextBox 38"/>
          <p:cNvSpPr txBox="1"/>
          <p:nvPr/>
        </p:nvSpPr>
        <p:spPr>
          <a:xfrm>
            <a:off x="6012160" y="1114866"/>
            <a:ext cx="3096344" cy="3970318"/>
          </a:xfrm>
          <a:prstGeom prst="rect">
            <a:avLst/>
          </a:prstGeom>
          <a:noFill/>
        </p:spPr>
        <p:txBody>
          <a:bodyPr wrap="square" rtlCol="0">
            <a:spAutoFit/>
          </a:bodyPr>
          <a:lstStyle/>
          <a:p>
            <a:pPr algn="ctr"/>
            <a:r>
              <a:rPr lang="en-CA" sz="2800" b="1" dirty="0" smtClean="0">
                <a:solidFill>
                  <a:schemeClr val="bg1"/>
                </a:solidFill>
                <a:latin typeface="Calibri" pitchFamily="34" charset="0"/>
              </a:rPr>
              <a:t>“Blessed be the God and Father </a:t>
            </a:r>
          </a:p>
          <a:p>
            <a:pPr algn="ctr"/>
            <a:r>
              <a:rPr lang="en-CA" sz="2800" b="1" dirty="0" smtClean="0">
                <a:solidFill>
                  <a:schemeClr val="bg1"/>
                </a:solidFill>
                <a:latin typeface="Calibri" pitchFamily="34" charset="0"/>
              </a:rPr>
              <a:t>of our Lord Jesus Christ, who has blessed us in Christ with every spiritual blessing in the heavenly places”  </a:t>
            </a:r>
          </a:p>
          <a:p>
            <a:pPr algn="ctr"/>
            <a:r>
              <a:rPr lang="en-CA" sz="2800" b="1" dirty="0" smtClean="0">
                <a:solidFill>
                  <a:schemeClr val="bg1"/>
                </a:solidFill>
                <a:latin typeface="Calibri" pitchFamily="34" charset="0"/>
              </a:rPr>
              <a:t>Eph 1:3</a:t>
            </a:r>
            <a:endParaRPr lang="en-CA" sz="2800" b="1" dirty="0">
              <a:solidFill>
                <a:schemeClr val="bg1"/>
              </a:solidFill>
              <a:latin typeface="Calibri" pitchFamily="34" charset="0"/>
            </a:endParaRPr>
          </a:p>
        </p:txBody>
      </p:sp>
      <p:pic>
        <p:nvPicPr>
          <p:cNvPr id="40" name="Picture 39" descr="egyptian.gif"/>
          <p:cNvPicPr>
            <a:picLocks noChangeAspect="1"/>
          </p:cNvPicPr>
          <p:nvPr/>
        </p:nvPicPr>
        <p:blipFill>
          <a:blip r:embed="rId5" cstate="print"/>
          <a:stretch>
            <a:fillRect/>
          </a:stretch>
        </p:blipFill>
        <p:spPr>
          <a:xfrm>
            <a:off x="3347864" y="196079"/>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28333" y="1342385"/>
            <a:ext cx="2286000" cy="1360713"/>
          </a:xfrm>
          <a:prstGeom prst="rect">
            <a:avLst/>
          </a:prstGeom>
        </p:spPr>
      </p:pic>
      <p:sp>
        <p:nvSpPr>
          <p:cNvPr id="58" name="WordArt 2"/>
          <p:cNvSpPr>
            <a:spLocks noChangeArrowheads="1" noChangeShapeType="1" noTextEdit="1"/>
          </p:cNvSpPr>
          <p:nvPr/>
        </p:nvSpPr>
        <p:spPr bwMode="auto">
          <a:xfrm>
            <a:off x="3347864"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17032" y="4795800"/>
            <a:ext cx="1359024" cy="1585528"/>
          </a:xfrm>
          <a:prstGeom prst="rect">
            <a:avLst/>
          </a:prstGeom>
        </p:spPr>
      </p:pic>
      <p:sp>
        <p:nvSpPr>
          <p:cNvPr id="63" name="TextBox 62"/>
          <p:cNvSpPr txBox="1"/>
          <p:nvPr/>
        </p:nvSpPr>
        <p:spPr>
          <a:xfrm>
            <a:off x="179512" y="210706"/>
            <a:ext cx="2088232" cy="400110"/>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a:t>
            </a:r>
            <a:r>
              <a:rPr lang="en-CA" sz="1000" dirty="0" smtClean="0">
                <a:solidFill>
                  <a:schemeClr val="tx1">
                    <a:lumMod val="65000"/>
                  </a:schemeClr>
                </a:solidFill>
                <a:hlinkClick r:id="rId7"/>
              </a:rPr>
              <a:t>www.fg-a.com</a:t>
            </a:r>
            <a:endParaRPr lang="en-CA" sz="1000" dirty="0" smtClean="0">
              <a:solidFill>
                <a:schemeClr val="tx1">
                  <a:lumMod val="65000"/>
                </a:schemeClr>
              </a:solidFill>
            </a:endParaRPr>
          </a:p>
        </p:txBody>
      </p: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0" name="Picture 49" descr="www.sherv.net big-tears.gif"/>
          <p:cNvPicPr>
            <a:picLocks noChangeAspect="1"/>
          </p:cNvPicPr>
          <p:nvPr/>
        </p:nvPicPr>
        <p:blipFill>
          <a:blip r:embed="rId8" cstate="print"/>
          <a:stretch>
            <a:fillRect/>
          </a:stretch>
        </p:blipFill>
        <p:spPr>
          <a:xfrm>
            <a:off x="274320" y="5500702"/>
            <a:ext cx="1440160" cy="840094"/>
          </a:xfrm>
          <a:prstGeom prst="rect">
            <a:avLst/>
          </a:prstGeom>
        </p:spPr>
      </p:pic>
      <p:sp>
        <p:nvSpPr>
          <p:cNvPr id="53" name="TextBox 6"/>
          <p:cNvSpPr txBox="1">
            <a:spLocks noChangeArrowheads="1"/>
          </p:cNvSpPr>
          <p:nvPr/>
        </p:nvSpPr>
        <p:spPr bwMode="auto">
          <a:xfrm rot="16200000">
            <a:off x="-924057" y="5327086"/>
            <a:ext cx="2240649" cy="249722"/>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48" name="TextBox 47"/>
          <p:cNvSpPr txBox="1"/>
          <p:nvPr/>
        </p:nvSpPr>
        <p:spPr>
          <a:xfrm>
            <a:off x="164624" y="1268760"/>
            <a:ext cx="2103120" cy="3108543"/>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11. blessed </a:t>
            </a:r>
          </a:p>
          <a:p>
            <a:pPr algn="ctr"/>
            <a:r>
              <a:rPr lang="en-US" sz="2800" b="1" dirty="0" smtClean="0">
                <a:solidFill>
                  <a:srgbClr val="FF0000"/>
                </a:solidFill>
                <a:latin typeface="Calibri" pitchFamily="34" charset="0"/>
              </a:rPr>
              <a:t>in Christ </a:t>
            </a:r>
          </a:p>
          <a:p>
            <a:pPr algn="ctr"/>
            <a:r>
              <a:rPr lang="en-US" sz="2800" b="1" dirty="0" smtClean="0">
                <a:solidFill>
                  <a:srgbClr val="FF0000"/>
                </a:solidFill>
                <a:latin typeface="Calibri" pitchFamily="34" charset="0"/>
              </a:rPr>
              <a:t>with every spiritual blessing.</a:t>
            </a:r>
          </a:p>
          <a:p>
            <a:pPr algn="ctr"/>
            <a:r>
              <a:rPr lang="en-US"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4538940" y="6555754"/>
            <a:ext cx="2033324" cy="230832"/>
          </a:xfrm>
          <a:prstGeom prst="rect">
            <a:avLst/>
          </a:prstGeom>
          <a:noFill/>
        </p:spPr>
        <p:txBody>
          <a:bodyPr wrap="square" rtlCol="0">
            <a:spAutoFit/>
          </a:bodyPr>
          <a:lstStyle/>
          <a:p>
            <a:pPr algn="ctr"/>
            <a:r>
              <a:rPr lang="en-CA" sz="900" dirty="0" smtClean="0">
                <a:solidFill>
                  <a:schemeClr val="bg1">
                    <a:lumMod val="50000"/>
                    <a:lumOff val="50000"/>
                  </a:schemeClr>
                </a:solidFill>
                <a:latin typeface="Arial Narrow" pitchFamily="34" charset="0"/>
              </a:rPr>
              <a:t>johncrozieris@gmail.com  ©  2024 </a:t>
            </a:r>
            <a:endParaRPr lang="en-CA" sz="900" dirty="0">
              <a:solidFill>
                <a:schemeClr val="bg1">
                  <a:lumMod val="50000"/>
                  <a:lumOff val="50000"/>
                </a:schemeClr>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pic>
        <p:nvPicPr>
          <p:cNvPr id="16" name="Picture 15" descr="lord-jesus-christ-coming-293608.gif"/>
          <p:cNvPicPr>
            <a:picLocks noChangeAspect="1"/>
          </p:cNvPicPr>
          <p:nvPr/>
        </p:nvPicPr>
        <p:blipFill>
          <a:blip r:embed="rId2" cstate="print"/>
          <a:srcRect b="36140"/>
          <a:stretch>
            <a:fillRect/>
          </a:stretch>
        </p:blipFill>
        <p:spPr>
          <a:xfrm>
            <a:off x="2123728" y="2197968"/>
            <a:ext cx="2949684" cy="2743200"/>
          </a:xfrm>
          <a:prstGeom prst="star32">
            <a:avLst/>
          </a:prstGeom>
        </p:spPr>
      </p:pic>
      <p:pic>
        <p:nvPicPr>
          <p:cNvPr id="14" name="Picture 13" descr="www.fg-a.com valentine 2-jumping-heart.gif"/>
          <p:cNvPicPr>
            <a:picLocks noChangeAspect="1"/>
          </p:cNvPicPr>
          <p:nvPr/>
        </p:nvPicPr>
        <p:blipFill>
          <a:blip r:embed="rId3" cstate="print"/>
          <a:stretch>
            <a:fillRect/>
          </a:stretch>
        </p:blipFill>
        <p:spPr>
          <a:xfrm>
            <a:off x="3042672" y="3068960"/>
            <a:ext cx="1097280" cy="1280160"/>
          </a:xfrm>
          <a:prstGeom prst="rect">
            <a:avLst/>
          </a:prstGeom>
        </p:spPr>
      </p:pic>
      <p:sp>
        <p:nvSpPr>
          <p:cNvPr id="19" name="TextBox 8"/>
          <p:cNvSpPr txBox="1">
            <a:spLocks noChangeArrowheads="1"/>
          </p:cNvSpPr>
          <p:nvPr/>
        </p:nvSpPr>
        <p:spPr bwMode="auto">
          <a:xfrm>
            <a:off x="2627784" y="4283804"/>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p:txBody>
      </p:sp>
      <p:sp>
        <p:nvSpPr>
          <p:cNvPr id="15" name="Text Box 5"/>
          <p:cNvSpPr txBox="1">
            <a:spLocks noChangeArrowheads="1"/>
          </p:cNvSpPr>
          <p:nvPr/>
        </p:nvSpPr>
        <p:spPr bwMode="auto">
          <a:xfrm>
            <a:off x="-76200" y="764704"/>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chemeClr val="bg1"/>
                </a:solidFill>
                <a:latin typeface="Calibri" pitchFamily="34" charset="0"/>
                <a:ea typeface="Malgun Gothic" pitchFamily="34" charset="-127"/>
                <a:cs typeface="Calibri" pitchFamily="34" charset="0"/>
              </a:rPr>
              <a:t> counted</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as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in</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Christ</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the</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righteousness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of</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God</a:t>
            </a:r>
          </a:p>
          <a:p>
            <a:pPr lvl="0" algn="ctr">
              <a:lnSpc>
                <a:spcPts val="1200"/>
              </a:lnSpc>
              <a:spcAft>
                <a:spcPts val="0"/>
              </a:spcAf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                                              united with Christ in death and res.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20" name="Title 3"/>
          <p:cNvSpPr txBox="1">
            <a:spLocks/>
          </p:cNvSpPr>
          <p:nvPr/>
        </p:nvSpPr>
        <p:spPr>
          <a:xfrm>
            <a:off x="6500826" y="315416"/>
            <a:ext cx="2592288" cy="6858000"/>
          </a:xfrm>
          <a:prstGeom prst="rect">
            <a:avLst/>
          </a:prstGeom>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Lord, thank you that Jesus is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the fullness of your blessing!</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Thank you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that Christ’s death and resurrection provides all</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your</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 blessing!</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It is finished!</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We believe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and receive all you freely give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in Christ!</a:t>
            </a:r>
            <a:endParaRPr kumimoji="0" lang="en-CA" sz="26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59" name="Rectangle 58"/>
          <p:cNvSpPr/>
          <p:nvPr/>
        </p:nvSpPr>
        <p:spPr>
          <a:xfrm>
            <a:off x="4056504" y="141277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268760"/>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3"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3671934">
            <a:off x="2431700" y="5484307"/>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7928066" flipH="1">
            <a:off x="4591940" y="5484307"/>
            <a:ext cx="1806232" cy="680209"/>
          </a:xfrm>
          <a:prstGeom prst="rect">
            <a:avLst/>
          </a:prstGeom>
          <a:noFill/>
          <a:ln w="9525">
            <a:noFill/>
            <a:miter lim="800000"/>
            <a:headEnd/>
            <a:tailEnd/>
          </a:ln>
        </p:spPr>
      </p:pic>
      <p:sp>
        <p:nvSpPr>
          <p:cNvPr id="49" name="TextBox 48"/>
          <p:cNvSpPr txBox="1"/>
          <p:nvPr/>
        </p:nvSpPr>
        <p:spPr>
          <a:xfrm>
            <a:off x="155104" y="6336962"/>
            <a:ext cx="1752600" cy="404406"/>
          </a:xfrm>
          <a:prstGeom prst="rect">
            <a:avLst/>
          </a:prstGeom>
          <a:noFill/>
        </p:spPr>
        <p:txBody>
          <a:bodyPr wrap="square" rtlCol="0">
            <a:spAutoFit/>
          </a:bodyPr>
          <a:lstStyle/>
          <a:p>
            <a:pPr algn="ctr">
              <a:lnSpc>
                <a:spcPts val="2400"/>
              </a:lnSpc>
            </a:pPr>
            <a:r>
              <a:rPr lang="en-CA" sz="2400" b="1" spc="-100" dirty="0" smtClean="0">
                <a:solidFill>
                  <a:schemeClr val="bg1"/>
                </a:solidFill>
                <a:latin typeface="Calibri" pitchFamily="34" charset="0"/>
                <a:cs typeface="Calibri" pitchFamily="34" charset="0"/>
              </a:rPr>
              <a:t>no blessing</a:t>
            </a:r>
            <a:endParaRPr lang="en-CA" sz="2400" b="1" spc="-100" dirty="0">
              <a:solidFill>
                <a:schemeClr val="bg1"/>
              </a:solidFill>
              <a:latin typeface="Calibri" pitchFamily="34" charset="0"/>
              <a:cs typeface="Calibri" pitchFamily="34" charset="0"/>
            </a:endParaRPr>
          </a:p>
        </p:txBody>
      </p:sp>
      <p:sp>
        <p:nvSpPr>
          <p:cNvPr id="36" name="TextBox 35"/>
          <p:cNvSpPr txBox="1"/>
          <p:nvPr/>
        </p:nvSpPr>
        <p:spPr>
          <a:xfrm>
            <a:off x="6588224" y="6228020"/>
            <a:ext cx="1872208" cy="3693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a:t>
            </a:r>
          </a:p>
          <a:p>
            <a:pPr algn="ctr"/>
            <a:r>
              <a:rPr lang="en-CA" sz="900" dirty="0" smtClean="0">
                <a:solidFill>
                  <a:schemeClr val="tx1">
                    <a:lumMod val="50000"/>
                  </a:schemeClr>
                </a:solidFill>
              </a:rPr>
              <a:t>Microsoft Corporation. </a:t>
            </a:r>
            <a:endParaRPr lang="en-CA" sz="900" dirty="0">
              <a:solidFill>
                <a:schemeClr val="tx1">
                  <a:lumMod val="50000"/>
                </a:schemeClr>
              </a:solidFill>
            </a:endParaRPr>
          </a:p>
        </p:txBody>
      </p:sp>
      <p:sp>
        <p:nvSpPr>
          <p:cNvPr id="52" name="TextBox 51"/>
          <p:cNvSpPr txBox="1"/>
          <p:nvPr/>
        </p:nvSpPr>
        <p:spPr>
          <a:xfrm>
            <a:off x="3539480" y="6336962"/>
            <a:ext cx="1752600" cy="404406"/>
          </a:xfrm>
          <a:prstGeom prst="rect">
            <a:avLst/>
          </a:prstGeom>
          <a:noFill/>
        </p:spPr>
        <p:txBody>
          <a:bodyPr wrap="square" rtlCol="0">
            <a:spAutoFit/>
          </a:bodyPr>
          <a:lstStyle/>
          <a:p>
            <a:pPr algn="ctr">
              <a:lnSpc>
                <a:spcPts val="2400"/>
              </a:lnSpc>
            </a:pPr>
            <a:r>
              <a:rPr lang="en-CA" sz="2400" b="1" spc="-100" dirty="0" smtClean="0">
                <a:solidFill>
                  <a:schemeClr val="bg1"/>
                </a:solidFill>
                <a:latin typeface="Calibri" pitchFamily="34" charset="0"/>
                <a:cs typeface="Calibri" pitchFamily="34" charset="0"/>
              </a:rPr>
              <a:t>all blessing</a:t>
            </a:r>
            <a:endParaRPr lang="en-CA" sz="2400" b="1" spc="-100" dirty="0">
              <a:solidFill>
                <a:schemeClr val="bg1"/>
              </a:solidFill>
              <a:latin typeface="Calibri" pitchFamily="34" charset="0"/>
              <a:cs typeface="Calibri" pitchFamily="34" charset="0"/>
            </a:endParaRPr>
          </a:p>
        </p:txBody>
      </p:sp>
      <p:pic>
        <p:nvPicPr>
          <p:cNvPr id="40" name="Picture 39" descr="egyptian.gif"/>
          <p:cNvPicPr>
            <a:picLocks noChangeAspect="1"/>
          </p:cNvPicPr>
          <p:nvPr/>
        </p:nvPicPr>
        <p:blipFill>
          <a:blip r:embed="rId5" cstate="print"/>
          <a:stretch>
            <a:fillRect/>
          </a:stretch>
        </p:blipFill>
        <p:spPr>
          <a:xfrm>
            <a:off x="3347864" y="196079"/>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28333" y="1342385"/>
            <a:ext cx="2286000" cy="1360713"/>
          </a:xfrm>
          <a:prstGeom prst="rect">
            <a:avLst/>
          </a:prstGeom>
        </p:spPr>
      </p:pic>
      <p:sp>
        <p:nvSpPr>
          <p:cNvPr id="58" name="WordArt 2"/>
          <p:cNvSpPr>
            <a:spLocks noChangeArrowheads="1" noChangeShapeType="1" noTextEdit="1"/>
          </p:cNvSpPr>
          <p:nvPr/>
        </p:nvSpPr>
        <p:spPr bwMode="auto">
          <a:xfrm>
            <a:off x="3347864"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17032" y="4795800"/>
            <a:ext cx="1359024" cy="1585528"/>
          </a:xfrm>
          <a:prstGeom prst="rect">
            <a:avLst/>
          </a:prstGeom>
        </p:spPr>
      </p:pic>
      <p:sp>
        <p:nvSpPr>
          <p:cNvPr id="63" name="TextBox 62"/>
          <p:cNvSpPr txBox="1"/>
          <p:nvPr/>
        </p:nvSpPr>
        <p:spPr>
          <a:xfrm>
            <a:off x="179512" y="210706"/>
            <a:ext cx="2088232" cy="400110"/>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a:t>
            </a:r>
            <a:r>
              <a:rPr lang="en-CA" sz="1000" dirty="0" smtClean="0">
                <a:solidFill>
                  <a:schemeClr val="tx1">
                    <a:lumMod val="65000"/>
                  </a:schemeClr>
                </a:solidFill>
                <a:hlinkClick r:id="rId7"/>
              </a:rPr>
              <a:t>www.fg-a.com</a:t>
            </a:r>
            <a:endParaRPr lang="en-CA" sz="1000" dirty="0" smtClean="0">
              <a:solidFill>
                <a:schemeClr val="tx1">
                  <a:lumMod val="65000"/>
                </a:schemeClr>
              </a:solidFill>
            </a:endParaRPr>
          </a:p>
        </p:txBody>
      </p: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0" name="Picture 49" descr="www.sherv.net big-tears.gif"/>
          <p:cNvPicPr>
            <a:picLocks noChangeAspect="1"/>
          </p:cNvPicPr>
          <p:nvPr/>
        </p:nvPicPr>
        <p:blipFill>
          <a:blip r:embed="rId8" cstate="print"/>
          <a:stretch>
            <a:fillRect/>
          </a:stretch>
        </p:blipFill>
        <p:spPr>
          <a:xfrm>
            <a:off x="274320" y="5500702"/>
            <a:ext cx="1440160" cy="840094"/>
          </a:xfrm>
          <a:prstGeom prst="rect">
            <a:avLst/>
          </a:prstGeom>
        </p:spPr>
      </p:pic>
      <p:sp>
        <p:nvSpPr>
          <p:cNvPr id="53" name="TextBox 6"/>
          <p:cNvSpPr txBox="1">
            <a:spLocks noChangeArrowheads="1"/>
          </p:cNvSpPr>
          <p:nvPr/>
        </p:nvSpPr>
        <p:spPr bwMode="auto">
          <a:xfrm rot="16200000">
            <a:off x="-924057" y="5327086"/>
            <a:ext cx="2240649" cy="249722"/>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48" name="TextBox 47"/>
          <p:cNvSpPr txBox="1"/>
          <p:nvPr/>
        </p:nvSpPr>
        <p:spPr>
          <a:xfrm>
            <a:off x="164624" y="1268760"/>
            <a:ext cx="2103120" cy="3108543"/>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11. blessed </a:t>
            </a:r>
          </a:p>
          <a:p>
            <a:pPr algn="ctr"/>
            <a:r>
              <a:rPr lang="en-US" sz="2800" b="1" dirty="0" smtClean="0">
                <a:solidFill>
                  <a:srgbClr val="FF0000"/>
                </a:solidFill>
                <a:latin typeface="Calibri" pitchFamily="34" charset="0"/>
              </a:rPr>
              <a:t>in Christ </a:t>
            </a:r>
          </a:p>
          <a:p>
            <a:pPr algn="ctr"/>
            <a:r>
              <a:rPr lang="en-US" sz="2800" b="1" dirty="0" smtClean="0">
                <a:solidFill>
                  <a:srgbClr val="FF0000"/>
                </a:solidFill>
                <a:latin typeface="Calibri" pitchFamily="34" charset="0"/>
              </a:rPr>
              <a:t>with every spiritual blessing.</a:t>
            </a:r>
          </a:p>
          <a:p>
            <a:pPr algn="ctr"/>
            <a:r>
              <a:rPr lang="en-US"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Box 50"/>
          <p:cNvSpPr txBox="1"/>
          <p:nvPr/>
        </p:nvSpPr>
        <p:spPr>
          <a:xfrm>
            <a:off x="5940152" y="620688"/>
            <a:ext cx="3096344" cy="440120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“If God is for us, who can be against us?  He who did not spare his own Son but gave him up for us all, how will he not also </a:t>
            </a:r>
            <a:r>
              <a:rPr lang="en-CA" sz="2800" b="1" u="sng" dirty="0" smtClean="0">
                <a:solidFill>
                  <a:schemeClr val="bg1"/>
                </a:solidFill>
                <a:latin typeface="Calibri" pitchFamily="34" charset="0"/>
                <a:cs typeface="Calibri" pitchFamily="34" charset="0"/>
              </a:rPr>
              <a:t>with him</a:t>
            </a:r>
            <a:r>
              <a:rPr lang="en-CA" sz="2800" b="1" dirty="0" smtClean="0">
                <a:solidFill>
                  <a:schemeClr val="bg1"/>
                </a:solidFill>
                <a:latin typeface="Calibri" pitchFamily="34" charset="0"/>
                <a:cs typeface="Calibri" pitchFamily="34" charset="0"/>
              </a:rPr>
              <a:t> graciously give us </a:t>
            </a:r>
            <a:r>
              <a:rPr lang="en-CA" sz="2800" b="1" u="sng" dirty="0" smtClean="0">
                <a:solidFill>
                  <a:schemeClr val="bg1"/>
                </a:solidFill>
                <a:latin typeface="Calibri" pitchFamily="34" charset="0"/>
                <a:cs typeface="Calibri" pitchFamily="34" charset="0"/>
              </a:rPr>
              <a:t>all</a:t>
            </a:r>
            <a:r>
              <a:rPr lang="en-CA" sz="2800" b="1" dirty="0" smtClean="0">
                <a:solidFill>
                  <a:schemeClr val="bg1"/>
                </a:solidFill>
                <a:latin typeface="Calibri" pitchFamily="34" charset="0"/>
                <a:cs typeface="Calibri" pitchFamily="34" charset="0"/>
              </a:rPr>
              <a:t> things?” Rom 8:31-32</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itle 1"/>
          <p:cNvSpPr txBox="1">
            <a:spLocks/>
          </p:cNvSpPr>
          <p:nvPr/>
        </p:nvSpPr>
        <p:spPr>
          <a:xfrm>
            <a:off x="7086600" y="0"/>
            <a:ext cx="2057400" cy="6858000"/>
          </a:xfrm>
          <a:prstGeom prst="rect">
            <a:avLst/>
          </a:prstGeom>
          <a:solidFill>
            <a:srgbClr val="FFFF00"/>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600"/>
              </a:lnSpc>
              <a:spcAft>
                <a:spcPts val="0"/>
              </a:spcAft>
              <a:defRPr/>
            </a:pPr>
            <a:r>
              <a:rPr lang="en-CA" sz="2600" b="1" spc="-30" dirty="0" smtClean="0">
                <a:solidFill>
                  <a:schemeClr val="bg1"/>
                </a:solidFill>
                <a:latin typeface="Calibri" pitchFamily="34" charset="0"/>
              </a:rPr>
              <a:t>Lord, we praise you that the fullness of your blessing is given </a:t>
            </a:r>
          </a:p>
          <a:p>
            <a:pPr lvl="0" algn="ctr" fontAlgn="auto">
              <a:lnSpc>
                <a:spcPts val="2600"/>
              </a:lnSpc>
              <a:spcAft>
                <a:spcPts val="0"/>
              </a:spcAft>
              <a:defRPr/>
            </a:pPr>
            <a:r>
              <a:rPr lang="en-CA" sz="2600" b="1" spc="-30" dirty="0" smtClean="0">
                <a:solidFill>
                  <a:schemeClr val="bg1"/>
                </a:solidFill>
                <a:latin typeface="Calibri" pitchFamily="34" charset="0"/>
              </a:rPr>
              <a:t>in Christ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by faith in what Christ has DONE, and not by things we DO.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It is finished!</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We rest in Christ and his finished work rather than DO, DO, DO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to earn your blessing.</a:t>
            </a:r>
            <a:endParaRPr kumimoji="0" lang="en-CA" sz="2600" b="1" i="0" u="none" strike="noStrike" kern="1200" cap="none" spc="-30" normalizeH="0" noProof="0" dirty="0">
              <a:ln>
                <a:noFill/>
              </a:ln>
              <a:solidFill>
                <a:schemeClr val="tx1"/>
              </a:solidFill>
              <a:effectLst/>
              <a:uLnTx/>
              <a:uFillTx/>
              <a:latin typeface="Calibri" pitchFamily="34" charset="0"/>
              <a:ea typeface="+mj-ea"/>
              <a:cs typeface="+mj-cs"/>
            </a:endParaRPr>
          </a:p>
        </p:txBody>
      </p:sp>
      <p:sp>
        <p:nvSpPr>
          <p:cNvPr id="9"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pic>
        <p:nvPicPr>
          <p:cNvPr id="6" name="Picture 5" descr="Jesus circle.gif"/>
          <p:cNvPicPr>
            <a:picLocks noChangeAspect="1"/>
          </p:cNvPicPr>
          <p:nvPr/>
        </p:nvPicPr>
        <p:blipFill>
          <a:blip r:embed="rId2" cstate="print"/>
          <a:srcRect l="5962" t="2751" r="5962" b="12201"/>
          <a:stretch>
            <a:fillRect/>
          </a:stretch>
        </p:blipFill>
        <p:spPr>
          <a:xfrm>
            <a:off x="72008" y="110738"/>
            <a:ext cx="6804248" cy="6702638"/>
          </a:xfrm>
          <a:prstGeom prst="ellipse">
            <a:avLst/>
          </a:prstGeom>
        </p:spPr>
      </p:pic>
      <p:sp>
        <p:nvSpPr>
          <p:cNvPr id="27" name="TextBox 8"/>
          <p:cNvSpPr txBox="1">
            <a:spLocks noChangeArrowheads="1"/>
          </p:cNvSpPr>
          <p:nvPr/>
        </p:nvSpPr>
        <p:spPr bwMode="auto">
          <a:xfrm>
            <a:off x="-36512" y="6505599"/>
            <a:ext cx="2720344" cy="307777"/>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used with permission</a:t>
            </a:r>
            <a:endParaRPr lang="en-CA" sz="1000" dirty="0">
              <a:solidFill>
                <a:srgbClr val="00B0F0"/>
              </a:solidFill>
            </a:endParaRPr>
          </a:p>
        </p:txBody>
      </p:sp>
      <p:sp>
        <p:nvSpPr>
          <p:cNvPr id="8" name="Text Box 5"/>
          <p:cNvSpPr txBox="1">
            <a:spLocks noChangeArrowheads="1"/>
          </p:cNvSpPr>
          <p:nvPr/>
        </p:nvSpPr>
        <p:spPr bwMode="auto">
          <a:xfrm>
            <a:off x="-108520" y="1772816"/>
            <a:ext cx="7132320" cy="4480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justified in Christ the righteousness of God</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ransomed, redeemed    Passover Lamb, sin atoned, wrath turned</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forgiven     peace with God      reconciled     eternal life     adopted sons</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welcomed, accepted              filled, complete        blessed with every blessing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Christ our wisdom from God,  righteousness  and  sanctification  and  redemption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delivered from the domain of darkness into the light of the kingdom of the beloved Son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 Christ and Christ in us                          in the Spirit and the Spirit in us, made God’s temple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 God the Father and the Father in us                                      immersed in Father, Son, and Spirit</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Father, Son, and Spirit fellowship with us             access to God and his grace          answered prayer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grace at the throne of grace               every need supplied            Holy Spirit prays for us, helps us pray</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Christ our High Priest intercedes as mediator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Christ our High Priest advocates in our defense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immersed into Christ and his death and resurrection              united with Christ in death and resurrection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old self crucified and buried with Christ          new self raised and alive with Christ             set free from sin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instrument for righteousness    under Christ, abundant grace    slaves of Christ not sin         joined to Christ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one with Christ     seated with Christ       hidden with Christ in God        released from law, married to Christ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under law of the Spirit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Spirit and God’s love poured out      born of the Spirit    given, receive, have Spirit</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rivers living water of Spirit </a:t>
            </a:r>
            <a:r>
              <a:rPr lang="en-CA" altLang="ko-KR" sz="6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immersed in Spirit   </a:t>
            </a:r>
            <a:r>
              <a:rPr lang="en-CA" altLang="ko-KR" sz="1200" dirty="0" err="1" smtClean="0">
                <a:solidFill>
                  <a:srgbClr val="FF0000"/>
                </a:solidFill>
                <a:latin typeface="Calibri" pitchFamily="34" charset="0"/>
                <a:ea typeface="Malgun Gothic" pitchFamily="34" charset="-127"/>
                <a:cs typeface="Calibri" pitchFamily="34" charset="0"/>
              </a:rPr>
              <a:t>Spirit</a:t>
            </a:r>
            <a:r>
              <a:rPr lang="en-CA" altLang="ko-KR" sz="1200" dirty="0" smtClean="0">
                <a:solidFill>
                  <a:srgbClr val="FF0000"/>
                </a:solidFill>
                <a:latin typeface="Calibri" pitchFamily="34" charset="0"/>
                <a:ea typeface="Malgun Gothic" pitchFamily="34" charset="-127"/>
                <a:cs typeface="Calibri" pitchFamily="34" charset="0"/>
              </a:rPr>
              <a:t> comes, falls on us   Spirit power to be ambassadors</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anointed, sealed with Spirit    guarantee of Spirit   </a:t>
            </a:r>
            <a:r>
              <a:rPr lang="en-CA" altLang="ko-KR" sz="1200" dirty="0" err="1" smtClean="0">
                <a:solidFill>
                  <a:srgbClr val="FF0000"/>
                </a:solidFill>
                <a:latin typeface="Calibri" pitchFamily="34" charset="0"/>
                <a:ea typeface="Malgun Gothic" pitchFamily="34" charset="-127"/>
                <a:cs typeface="Calibri" pitchFamily="34" charset="0"/>
              </a:rPr>
              <a:t>Spirit</a:t>
            </a:r>
            <a:r>
              <a:rPr lang="en-CA" altLang="ko-KR" sz="1200" dirty="0" smtClean="0">
                <a:solidFill>
                  <a:srgbClr val="FF0000"/>
                </a:solidFill>
                <a:latin typeface="Calibri" pitchFamily="34" charset="0"/>
                <a:ea typeface="Malgun Gothic" pitchFamily="34" charset="-127"/>
                <a:cs typeface="Calibri" pitchFamily="34" charset="0"/>
              </a:rPr>
              <a:t> of truth helps, teaches    Spirit leads, sanctifies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Spirit gifts for service     Spirit fills     circumcised, set apart in the Spirit      immeasurably great power</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God’s workmanship   led in triumph + </a:t>
            </a:r>
            <a:r>
              <a:rPr lang="en-CA" altLang="ko-KR" sz="1200" i="1" dirty="0" err="1" smtClean="0">
                <a:solidFill>
                  <a:srgbClr val="FF0000"/>
                </a:solidFill>
                <a:latin typeface="Calibri" pitchFamily="34" charset="0"/>
                <a:ea typeface="Malgun Gothic" pitchFamily="34" charset="-127"/>
                <a:cs typeface="Calibri" pitchFamily="34" charset="0"/>
              </a:rPr>
              <a:t>nike</a:t>
            </a:r>
            <a:r>
              <a:rPr lang="en-CA" altLang="ko-KR" sz="1200" dirty="0" smtClean="0">
                <a:solidFill>
                  <a:srgbClr val="FF0000"/>
                </a:solidFill>
                <a:latin typeface="Calibri" pitchFamily="34" charset="0"/>
                <a:ea typeface="Malgun Gothic" pitchFamily="34" charset="-127"/>
                <a:cs typeface="Calibri" pitchFamily="34" charset="0"/>
              </a:rPr>
              <a:t> victory    members of Christ’s body  brothers and sisters                           branches in Christ’s vine chosen </a:t>
            </a:r>
            <a:r>
              <a:rPr lang="en-CA" altLang="ko-KR" sz="1200" dirty="0" err="1" smtClean="0">
                <a:solidFill>
                  <a:srgbClr val="FF0000"/>
                </a:solidFill>
                <a:latin typeface="Calibri" pitchFamily="34" charset="0"/>
                <a:ea typeface="Malgun Gothic" pitchFamily="34" charset="-127"/>
                <a:cs typeface="Calibri" pitchFamily="34" charset="0"/>
              </a:rPr>
              <a:t>race,royal</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priesthood,holy</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nation,God’s</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possession,God’s</a:t>
            </a:r>
            <a:r>
              <a:rPr lang="en-CA" altLang="ko-KR" sz="1200" dirty="0" smtClean="0">
                <a:solidFill>
                  <a:srgbClr val="FF0000"/>
                </a:solidFill>
                <a:latin typeface="Calibri" pitchFamily="34" charset="0"/>
                <a:ea typeface="Malgun Gothic" pitchFamily="34" charset="-127"/>
                <a:cs typeface="Calibri" pitchFamily="34" charset="0"/>
              </a:rPr>
              <a:t> people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fellow citizens with the saints and members of the household of God</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citizenship in heaven                             hope of glory                 inheritance, heir, fellow heir</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with Christ at death                         made perfect                  glorified to be like Jesus</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into heavenly kingdom           enter joy of Lord               delivered from wrath</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God’s good work completed                     resurrection body like Jesus</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married to the Lamb                           every tear wiped away</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see God’s face                                       reign forever</a:t>
            </a:r>
          </a:p>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   loved                                                    saved  </a:t>
            </a:r>
          </a:p>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in the New Covenant</a:t>
            </a:r>
            <a:endParaRPr kumimoji="0" lang="en-US" sz="1400" b="0" i="0" u="none" strike="noStrike" cap="none" normalizeH="0" baseline="0" dirty="0" smtClean="0">
              <a:ln>
                <a:noFill/>
              </a:ln>
              <a:solidFill>
                <a:srgbClr val="FF0000"/>
              </a:solidFill>
              <a:effectLst/>
              <a:latin typeface="Calibri" pitchFamily="34" charset="0"/>
              <a:cs typeface="Calibri" pitchFamily="34" charset="0"/>
            </a:endParaRPr>
          </a:p>
        </p:txBody>
      </p:sp>
      <p:sp>
        <p:nvSpPr>
          <p:cNvPr id="9" name="TextBox 8"/>
          <p:cNvSpPr txBox="1"/>
          <p:nvPr/>
        </p:nvSpPr>
        <p:spPr>
          <a:xfrm>
            <a:off x="4932040" y="116632"/>
            <a:ext cx="4211960" cy="6786473"/>
          </a:xfrm>
          <a:prstGeom prst="rect">
            <a:avLst/>
          </a:prstGeom>
          <a:noFill/>
        </p:spPr>
        <p:txBody>
          <a:bodyPr wrap="square" rtlCol="0">
            <a:spAutoFit/>
          </a:bodyPr>
          <a:lstStyle/>
          <a:p>
            <a:pPr algn="r">
              <a:lnSpc>
                <a:spcPts val="2900"/>
              </a:lnSpc>
            </a:pPr>
            <a:r>
              <a:rPr lang="en-CA" sz="2800" b="1" dirty="0" smtClean="0">
                <a:solidFill>
                  <a:schemeClr val="bg1"/>
                </a:solidFill>
                <a:latin typeface="Calibri" pitchFamily="34" charset="0"/>
              </a:rPr>
              <a:t>Receive me and you receive all I am as </a:t>
            </a:r>
          </a:p>
          <a:p>
            <a:pPr algn="r">
              <a:lnSpc>
                <a:spcPts val="2900"/>
              </a:lnSpc>
            </a:pPr>
            <a:r>
              <a:rPr lang="en-CA" sz="2800" b="1" spc="-20" dirty="0" smtClean="0">
                <a:solidFill>
                  <a:schemeClr val="bg1"/>
                </a:solidFill>
                <a:latin typeface="Calibri" pitchFamily="34" charset="0"/>
              </a:rPr>
              <a:t>your crucified and</a:t>
            </a:r>
            <a:r>
              <a:rPr lang="en-CA" sz="2800" b="1" dirty="0" smtClean="0">
                <a:solidFill>
                  <a:schemeClr val="bg1"/>
                </a:solidFill>
                <a:latin typeface="Calibri" pitchFamily="34" charset="0"/>
              </a:rPr>
              <a:t> </a:t>
            </a:r>
          </a:p>
          <a:p>
            <a:pPr algn="r">
              <a:lnSpc>
                <a:spcPts val="2900"/>
              </a:lnSpc>
            </a:pPr>
            <a:r>
              <a:rPr lang="en-CA" sz="2800" b="1" dirty="0" smtClean="0">
                <a:solidFill>
                  <a:schemeClr val="bg1"/>
                </a:solidFill>
                <a:latin typeface="Calibri" pitchFamily="34" charset="0"/>
              </a:rPr>
              <a:t>reigning Lord and </a:t>
            </a:r>
          </a:p>
          <a:p>
            <a:pPr algn="r">
              <a:lnSpc>
                <a:spcPts val="2900"/>
              </a:lnSpc>
            </a:pPr>
            <a:r>
              <a:rPr lang="en-CA" sz="2800" b="1" dirty="0" smtClean="0">
                <a:solidFill>
                  <a:schemeClr val="bg1"/>
                </a:solidFill>
                <a:latin typeface="Calibri" pitchFamily="34" charset="0"/>
              </a:rPr>
              <a:t>Saviour, the  </a:t>
            </a:r>
          </a:p>
          <a:p>
            <a:pPr algn="r">
              <a:lnSpc>
                <a:spcPts val="2900"/>
              </a:lnSpc>
            </a:pPr>
            <a:r>
              <a:rPr lang="en-CA" sz="2800" b="1" smtClean="0">
                <a:solidFill>
                  <a:schemeClr val="bg1"/>
                </a:solidFill>
                <a:latin typeface="Calibri" pitchFamily="34" charset="0"/>
              </a:rPr>
              <a:t>fullness </a:t>
            </a:r>
            <a:r>
              <a:rPr lang="en-CA" sz="2800" b="1" dirty="0" smtClean="0">
                <a:solidFill>
                  <a:schemeClr val="bg1"/>
                </a:solidFill>
                <a:latin typeface="Calibri" pitchFamily="34" charset="0"/>
              </a:rPr>
              <a:t>of</a:t>
            </a:r>
          </a:p>
          <a:p>
            <a:pPr algn="r">
              <a:lnSpc>
                <a:spcPts val="2900"/>
              </a:lnSpc>
            </a:pPr>
            <a:r>
              <a:rPr lang="en-CA" sz="2800" b="1" dirty="0" smtClean="0">
                <a:solidFill>
                  <a:schemeClr val="bg1"/>
                </a:solidFill>
                <a:latin typeface="Calibri" pitchFamily="34" charset="0"/>
              </a:rPr>
              <a:t>God’s blessing. </a:t>
            </a:r>
          </a:p>
          <a:p>
            <a:pPr algn="r">
              <a:lnSpc>
                <a:spcPts val="2900"/>
              </a:lnSpc>
            </a:pPr>
            <a:r>
              <a:rPr lang="en-CA" sz="2800" b="1" dirty="0" smtClean="0">
                <a:solidFill>
                  <a:schemeClr val="bg1"/>
                </a:solidFill>
                <a:latin typeface="Calibri" pitchFamily="34" charset="0"/>
              </a:rPr>
              <a:t>        Find all in Me   </a:t>
            </a:r>
          </a:p>
          <a:p>
            <a:pPr algn="r">
              <a:lnSpc>
                <a:spcPts val="2900"/>
              </a:lnSpc>
            </a:pPr>
            <a:r>
              <a:rPr lang="en-CA" sz="2800" b="1" dirty="0" smtClean="0">
                <a:solidFill>
                  <a:schemeClr val="bg1"/>
                </a:solidFill>
                <a:latin typeface="Calibri" pitchFamily="34" charset="0"/>
              </a:rPr>
              <a:t>by faith, so </a:t>
            </a:r>
            <a:r>
              <a:rPr lang="en-CA" sz="2800" b="1" spc="-20" dirty="0" smtClean="0">
                <a:solidFill>
                  <a:schemeClr val="bg1"/>
                </a:solidFill>
                <a:latin typeface="Calibri" pitchFamily="34" charset="0"/>
              </a:rPr>
              <a:t> </a:t>
            </a:r>
          </a:p>
          <a:p>
            <a:pPr algn="r">
              <a:lnSpc>
                <a:spcPts val="2900"/>
              </a:lnSpc>
            </a:pPr>
            <a:r>
              <a:rPr lang="en-CA" sz="2800" b="1" spc="-20" dirty="0" smtClean="0">
                <a:solidFill>
                  <a:schemeClr val="bg1"/>
                </a:solidFill>
                <a:latin typeface="Calibri" pitchFamily="34" charset="0"/>
              </a:rPr>
              <a:t>you stop   </a:t>
            </a:r>
          </a:p>
          <a:p>
            <a:pPr algn="r">
              <a:lnSpc>
                <a:spcPts val="2900"/>
              </a:lnSpc>
            </a:pPr>
            <a:r>
              <a:rPr lang="en-CA" sz="2800" b="1" spc="-20" dirty="0" smtClean="0">
                <a:solidFill>
                  <a:schemeClr val="bg1"/>
                </a:solidFill>
                <a:latin typeface="Calibri" pitchFamily="34" charset="0"/>
              </a:rPr>
              <a:t>demanding </a:t>
            </a:r>
          </a:p>
          <a:p>
            <a:pPr algn="r">
              <a:lnSpc>
                <a:spcPts val="2900"/>
              </a:lnSpc>
            </a:pPr>
            <a:r>
              <a:rPr lang="en-CA" sz="2800" b="1" spc="-20" dirty="0" smtClean="0">
                <a:solidFill>
                  <a:schemeClr val="bg1"/>
                </a:solidFill>
                <a:latin typeface="Calibri" pitchFamily="34" charset="0"/>
              </a:rPr>
              <a:t>others serve </a:t>
            </a:r>
          </a:p>
          <a:p>
            <a:pPr algn="r">
              <a:lnSpc>
                <a:spcPts val="2900"/>
              </a:lnSpc>
            </a:pPr>
            <a:r>
              <a:rPr lang="en-CA" sz="2800" b="1" spc="-20" dirty="0" smtClean="0">
                <a:solidFill>
                  <a:schemeClr val="bg1"/>
                </a:solidFill>
                <a:latin typeface="Calibri" pitchFamily="34" charset="0"/>
              </a:rPr>
              <a:t>you and meet</a:t>
            </a:r>
            <a:endParaRPr lang="en-CA" sz="2800" b="1" dirty="0" smtClean="0">
              <a:solidFill>
                <a:schemeClr val="bg1"/>
              </a:solidFill>
              <a:latin typeface="Calibri" pitchFamily="34" charset="0"/>
            </a:endParaRPr>
          </a:p>
          <a:p>
            <a:pPr algn="r">
              <a:lnSpc>
                <a:spcPts val="2900"/>
              </a:lnSpc>
            </a:pPr>
            <a:r>
              <a:rPr lang="en-CA" sz="2800" b="1" dirty="0" smtClean="0">
                <a:solidFill>
                  <a:schemeClr val="bg1"/>
                </a:solidFill>
                <a:latin typeface="Calibri" pitchFamily="34" charset="0"/>
              </a:rPr>
              <a:t>your needs, and  </a:t>
            </a:r>
          </a:p>
          <a:p>
            <a:pPr algn="r">
              <a:lnSpc>
                <a:spcPts val="2900"/>
              </a:lnSpc>
            </a:pPr>
            <a:r>
              <a:rPr lang="en-CA" sz="2800" b="1" dirty="0" smtClean="0">
                <a:solidFill>
                  <a:schemeClr val="bg1"/>
                </a:solidFill>
                <a:latin typeface="Calibri" pitchFamily="34" charset="0"/>
              </a:rPr>
              <a:t>you are freed</a:t>
            </a:r>
          </a:p>
          <a:p>
            <a:pPr algn="r">
              <a:lnSpc>
                <a:spcPts val="2900"/>
              </a:lnSpc>
            </a:pPr>
            <a:r>
              <a:rPr lang="en-CA" sz="2800" b="1" spc="20" dirty="0" smtClean="0">
                <a:solidFill>
                  <a:schemeClr val="bg1"/>
                </a:solidFill>
                <a:latin typeface="Calibri" pitchFamily="34" charset="0"/>
              </a:rPr>
              <a:t>to walk with me  </a:t>
            </a:r>
          </a:p>
          <a:p>
            <a:pPr algn="r">
              <a:lnSpc>
                <a:spcPts val="2900"/>
              </a:lnSpc>
            </a:pPr>
            <a:r>
              <a:rPr lang="en-CA" sz="2800" b="1" spc="20" dirty="0" smtClean="0">
                <a:solidFill>
                  <a:schemeClr val="bg1"/>
                </a:solidFill>
                <a:latin typeface="Calibri" pitchFamily="34" charset="0"/>
              </a:rPr>
              <a:t>in the Spirit in </a:t>
            </a:r>
            <a:r>
              <a:rPr lang="en-CA" sz="2800" b="1" i="1" spc="20" dirty="0" smtClean="0">
                <a:solidFill>
                  <a:schemeClr val="bg1"/>
                </a:solidFill>
                <a:latin typeface="Calibri" pitchFamily="34" charset="0"/>
              </a:rPr>
              <a:t>agape</a:t>
            </a:r>
            <a:r>
              <a:rPr lang="en-CA" sz="2800" b="1" spc="20" dirty="0" smtClean="0">
                <a:solidFill>
                  <a:schemeClr val="bg1"/>
                </a:solidFill>
                <a:latin typeface="Calibri" pitchFamily="34" charset="0"/>
              </a:rPr>
              <a:t> </a:t>
            </a:r>
          </a:p>
          <a:p>
            <a:pPr algn="r">
              <a:lnSpc>
                <a:spcPts val="2900"/>
              </a:lnSpc>
            </a:pPr>
            <a:r>
              <a:rPr lang="en-CA" sz="2800" b="1" spc="20" dirty="0" smtClean="0">
                <a:solidFill>
                  <a:schemeClr val="bg1"/>
                </a:solidFill>
                <a:latin typeface="Calibri" pitchFamily="34" charset="0"/>
              </a:rPr>
              <a:t>love serving others.</a:t>
            </a:r>
            <a:endParaRPr lang="en-CA" sz="2800" dirty="0">
              <a:solidFill>
                <a:schemeClr val="bg1"/>
              </a:solidFill>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justified English.png"/>
          <p:cNvPicPr>
            <a:picLocks noChangeAspect="1"/>
          </p:cNvPicPr>
          <p:nvPr/>
        </p:nvPicPr>
        <p:blipFill>
          <a:blip r:embed="rId2" cstate="print"/>
          <a:stretch>
            <a:fillRect/>
          </a:stretch>
        </p:blipFill>
        <p:spPr>
          <a:xfrm>
            <a:off x="72578" y="188640"/>
            <a:ext cx="3017520" cy="2481353"/>
          </a:xfrm>
          <a:prstGeom prst="rect">
            <a:avLst/>
          </a:prstGeom>
        </p:spPr>
      </p:pic>
      <p:pic>
        <p:nvPicPr>
          <p:cNvPr id="23" name="Picture 22" descr="lord-jesus-christ-coming-293608.gif"/>
          <p:cNvPicPr>
            <a:picLocks noChangeAspect="1"/>
          </p:cNvPicPr>
          <p:nvPr/>
        </p:nvPicPr>
        <p:blipFill>
          <a:blip r:embed="rId3" cstate="print"/>
          <a:srcRect b="38035"/>
          <a:stretch>
            <a:fillRect/>
          </a:stretch>
        </p:blipFill>
        <p:spPr>
          <a:xfrm>
            <a:off x="6228184" y="44624"/>
            <a:ext cx="2871216" cy="2491342"/>
          </a:xfrm>
          <a:prstGeom prst="rect">
            <a:avLst/>
          </a:prstGeom>
        </p:spPr>
      </p:pic>
      <p:sp>
        <p:nvSpPr>
          <p:cNvPr id="102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pic>
        <p:nvPicPr>
          <p:cNvPr id="1030" name="Picture 12" descr="Resurrection pic by Yoon Namsun.jpg"/>
          <p:cNvPicPr>
            <a:picLocks noChangeAspect="1"/>
          </p:cNvPicPr>
          <p:nvPr/>
        </p:nvPicPr>
        <p:blipFill>
          <a:blip r:embed="rId4" cstate="print"/>
          <a:srcRect t="2809" r="7508"/>
          <a:stretch>
            <a:fillRect/>
          </a:stretch>
        </p:blipFill>
        <p:spPr bwMode="auto">
          <a:xfrm>
            <a:off x="3131840" y="44624"/>
            <a:ext cx="3096344" cy="2491596"/>
          </a:xfrm>
          <a:prstGeom prst="rect">
            <a:avLst/>
          </a:prstGeom>
          <a:noFill/>
          <a:ln w="9525">
            <a:noFill/>
            <a:miter lim="800000"/>
            <a:headEnd/>
            <a:tailEnd/>
          </a:ln>
        </p:spPr>
      </p:pic>
      <p:sp>
        <p:nvSpPr>
          <p:cNvPr id="14" name="Title 1"/>
          <p:cNvSpPr txBox="1">
            <a:spLocks/>
          </p:cNvSpPr>
          <p:nvPr/>
        </p:nvSpPr>
        <p:spPr bwMode="auto">
          <a:xfrm>
            <a:off x="3131840" y="1853952"/>
            <a:ext cx="3096344" cy="782960"/>
          </a:xfrm>
          <a:prstGeom prst="rect">
            <a:avLst/>
          </a:prstGeom>
          <a:noFill/>
          <a:ln w="9525">
            <a:noFill/>
            <a:miter lim="800000"/>
            <a:headEnd/>
            <a:tailEnd/>
          </a:ln>
        </p:spPr>
        <p:txBody>
          <a:bodyPr anchor="ctr"/>
          <a:lstStyle/>
          <a:p>
            <a:pPr algn="ctr" eaLnBrk="0" hangingPunct="0">
              <a:lnSpc>
                <a:spcPts val="2400"/>
              </a:lnSpc>
              <a:defRPr/>
            </a:pPr>
            <a:r>
              <a:rPr lang="en-CA" sz="2800" b="1" kern="0" dirty="0">
                <a:latin typeface="Calibri" pitchFamily="34" charset="0"/>
                <a:ea typeface="+mj-ea"/>
                <a:cs typeface="+mj-cs"/>
              </a:rPr>
              <a:t>Christ </a:t>
            </a:r>
            <a:r>
              <a:rPr lang="en-CA" sz="2800" b="1" kern="0" dirty="0" smtClean="0">
                <a:latin typeface="Calibri" pitchFamily="34" charset="0"/>
                <a:ea typeface="+mj-ea"/>
                <a:cs typeface="+mj-cs"/>
              </a:rPr>
              <a:t>our </a:t>
            </a:r>
          </a:p>
          <a:p>
            <a:pPr algn="ctr" eaLnBrk="0" hangingPunct="0">
              <a:lnSpc>
                <a:spcPts val="2400"/>
              </a:lnSpc>
              <a:defRPr/>
            </a:pPr>
            <a:r>
              <a:rPr lang="en-CA" sz="2800" b="1" kern="0" dirty="0" smtClean="0">
                <a:latin typeface="Calibri" pitchFamily="34" charset="0"/>
                <a:ea typeface="+mj-ea"/>
                <a:cs typeface="+mj-cs"/>
              </a:rPr>
              <a:t>holiness</a:t>
            </a:r>
            <a:endParaRPr lang="en-CA" sz="2800" b="1" kern="0" dirty="0">
              <a:latin typeface="Calibri" pitchFamily="34" charset="0"/>
              <a:ea typeface="+mj-ea"/>
              <a:cs typeface="+mj-cs"/>
            </a:endParaRPr>
          </a:p>
        </p:txBody>
      </p:sp>
      <p:sp>
        <p:nvSpPr>
          <p:cNvPr id="17" name="Title 1"/>
          <p:cNvSpPr txBox="1">
            <a:spLocks/>
          </p:cNvSpPr>
          <p:nvPr/>
        </p:nvSpPr>
        <p:spPr bwMode="auto">
          <a:xfrm>
            <a:off x="6660232" y="1844824"/>
            <a:ext cx="2088232" cy="792088"/>
          </a:xfrm>
          <a:prstGeom prst="rect">
            <a:avLst/>
          </a:prstGeom>
          <a:noFill/>
          <a:ln w="9525">
            <a:noFill/>
            <a:miter lim="800000"/>
            <a:headEnd/>
            <a:tailEnd/>
          </a:ln>
        </p:spPr>
        <p:txBody>
          <a:bodyPr anchor="ctr"/>
          <a:lstStyle/>
          <a:p>
            <a:pPr algn="ctr" eaLnBrk="0" hangingPunct="0">
              <a:lnSpc>
                <a:spcPts val="2400"/>
              </a:lnSpc>
              <a:defRPr/>
            </a:pPr>
            <a:r>
              <a:rPr lang="en-CA" sz="2800" b="1" kern="0" dirty="0">
                <a:solidFill>
                  <a:srgbClr val="0070C0"/>
                </a:solidFill>
                <a:latin typeface="Calibri" pitchFamily="34" charset="0"/>
                <a:ea typeface="+mj-ea"/>
                <a:cs typeface="+mj-cs"/>
              </a:rPr>
              <a:t>Christ </a:t>
            </a:r>
            <a:r>
              <a:rPr lang="en-CA" sz="2800" b="1" kern="0" dirty="0" smtClean="0">
                <a:solidFill>
                  <a:srgbClr val="0070C0"/>
                </a:solidFill>
                <a:latin typeface="Calibri" pitchFamily="34" charset="0"/>
                <a:ea typeface="+mj-ea"/>
                <a:cs typeface="+mj-cs"/>
              </a:rPr>
              <a:t>our </a:t>
            </a:r>
          </a:p>
          <a:p>
            <a:pPr algn="ctr" eaLnBrk="0" hangingPunct="0">
              <a:lnSpc>
                <a:spcPts val="2400"/>
              </a:lnSpc>
              <a:defRPr/>
            </a:pPr>
            <a:r>
              <a:rPr lang="en-CA" sz="2800" b="1" kern="0" dirty="0" smtClean="0">
                <a:solidFill>
                  <a:srgbClr val="0070C0"/>
                </a:solidFill>
                <a:latin typeface="Calibri" pitchFamily="34" charset="0"/>
                <a:ea typeface="+mj-ea"/>
                <a:cs typeface="+mj-cs"/>
              </a:rPr>
              <a:t>redemption</a:t>
            </a:r>
            <a:endParaRPr lang="en-CA" sz="2800" b="1" kern="0" dirty="0">
              <a:solidFill>
                <a:srgbClr val="0070C0"/>
              </a:solidFill>
              <a:latin typeface="Calibri" pitchFamily="34" charset="0"/>
              <a:ea typeface="+mj-ea"/>
              <a:cs typeface="+mj-cs"/>
            </a:endParaRPr>
          </a:p>
        </p:txBody>
      </p:sp>
      <p:sp>
        <p:nvSpPr>
          <p:cNvPr id="1036"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sp>
        <p:nvSpPr>
          <p:cNvPr id="1402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402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2" name="Title 1"/>
          <p:cNvSpPr txBox="1">
            <a:spLocks/>
          </p:cNvSpPr>
          <p:nvPr/>
        </p:nvSpPr>
        <p:spPr bwMode="auto">
          <a:xfrm>
            <a:off x="35497" y="1772816"/>
            <a:ext cx="3096344" cy="936104"/>
          </a:xfrm>
          <a:prstGeom prst="rect">
            <a:avLst/>
          </a:prstGeom>
          <a:noFill/>
          <a:ln w="9525">
            <a:noFill/>
            <a:miter lim="800000"/>
            <a:headEnd/>
            <a:tailEnd/>
          </a:ln>
        </p:spPr>
        <p:txBody>
          <a:bodyPr anchor="ctr"/>
          <a:lstStyle/>
          <a:p>
            <a:pPr algn="ctr" eaLnBrk="0" hangingPunct="0">
              <a:lnSpc>
                <a:spcPts val="2400"/>
              </a:lnSpc>
              <a:defRPr/>
            </a:pPr>
            <a:r>
              <a:rPr lang="en-CA" sz="2800" b="1" kern="0" dirty="0">
                <a:latin typeface="Calibri" pitchFamily="34" charset="0"/>
                <a:ea typeface="+mj-ea"/>
                <a:cs typeface="+mj-cs"/>
              </a:rPr>
              <a:t>Christ our </a:t>
            </a:r>
            <a:endParaRPr lang="en-CA" sz="2800" b="1" kern="0" dirty="0" smtClean="0">
              <a:latin typeface="Calibri" pitchFamily="34" charset="0"/>
              <a:ea typeface="+mj-ea"/>
              <a:cs typeface="+mj-cs"/>
            </a:endParaRPr>
          </a:p>
          <a:p>
            <a:pPr algn="ctr" eaLnBrk="0" hangingPunct="0">
              <a:lnSpc>
                <a:spcPts val="2400"/>
              </a:lnSpc>
              <a:defRPr/>
            </a:pPr>
            <a:r>
              <a:rPr lang="en-CA" sz="2800" b="1" kern="0" dirty="0" smtClean="0">
                <a:latin typeface="Calibri" pitchFamily="34" charset="0"/>
                <a:ea typeface="+mj-ea"/>
                <a:cs typeface="+mj-cs"/>
              </a:rPr>
              <a:t>righteousness</a:t>
            </a:r>
            <a:endParaRPr lang="en-CA" sz="2800" b="1" kern="0" dirty="0">
              <a:latin typeface="Calibri" pitchFamily="34" charset="0"/>
              <a:ea typeface="+mj-ea"/>
              <a:cs typeface="+mj-cs"/>
            </a:endParaRPr>
          </a:p>
        </p:txBody>
      </p:sp>
      <p:sp>
        <p:nvSpPr>
          <p:cNvPr id="18" name="TextBox 17"/>
          <p:cNvSpPr txBox="1"/>
          <p:nvPr/>
        </p:nvSpPr>
        <p:spPr>
          <a:xfrm>
            <a:off x="107504" y="4061390"/>
            <a:ext cx="4176464"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 “It is because of him that            you are in Christ Jesus, </a:t>
            </a:r>
          </a:p>
          <a:p>
            <a:pPr algn="ctr"/>
            <a:r>
              <a:rPr lang="en-US" sz="2800" b="1" dirty="0" smtClean="0">
                <a:solidFill>
                  <a:schemeClr val="bg1"/>
                </a:solidFill>
                <a:latin typeface="Calibri" pitchFamily="34" charset="0"/>
                <a:cs typeface="Calibri" pitchFamily="34" charset="0"/>
              </a:rPr>
              <a:t>who has become for us                  wisdom from God—</a:t>
            </a:r>
            <a:endParaRPr lang="en-US" sz="800" b="1" dirty="0" smtClean="0">
              <a:solidFill>
                <a:schemeClr val="bg1"/>
              </a:solidFill>
              <a:latin typeface="Calibri" pitchFamily="34" charset="0"/>
            </a:endParaRPr>
          </a:p>
        </p:txBody>
      </p:sp>
      <p:sp>
        <p:nvSpPr>
          <p:cNvPr id="21" name="TextBox 20"/>
          <p:cNvSpPr txBox="1"/>
          <p:nvPr/>
        </p:nvSpPr>
        <p:spPr>
          <a:xfrm>
            <a:off x="3995936" y="188640"/>
            <a:ext cx="1224136" cy="230832"/>
          </a:xfrm>
          <a:prstGeom prst="rect">
            <a:avLst/>
          </a:prstGeom>
          <a:noFill/>
        </p:spPr>
        <p:txBody>
          <a:bodyPr wrap="square" rtlCol="0">
            <a:spAutoFit/>
          </a:bodyPr>
          <a:lstStyle/>
          <a:p>
            <a:pPr algn="ctr"/>
            <a:r>
              <a:rPr lang="en-CA" sz="900" dirty="0" smtClean="0">
                <a:solidFill>
                  <a:schemeClr val="tx1">
                    <a:lumMod val="95000"/>
                  </a:schemeClr>
                </a:solidFill>
              </a:rPr>
              <a:t>© Yoon Nam Sun</a:t>
            </a:r>
            <a:endParaRPr lang="en-CA" sz="900" dirty="0">
              <a:solidFill>
                <a:schemeClr val="tx1">
                  <a:lumMod val="95000"/>
                </a:schemeClr>
              </a:solidFill>
            </a:endParaRPr>
          </a:p>
        </p:txBody>
      </p:sp>
      <p:pic>
        <p:nvPicPr>
          <p:cNvPr id="22" name="Picture 21" descr="dove and sword large cropped.png"/>
          <p:cNvPicPr>
            <a:picLocks noChangeAspect="1"/>
          </p:cNvPicPr>
          <p:nvPr/>
        </p:nvPicPr>
        <p:blipFill>
          <a:blip r:embed="rId5" cstate="print"/>
          <a:stretch>
            <a:fillRect/>
          </a:stretch>
        </p:blipFill>
        <p:spPr>
          <a:xfrm>
            <a:off x="4932040" y="1124744"/>
            <a:ext cx="556701" cy="576064"/>
          </a:xfrm>
          <a:prstGeom prst="rect">
            <a:avLst/>
          </a:prstGeom>
        </p:spPr>
      </p:pic>
      <p:sp>
        <p:nvSpPr>
          <p:cNvPr id="24" name="TextBox 8"/>
          <p:cNvSpPr txBox="1">
            <a:spLocks noChangeArrowheads="1"/>
          </p:cNvSpPr>
          <p:nvPr/>
        </p:nvSpPr>
        <p:spPr bwMode="auto">
          <a:xfrm rot="19321158">
            <a:off x="6605818" y="1086627"/>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cxnSp>
        <p:nvCxnSpPr>
          <p:cNvPr id="20" name="Straight Arrow Connector 19"/>
          <p:cNvCxnSpPr/>
          <p:nvPr/>
        </p:nvCxnSpPr>
        <p:spPr>
          <a:xfrm flipH="1" flipV="1">
            <a:off x="4644008" y="2564904"/>
            <a:ext cx="0" cy="36576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8900000" flipH="1" flipV="1">
            <a:off x="3322759"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2700000" flipV="1">
            <a:off x="6037265"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383400" y="3040360"/>
            <a:ext cx="548640" cy="34747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rot="16200000">
            <a:off x="4321656" y="1993383"/>
            <a:ext cx="548640" cy="34747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2843808" y="3481844"/>
            <a:ext cx="3528392" cy="523220"/>
          </a:xfrm>
          <a:prstGeom prst="rect">
            <a:avLst/>
          </a:prstGeom>
          <a:noFill/>
        </p:spPr>
        <p:txBody>
          <a:bodyPr wrap="square" rtlCol="0">
            <a:spAutoFit/>
          </a:bodyPr>
          <a:lstStyle/>
          <a:p>
            <a:pPr algn="ctr"/>
            <a:r>
              <a:rPr lang="en-CA" sz="2800" b="1" dirty="0" smtClean="0">
                <a:latin typeface="Calibri" pitchFamily="34" charset="0"/>
              </a:rPr>
              <a:t>12. wisdom from God</a:t>
            </a:r>
            <a:endParaRPr lang="en-CA" sz="2800" b="1" dirty="0">
              <a:latin typeface="Calibri" pitchFamily="34" charset="0"/>
            </a:endParaRPr>
          </a:p>
        </p:txBody>
      </p:sp>
      <p:sp>
        <p:nvSpPr>
          <p:cNvPr id="32" name="Smiley Face 31"/>
          <p:cNvSpPr/>
          <p:nvPr/>
        </p:nvSpPr>
        <p:spPr>
          <a:xfrm>
            <a:off x="1209328" y="589897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7308304" y="589897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38"/>
          <p:cNvSpPr txBox="1"/>
          <p:nvPr/>
        </p:nvSpPr>
        <p:spPr>
          <a:xfrm>
            <a:off x="2195736" y="6021288"/>
            <a:ext cx="2088232"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foolish</a:t>
            </a:r>
            <a:endParaRPr lang="en-CA" sz="2800" b="1" dirty="0">
              <a:latin typeface="Calibri" pitchFamily="34" charset="0"/>
              <a:cs typeface="Calibri" pitchFamily="34" charset="0"/>
            </a:endParaRPr>
          </a:p>
        </p:txBody>
      </p:sp>
      <p:sp>
        <p:nvSpPr>
          <p:cNvPr id="40" name="TextBox 39"/>
          <p:cNvSpPr txBox="1"/>
          <p:nvPr/>
        </p:nvSpPr>
        <p:spPr>
          <a:xfrm>
            <a:off x="5148064" y="6002124"/>
            <a:ext cx="2160240"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unwise</a:t>
            </a:r>
            <a:endParaRPr lang="en-CA" sz="2800" b="1" dirty="0">
              <a:latin typeface="Calibri" pitchFamily="34" charset="0"/>
              <a:cs typeface="Calibri" pitchFamily="34" charset="0"/>
            </a:endParaRPr>
          </a:p>
        </p:txBody>
      </p:sp>
      <p:pic>
        <p:nvPicPr>
          <p:cNvPr id="29" name="Picture 28" descr="www.fg-a.com valentine 2-jumping-heart.gif"/>
          <p:cNvPicPr>
            <a:picLocks noChangeAspect="1"/>
          </p:cNvPicPr>
          <p:nvPr/>
        </p:nvPicPr>
        <p:blipFill>
          <a:blip r:embed="rId6" cstate="print"/>
          <a:stretch>
            <a:fillRect/>
          </a:stretch>
        </p:blipFill>
        <p:spPr>
          <a:xfrm>
            <a:off x="7143768" y="738158"/>
            <a:ext cx="1000132" cy="1166821"/>
          </a:xfrm>
          <a:prstGeom prst="rect">
            <a:avLst/>
          </a:prstGeom>
        </p:spPr>
      </p:pic>
      <p:sp>
        <p:nvSpPr>
          <p:cNvPr id="34" name="TextBox 33"/>
          <p:cNvSpPr txBox="1"/>
          <p:nvPr/>
        </p:nvSpPr>
        <p:spPr>
          <a:xfrm>
            <a:off x="6643702" y="2539837"/>
            <a:ext cx="2088232" cy="246221"/>
          </a:xfrm>
          <a:prstGeom prst="rect">
            <a:avLst/>
          </a:prstGeom>
          <a:noFill/>
        </p:spPr>
        <p:txBody>
          <a:bodyPr wrap="square" rtlCol="0">
            <a:spAutoFit/>
          </a:bodyPr>
          <a:lstStyle/>
          <a:p>
            <a:pPr algn="ctr"/>
            <a:r>
              <a:rPr lang="en-CA" sz="1000" dirty="0" smtClean="0">
                <a:solidFill>
                  <a:schemeClr val="tx1">
                    <a:lumMod val="75000"/>
                  </a:schemeClr>
                </a:solidFill>
                <a:latin typeface="Arial Narrow" pitchFamily="34" charset="0"/>
              </a:rPr>
              <a:t>jumping heart © www.fg-a.com</a:t>
            </a:r>
          </a:p>
        </p:txBody>
      </p:sp>
      <p:sp>
        <p:nvSpPr>
          <p:cNvPr id="35" name="TextBox 34"/>
          <p:cNvSpPr txBox="1"/>
          <p:nvPr/>
        </p:nvSpPr>
        <p:spPr>
          <a:xfrm>
            <a:off x="4860032" y="4061390"/>
            <a:ext cx="4176464"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 that is, our righteousness, holiness and redemption</a:t>
            </a:r>
            <a:r>
              <a:rPr lang="en-US" sz="2800" b="1" dirty="0" smtClean="0">
                <a:solidFill>
                  <a:schemeClr val="bg1"/>
                </a:solidFill>
                <a:latin typeface="Calibri" pitchFamily="34" charset="0"/>
              </a:rPr>
              <a:t>”  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1:30 NIV</a:t>
            </a:r>
          </a:p>
          <a:p>
            <a:pPr algn="ctr"/>
            <a:r>
              <a:rPr lang="en-US" sz="2800" b="1" dirty="0" smtClean="0">
                <a:solidFill>
                  <a:schemeClr val="bg1"/>
                </a:solidFill>
                <a:latin typeface="Calibri" pitchFamily="34" charset="0"/>
              </a:rPr>
              <a:t>Thank you, Lord!             </a:t>
            </a:r>
            <a:endParaRPr lang="en-US" sz="800" b="1" dirty="0" smtClean="0">
              <a:solidFill>
                <a:schemeClr val="bg1"/>
              </a:solidFill>
              <a:latin typeface="Calibri" pitchFamily="34" charset="0"/>
            </a:endParaRPr>
          </a:p>
        </p:txBody>
      </p:sp>
      <p:sp>
        <p:nvSpPr>
          <p:cNvPr id="33" name="TextBox 32"/>
          <p:cNvSpPr txBox="1"/>
          <p:nvPr/>
        </p:nvSpPr>
        <p:spPr>
          <a:xfrm rot="16200000">
            <a:off x="3177426" y="4823574"/>
            <a:ext cx="2880320" cy="523220"/>
          </a:xfrm>
          <a:prstGeom prst="rect">
            <a:avLst/>
          </a:prstGeom>
          <a:noFill/>
        </p:spPr>
        <p:txBody>
          <a:bodyPr wrap="square" rtlCol="0">
            <a:spAutoFit/>
          </a:bodyPr>
          <a:lstStyle/>
          <a:p>
            <a:pPr algn="ctr"/>
            <a:r>
              <a:rPr lang="en-CA" sz="2800" b="1" dirty="0" smtClean="0">
                <a:latin typeface="Calibri" pitchFamily="34" charset="0"/>
              </a:rPr>
              <a:t>Thank you!</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3799284"/>
            <a:ext cx="4114800" cy="3086100"/>
          </a:xfrm>
          <a:prstGeom prst="rect">
            <a:avLst/>
          </a:prstGeom>
        </p:spPr>
      </p:pic>
      <p:sp>
        <p:nvSpPr>
          <p:cNvPr id="5" name="Explosion 1 4"/>
          <p:cNvSpPr/>
          <p:nvPr/>
        </p:nvSpPr>
        <p:spPr>
          <a:xfrm rot="16200000">
            <a:off x="4932041" y="-963488"/>
            <a:ext cx="3708152" cy="558036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TextBox 22"/>
          <p:cNvSpPr txBox="1"/>
          <p:nvPr/>
        </p:nvSpPr>
        <p:spPr>
          <a:xfrm>
            <a:off x="467544" y="6597932"/>
            <a:ext cx="3456384" cy="215444"/>
          </a:xfrm>
          <a:prstGeom prst="rect">
            <a:avLst/>
          </a:prstGeom>
          <a:noFill/>
        </p:spPr>
        <p:txBody>
          <a:bodyPr wrap="square" rtlCol="0">
            <a:spAutoFit/>
          </a:bodyPr>
          <a:lstStyle/>
          <a:p>
            <a:pPr algn="ctr"/>
            <a:r>
              <a:rPr lang="en-CA" sz="800" dirty="0" smtClean="0">
                <a:solidFill>
                  <a:schemeClr val="bg1">
                    <a:lumMod val="65000"/>
                    <a:lumOff val="35000"/>
                  </a:schemeClr>
                </a:solidFill>
              </a:rPr>
              <a:t>Microsoft clip art © 2013  Microsoft Corporation. </a:t>
            </a:r>
            <a:endParaRPr lang="en-CA" sz="800" dirty="0">
              <a:solidFill>
                <a:schemeClr val="bg1">
                  <a:lumMod val="65000"/>
                  <a:lumOff val="35000"/>
                </a:schemeClr>
              </a:solidFill>
            </a:endParaRPr>
          </a:p>
        </p:txBody>
      </p:sp>
      <p:sp>
        <p:nvSpPr>
          <p:cNvPr id="27" name="TextBox 2"/>
          <p:cNvSpPr txBox="1">
            <a:spLocks noChangeArrowheads="1"/>
          </p:cNvSpPr>
          <p:nvPr/>
        </p:nvSpPr>
        <p:spPr bwMode="auto">
          <a:xfrm>
            <a:off x="-36512" y="5138028"/>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
        <p:nvSpPr>
          <p:cNvPr id="22" name="TextBox 21"/>
          <p:cNvSpPr txBox="1"/>
          <p:nvPr/>
        </p:nvSpPr>
        <p:spPr>
          <a:xfrm>
            <a:off x="4752528" y="4286256"/>
            <a:ext cx="4211960"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“He has delivered us from the domain of darkness and transferred us to the kingdom of his beloved Son”  Col 1:13</a:t>
            </a:r>
            <a:endParaRPr lang="en-CA" sz="2800" dirty="0">
              <a:solidFill>
                <a:schemeClr val="bg1"/>
              </a:solidFill>
              <a:latin typeface="Calibri" pitchFamily="34" charset="0"/>
            </a:endParaRPr>
          </a:p>
        </p:txBody>
      </p:sp>
      <p:sp>
        <p:nvSpPr>
          <p:cNvPr id="30" name="TextBox 29"/>
          <p:cNvSpPr txBox="1"/>
          <p:nvPr/>
        </p:nvSpPr>
        <p:spPr>
          <a:xfrm>
            <a:off x="71406" y="2402885"/>
            <a:ext cx="4104456"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“out of darkness into his marvelous light” 1 Pet 2:9</a:t>
            </a:r>
            <a:endParaRPr lang="en-CA" sz="2800" b="1" dirty="0">
              <a:solidFill>
                <a:schemeClr val="bg1"/>
              </a:solidFill>
              <a:latin typeface="Calibri" pitchFamily="34" charset="0"/>
            </a:endParaRPr>
          </a:p>
        </p:txBody>
      </p:sp>
      <p:pic>
        <p:nvPicPr>
          <p:cNvPr id="24" name="Picture 23" descr="lord-jesus-christ-coming-293608.gif"/>
          <p:cNvPicPr>
            <a:picLocks noChangeAspect="1"/>
          </p:cNvPicPr>
          <p:nvPr/>
        </p:nvPicPr>
        <p:blipFill>
          <a:blip r:embed="rId3" cstate="print"/>
          <a:srcRect b="36475"/>
          <a:stretch>
            <a:fillRect/>
          </a:stretch>
        </p:blipFill>
        <p:spPr>
          <a:xfrm>
            <a:off x="5796136" y="260648"/>
            <a:ext cx="1871601" cy="1656184"/>
          </a:xfrm>
          <a:prstGeom prst="star32">
            <a:avLst/>
          </a:prstGeom>
        </p:spPr>
      </p:pic>
      <p:pic>
        <p:nvPicPr>
          <p:cNvPr id="31" name="Picture 30" descr="www.fg-a.com valentine 2-jumping-heart.gif"/>
          <p:cNvPicPr>
            <a:picLocks noChangeAspect="1"/>
          </p:cNvPicPr>
          <p:nvPr/>
        </p:nvPicPr>
        <p:blipFill>
          <a:blip r:embed="rId4" cstate="print"/>
          <a:stretch>
            <a:fillRect/>
          </a:stretch>
        </p:blipFill>
        <p:spPr>
          <a:xfrm>
            <a:off x="7143768" y="1326075"/>
            <a:ext cx="1000132" cy="1166821"/>
          </a:xfrm>
          <a:prstGeom prst="rect">
            <a:avLst/>
          </a:prstGeom>
        </p:spPr>
      </p:pic>
      <p:pic>
        <p:nvPicPr>
          <p:cNvPr id="32" name="Picture 31" descr="www.fg-a.com valentine 2-jumping-heart.gif"/>
          <p:cNvPicPr>
            <a:picLocks noChangeAspect="1"/>
          </p:cNvPicPr>
          <p:nvPr/>
        </p:nvPicPr>
        <p:blipFill>
          <a:blip r:embed="rId4" cstate="print"/>
          <a:stretch>
            <a:fillRect/>
          </a:stretch>
        </p:blipFill>
        <p:spPr>
          <a:xfrm>
            <a:off x="6228184" y="1470091"/>
            <a:ext cx="1000132" cy="1166821"/>
          </a:xfrm>
          <a:prstGeom prst="rect">
            <a:avLst/>
          </a:prstGeom>
        </p:spPr>
      </p:pic>
      <p:pic>
        <p:nvPicPr>
          <p:cNvPr id="33" name="Picture 32" descr="www.fg-a.com valentine 2-jumping-heart.gif"/>
          <p:cNvPicPr>
            <a:picLocks noChangeAspect="1"/>
          </p:cNvPicPr>
          <p:nvPr/>
        </p:nvPicPr>
        <p:blipFill>
          <a:blip r:embed="rId4" cstate="print"/>
          <a:stretch>
            <a:fillRect/>
          </a:stretch>
        </p:blipFill>
        <p:spPr>
          <a:xfrm>
            <a:off x="5300060" y="1326075"/>
            <a:ext cx="1000132" cy="1166821"/>
          </a:xfrm>
          <a:prstGeom prst="rect">
            <a:avLst/>
          </a:prstGeom>
        </p:spPr>
      </p:pic>
      <p:pic>
        <p:nvPicPr>
          <p:cNvPr id="34" name="Picture 33" descr="www.fg-a.com valentine 2-jumping-heart.gif"/>
          <p:cNvPicPr>
            <a:picLocks noChangeAspect="1"/>
          </p:cNvPicPr>
          <p:nvPr/>
        </p:nvPicPr>
        <p:blipFill>
          <a:blip r:embed="rId4" cstate="print"/>
          <a:stretch>
            <a:fillRect/>
          </a:stretch>
        </p:blipFill>
        <p:spPr>
          <a:xfrm>
            <a:off x="4499992" y="1830131"/>
            <a:ext cx="1000132" cy="1166821"/>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7964356" y="1844824"/>
            <a:ext cx="1000132" cy="1166821"/>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6812228" y="2190171"/>
            <a:ext cx="1000132" cy="1166821"/>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5660100" y="2204864"/>
            <a:ext cx="1000132" cy="1166821"/>
          </a:xfrm>
          <a:prstGeom prst="rect">
            <a:avLst/>
          </a:prstGeom>
        </p:spPr>
      </p:pic>
      <p:sp>
        <p:nvSpPr>
          <p:cNvPr id="39" name="TextBox 38"/>
          <p:cNvSpPr txBox="1"/>
          <p:nvPr/>
        </p:nvSpPr>
        <p:spPr>
          <a:xfrm>
            <a:off x="7092280" y="3470811"/>
            <a:ext cx="2088232" cy="246221"/>
          </a:xfrm>
          <a:prstGeom prst="rect">
            <a:avLst/>
          </a:prstGeom>
          <a:noFill/>
        </p:spPr>
        <p:txBody>
          <a:bodyPr wrap="square" rtlCol="0">
            <a:spAutoFit/>
          </a:bodyPr>
          <a:lstStyle/>
          <a:p>
            <a:pPr algn="ctr"/>
            <a:r>
              <a:rPr lang="en-CA" sz="1000" dirty="0" smtClean="0">
                <a:solidFill>
                  <a:schemeClr val="tx1">
                    <a:lumMod val="65000"/>
                  </a:schemeClr>
                </a:solidFill>
                <a:latin typeface="Arial Narrow" pitchFamily="34" charset="0"/>
              </a:rPr>
              <a:t>jumping heart © www.fg-a.com</a:t>
            </a:r>
          </a:p>
        </p:txBody>
      </p:sp>
      <p:sp>
        <p:nvSpPr>
          <p:cNvPr id="41" name="TextBox 8"/>
          <p:cNvSpPr txBox="1">
            <a:spLocks noChangeArrowheads="1"/>
          </p:cNvSpPr>
          <p:nvPr/>
        </p:nvSpPr>
        <p:spPr bwMode="auto">
          <a:xfrm>
            <a:off x="5868144" y="1556792"/>
            <a:ext cx="1728192" cy="246221"/>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latin typeface="Arial Narrow" pitchFamily="34" charset="0"/>
              </a:rPr>
              <a:t>© </a:t>
            </a:r>
            <a:r>
              <a:rPr lang="en-CA" sz="1000" dirty="0" smtClean="0">
                <a:solidFill>
                  <a:schemeClr val="tx1">
                    <a:lumMod val="65000"/>
                  </a:schemeClr>
                </a:solidFill>
                <a:latin typeface="Arial Narrow" pitchFamily="34" charset="0"/>
              </a:rPr>
              <a:t>GospelGifs.com  </a:t>
            </a:r>
            <a:endParaRPr lang="en-CA" sz="1000" dirty="0">
              <a:solidFill>
                <a:schemeClr val="tx1">
                  <a:lumMod val="65000"/>
                </a:schemeClr>
              </a:solidFill>
              <a:latin typeface="Arial Narrow" pitchFamily="34" charset="0"/>
            </a:endParaRPr>
          </a:p>
        </p:txBody>
      </p:sp>
      <p:sp>
        <p:nvSpPr>
          <p:cNvPr id="28" name="Rectangle 27"/>
          <p:cNvSpPr/>
          <p:nvPr/>
        </p:nvSpPr>
        <p:spPr>
          <a:xfrm>
            <a:off x="4427984" y="3068960"/>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3707904" y="3356992"/>
            <a:ext cx="182880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Arrow Connector 18"/>
          <p:cNvCxnSpPr/>
          <p:nvPr/>
        </p:nvCxnSpPr>
        <p:spPr>
          <a:xfrm flipV="1">
            <a:off x="4283894" y="3356992"/>
            <a:ext cx="504130" cy="2880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itle 1"/>
          <p:cNvSpPr txBox="1">
            <a:spLocks/>
          </p:cNvSpPr>
          <p:nvPr/>
        </p:nvSpPr>
        <p:spPr bwMode="auto">
          <a:xfrm>
            <a:off x="72008" y="44624"/>
            <a:ext cx="3995936" cy="2286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13-14. delivered from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the domain of darkness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and transferred to the kingdom of</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 </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God’s Son.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Praise you, Lord!</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 name="Explosion 1 19"/>
          <p:cNvSpPr/>
          <p:nvPr/>
        </p:nvSpPr>
        <p:spPr>
          <a:xfrm rot="16200000">
            <a:off x="4932041" y="-963488"/>
            <a:ext cx="3708152" cy="558036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27384"/>
            <a:ext cx="4114800" cy="3086100"/>
          </a:xfrm>
          <a:prstGeom prst="rect">
            <a:avLst/>
          </a:prstGeom>
        </p:spPr>
      </p:pic>
      <p:sp>
        <p:nvSpPr>
          <p:cNvPr id="23" name="TextBox 22"/>
          <p:cNvSpPr txBox="1"/>
          <p:nvPr/>
        </p:nvSpPr>
        <p:spPr>
          <a:xfrm>
            <a:off x="323528" y="2853516"/>
            <a:ext cx="3456384" cy="215444"/>
          </a:xfrm>
          <a:prstGeom prst="rect">
            <a:avLst/>
          </a:prstGeom>
          <a:noFill/>
        </p:spPr>
        <p:txBody>
          <a:bodyPr wrap="square" rtlCol="0">
            <a:spAutoFit/>
          </a:bodyPr>
          <a:lstStyle/>
          <a:p>
            <a:pPr algn="ctr"/>
            <a:r>
              <a:rPr lang="en-CA" sz="800" dirty="0" smtClean="0">
                <a:solidFill>
                  <a:schemeClr val="tx1">
                    <a:lumMod val="85000"/>
                  </a:schemeClr>
                </a:solidFill>
              </a:rPr>
              <a:t>Microsoft clip art © 2013  Microsoft Corporation. </a:t>
            </a:r>
            <a:endParaRPr lang="en-CA" sz="800" dirty="0">
              <a:solidFill>
                <a:schemeClr val="tx1">
                  <a:lumMod val="85000"/>
                </a:schemeClr>
              </a:solidFill>
            </a:endParaRPr>
          </a:p>
        </p:txBody>
      </p:sp>
      <p:sp>
        <p:nvSpPr>
          <p:cNvPr id="27" name="TextBox 2"/>
          <p:cNvSpPr txBox="1">
            <a:spLocks noChangeArrowheads="1"/>
          </p:cNvSpPr>
          <p:nvPr/>
        </p:nvSpPr>
        <p:spPr bwMode="auto">
          <a:xfrm>
            <a:off x="-36512" y="1268760"/>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
        <p:nvSpPr>
          <p:cNvPr id="22" name="TextBox 21"/>
          <p:cNvSpPr txBox="1"/>
          <p:nvPr/>
        </p:nvSpPr>
        <p:spPr>
          <a:xfrm>
            <a:off x="216180" y="3678043"/>
            <a:ext cx="8784976" cy="3108543"/>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Thank you, Lord, that if you have delivered us from the domain of darkness into the kingdom of your Son, </a:t>
            </a:r>
          </a:p>
          <a:p>
            <a:pPr algn="ctr"/>
            <a:r>
              <a:rPr lang="en-CA" sz="2800" b="1" dirty="0" smtClean="0">
                <a:solidFill>
                  <a:schemeClr val="bg1"/>
                </a:solidFill>
                <a:latin typeface="Calibri" pitchFamily="34" charset="0"/>
                <a:cs typeface="Calibri" pitchFamily="34" charset="0"/>
              </a:rPr>
              <a:t>we are under the authority of the King of kings, </a:t>
            </a:r>
          </a:p>
          <a:p>
            <a:pPr algn="ctr"/>
            <a:r>
              <a:rPr lang="en-CA" sz="2800" b="1" dirty="0" smtClean="0">
                <a:solidFill>
                  <a:schemeClr val="bg1"/>
                </a:solidFill>
                <a:latin typeface="Calibri" pitchFamily="34" charset="0"/>
                <a:cs typeface="Calibri" pitchFamily="34" charset="0"/>
              </a:rPr>
              <a:t>the Lord of all, and Christ’s death has freed us from </a:t>
            </a:r>
          </a:p>
          <a:p>
            <a:pPr algn="ctr"/>
            <a:r>
              <a:rPr lang="en-CA" sz="2800" b="1" dirty="0" smtClean="0">
                <a:solidFill>
                  <a:schemeClr val="bg1"/>
                </a:solidFill>
                <a:latin typeface="Calibri" pitchFamily="34" charset="0"/>
                <a:cs typeface="Calibri" pitchFamily="34" charset="0"/>
              </a:rPr>
              <a:t>the domination of spirits of darkness, as it is written,</a:t>
            </a:r>
          </a:p>
          <a:p>
            <a:pPr algn="ctr"/>
            <a:r>
              <a:rPr lang="en-CA" sz="2800" b="1" dirty="0" smtClean="0">
                <a:solidFill>
                  <a:schemeClr val="bg1"/>
                </a:solidFill>
                <a:latin typeface="Calibri" pitchFamily="34" charset="0"/>
                <a:cs typeface="Calibri" pitchFamily="34" charset="0"/>
              </a:rPr>
              <a:t>“He disarmed the rulers and authorities and put them to open shame, by triumphing over them in him” Col 2:15!</a:t>
            </a:r>
            <a:endParaRPr lang="en-CA" sz="2800" b="1" dirty="0">
              <a:solidFill>
                <a:schemeClr val="bg1"/>
              </a:solidFill>
              <a:latin typeface="Calibri" pitchFamily="34" charset="0"/>
            </a:endParaRPr>
          </a:p>
        </p:txBody>
      </p:sp>
      <p:pic>
        <p:nvPicPr>
          <p:cNvPr id="18" name="Picture 17" descr="lord-jesus-christ-coming-293608.gif"/>
          <p:cNvPicPr>
            <a:picLocks noChangeAspect="1"/>
          </p:cNvPicPr>
          <p:nvPr/>
        </p:nvPicPr>
        <p:blipFill>
          <a:blip r:embed="rId3" cstate="print"/>
          <a:srcRect b="36475"/>
          <a:stretch>
            <a:fillRect/>
          </a:stretch>
        </p:blipFill>
        <p:spPr>
          <a:xfrm>
            <a:off x="5796136" y="260648"/>
            <a:ext cx="1871601" cy="1656184"/>
          </a:xfrm>
          <a:prstGeom prst="star32">
            <a:avLst/>
          </a:prstGeom>
        </p:spPr>
      </p:pic>
      <p:pic>
        <p:nvPicPr>
          <p:cNvPr id="19" name="Picture 18" descr="www.fg-a.com valentine 2-jumping-heart.gif"/>
          <p:cNvPicPr>
            <a:picLocks noChangeAspect="1"/>
          </p:cNvPicPr>
          <p:nvPr/>
        </p:nvPicPr>
        <p:blipFill>
          <a:blip r:embed="rId4" cstate="print"/>
          <a:stretch>
            <a:fillRect/>
          </a:stretch>
        </p:blipFill>
        <p:spPr>
          <a:xfrm>
            <a:off x="7143768" y="1326075"/>
            <a:ext cx="1000132" cy="1166821"/>
          </a:xfrm>
          <a:prstGeom prst="rect">
            <a:avLst/>
          </a:prstGeom>
        </p:spPr>
      </p:pic>
      <p:pic>
        <p:nvPicPr>
          <p:cNvPr id="21" name="Picture 20" descr="www.fg-a.com valentine 2-jumping-heart.gif"/>
          <p:cNvPicPr>
            <a:picLocks noChangeAspect="1"/>
          </p:cNvPicPr>
          <p:nvPr/>
        </p:nvPicPr>
        <p:blipFill>
          <a:blip r:embed="rId4" cstate="print"/>
          <a:stretch>
            <a:fillRect/>
          </a:stretch>
        </p:blipFill>
        <p:spPr>
          <a:xfrm>
            <a:off x="6228184" y="1470091"/>
            <a:ext cx="1000132" cy="1166821"/>
          </a:xfrm>
          <a:prstGeom prst="rect">
            <a:avLst/>
          </a:prstGeom>
        </p:spPr>
      </p:pic>
      <p:pic>
        <p:nvPicPr>
          <p:cNvPr id="24" name="Picture 23" descr="www.fg-a.com valentine 2-jumping-heart.gif"/>
          <p:cNvPicPr>
            <a:picLocks noChangeAspect="1"/>
          </p:cNvPicPr>
          <p:nvPr/>
        </p:nvPicPr>
        <p:blipFill>
          <a:blip r:embed="rId4" cstate="print"/>
          <a:stretch>
            <a:fillRect/>
          </a:stretch>
        </p:blipFill>
        <p:spPr>
          <a:xfrm>
            <a:off x="5300060" y="1326075"/>
            <a:ext cx="1000132" cy="1166821"/>
          </a:xfrm>
          <a:prstGeom prst="rect">
            <a:avLst/>
          </a:prstGeom>
        </p:spPr>
      </p:pic>
      <p:pic>
        <p:nvPicPr>
          <p:cNvPr id="25" name="Picture 24" descr="www.fg-a.com valentine 2-jumping-heart.gif"/>
          <p:cNvPicPr>
            <a:picLocks noChangeAspect="1"/>
          </p:cNvPicPr>
          <p:nvPr/>
        </p:nvPicPr>
        <p:blipFill>
          <a:blip r:embed="rId4" cstate="print"/>
          <a:stretch>
            <a:fillRect/>
          </a:stretch>
        </p:blipFill>
        <p:spPr>
          <a:xfrm>
            <a:off x="4499992" y="1830131"/>
            <a:ext cx="1000132" cy="1166821"/>
          </a:xfrm>
          <a:prstGeom prst="rect">
            <a:avLst/>
          </a:prstGeom>
        </p:spPr>
      </p:pic>
      <p:pic>
        <p:nvPicPr>
          <p:cNvPr id="28" name="Picture 27" descr="www.fg-a.com valentine 2-jumping-heart.gif"/>
          <p:cNvPicPr>
            <a:picLocks noChangeAspect="1"/>
          </p:cNvPicPr>
          <p:nvPr/>
        </p:nvPicPr>
        <p:blipFill>
          <a:blip r:embed="rId4" cstate="print"/>
          <a:stretch>
            <a:fillRect/>
          </a:stretch>
        </p:blipFill>
        <p:spPr>
          <a:xfrm>
            <a:off x="7964356" y="1844824"/>
            <a:ext cx="1000132" cy="1166821"/>
          </a:xfrm>
          <a:prstGeom prst="rect">
            <a:avLst/>
          </a:prstGeom>
        </p:spPr>
      </p:pic>
      <p:pic>
        <p:nvPicPr>
          <p:cNvPr id="29" name="Picture 28" descr="www.fg-a.com valentine 2-jumping-heart.gif"/>
          <p:cNvPicPr>
            <a:picLocks noChangeAspect="1"/>
          </p:cNvPicPr>
          <p:nvPr/>
        </p:nvPicPr>
        <p:blipFill>
          <a:blip r:embed="rId4" cstate="print"/>
          <a:stretch>
            <a:fillRect/>
          </a:stretch>
        </p:blipFill>
        <p:spPr>
          <a:xfrm>
            <a:off x="6812228" y="2190171"/>
            <a:ext cx="1000132" cy="1166821"/>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5660100" y="2204864"/>
            <a:ext cx="1000132" cy="1166821"/>
          </a:xfrm>
          <a:prstGeom prst="rect">
            <a:avLst/>
          </a:prstGeom>
        </p:spPr>
      </p:pic>
      <p:sp>
        <p:nvSpPr>
          <p:cNvPr id="32" name="TextBox 31"/>
          <p:cNvSpPr txBox="1"/>
          <p:nvPr/>
        </p:nvSpPr>
        <p:spPr>
          <a:xfrm>
            <a:off x="7092280" y="3470811"/>
            <a:ext cx="2088232" cy="246221"/>
          </a:xfrm>
          <a:prstGeom prst="rect">
            <a:avLst/>
          </a:prstGeom>
          <a:noFill/>
        </p:spPr>
        <p:txBody>
          <a:bodyPr wrap="square" rtlCol="0">
            <a:spAutoFit/>
          </a:bodyPr>
          <a:lstStyle/>
          <a:p>
            <a:pPr algn="ctr"/>
            <a:r>
              <a:rPr lang="en-CA" sz="1000" dirty="0" smtClean="0">
                <a:solidFill>
                  <a:schemeClr val="tx1">
                    <a:lumMod val="65000"/>
                  </a:schemeClr>
                </a:solidFill>
                <a:latin typeface="Arial Narrow" pitchFamily="34" charset="0"/>
              </a:rPr>
              <a:t>jumping heart © www.fg-a.com</a:t>
            </a:r>
          </a:p>
        </p:txBody>
      </p:sp>
      <p:sp>
        <p:nvSpPr>
          <p:cNvPr id="33" name="TextBox 8"/>
          <p:cNvSpPr txBox="1">
            <a:spLocks noChangeArrowheads="1"/>
          </p:cNvSpPr>
          <p:nvPr/>
        </p:nvSpPr>
        <p:spPr bwMode="auto">
          <a:xfrm>
            <a:off x="5868144" y="1556792"/>
            <a:ext cx="1728192" cy="246221"/>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latin typeface="Arial Narrow" pitchFamily="34" charset="0"/>
              </a:rPr>
              <a:t>© </a:t>
            </a:r>
            <a:r>
              <a:rPr lang="en-CA" sz="1000" dirty="0" smtClean="0">
                <a:solidFill>
                  <a:schemeClr val="tx1">
                    <a:lumMod val="65000"/>
                  </a:schemeClr>
                </a:solidFill>
                <a:latin typeface="Arial Narrow" pitchFamily="34" charset="0"/>
              </a:rPr>
              <a:t>GospelGifs.com  </a:t>
            </a:r>
            <a:endParaRPr lang="en-CA" sz="1000" dirty="0">
              <a:solidFill>
                <a:schemeClr val="tx1">
                  <a:lumMod val="65000"/>
                </a:schemeClr>
              </a:solidFill>
              <a:latin typeface="Arial Narrow"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421496"/>
            <a:ext cx="7128792" cy="6247864"/>
          </a:xfrm>
          <a:prstGeom prst="rect">
            <a:avLst/>
          </a:prstGeom>
          <a:noFill/>
          <a:ln w="9525">
            <a:noFill/>
            <a:miter lim="800000"/>
            <a:headEnd/>
            <a:tailEnd/>
          </a:ln>
        </p:spPr>
        <p:txBody>
          <a:bodyPr wrap="square">
            <a:spAutoFit/>
          </a:bodyPr>
          <a:lstStyle/>
          <a:p>
            <a:pPr algn="ctr">
              <a:lnSpc>
                <a:spcPts val="3000"/>
              </a:lnSpc>
              <a:spcBef>
                <a:spcPts val="0"/>
              </a:spcBef>
            </a:pPr>
            <a:r>
              <a:rPr lang="en-US" sz="4800" b="1" dirty="0" smtClean="0">
                <a:solidFill>
                  <a:schemeClr val="bg1"/>
                </a:solidFill>
                <a:latin typeface="Calibri" pitchFamily="34" charset="0"/>
              </a:rPr>
              <a:t>in Christ</a:t>
            </a:r>
          </a:p>
          <a:p>
            <a:pPr algn="ctr">
              <a:lnSpc>
                <a:spcPts val="3000"/>
              </a:lnSpc>
              <a:spcBef>
                <a:spcPts val="0"/>
              </a:spcBef>
            </a:pPr>
            <a:r>
              <a:rPr lang="en-US" sz="2800" b="1" dirty="0" smtClean="0">
                <a:solidFill>
                  <a:schemeClr val="bg1"/>
                </a:solidFill>
                <a:latin typeface="Calibri" pitchFamily="34" charset="0"/>
              </a:rPr>
              <a:t>counted as righteous in Christ </a:t>
            </a:r>
          </a:p>
          <a:p>
            <a:pPr algn="ctr">
              <a:lnSpc>
                <a:spcPts val="3000"/>
              </a:lnSpc>
              <a:spcBef>
                <a:spcPts val="0"/>
              </a:spcBef>
            </a:pPr>
            <a:r>
              <a:rPr lang="en-US" sz="2800" b="1" dirty="0" smtClean="0">
                <a:solidFill>
                  <a:schemeClr val="bg1"/>
                </a:solidFill>
                <a:latin typeface="Calibri" pitchFamily="34" charset="0"/>
              </a:rPr>
              <a:t>the righteousness of God</a:t>
            </a:r>
            <a:endParaRPr lang="en-US" sz="2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ransomed and redeemed</a:t>
            </a:r>
            <a:endParaRPr lang="en-CA" sz="200" b="1" dirty="0" smtClean="0">
              <a:solidFill>
                <a:schemeClr val="bg1"/>
              </a:solidFill>
              <a:latin typeface="Calibri" pitchFamily="34" charset="0"/>
            </a:endParaRPr>
          </a:p>
          <a:p>
            <a:pPr algn="ctr">
              <a:lnSpc>
                <a:spcPts val="3000"/>
              </a:lnSpc>
              <a:spcBef>
                <a:spcPts val="0"/>
              </a:spcBef>
            </a:pPr>
            <a:r>
              <a:rPr lang="en-US" sz="2800" b="1" dirty="0" smtClean="0">
                <a:solidFill>
                  <a:schemeClr val="bg1"/>
                </a:solidFill>
                <a:latin typeface="Calibri" pitchFamily="34" charset="0"/>
              </a:rPr>
              <a:t>Passover Lamb and propitiation, atonement, wrath turned away     </a:t>
            </a:r>
            <a:endParaRPr lang="en-CA" sz="28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forgiven    peace    reconciled    adopted sons                       </a:t>
            </a:r>
          </a:p>
          <a:p>
            <a:pPr algn="ctr">
              <a:lnSpc>
                <a:spcPts val="3000"/>
              </a:lnSpc>
              <a:spcBef>
                <a:spcPts val="0"/>
              </a:spcBef>
            </a:pPr>
            <a:r>
              <a:rPr lang="en-US" sz="2800" b="1" dirty="0" smtClean="0">
                <a:solidFill>
                  <a:schemeClr val="bg1"/>
                </a:solidFill>
                <a:latin typeface="Calibri" pitchFamily="34" charset="0"/>
              </a:rPr>
              <a:t>eternal life      welcomed, accepted</a:t>
            </a:r>
          </a:p>
          <a:p>
            <a:pPr algn="ctr">
              <a:lnSpc>
                <a:spcPts val="3000"/>
              </a:lnSpc>
              <a:spcBef>
                <a:spcPts val="0"/>
              </a:spcBef>
            </a:pPr>
            <a:r>
              <a:rPr lang="en-US" sz="2800" b="1" dirty="0" smtClean="0">
                <a:latin typeface="Calibri" pitchFamily="34" charset="0"/>
              </a:rPr>
              <a:t>filled in Christ the fullness of God</a:t>
            </a:r>
          </a:p>
          <a:p>
            <a:pPr algn="ctr">
              <a:lnSpc>
                <a:spcPts val="3000"/>
              </a:lnSpc>
              <a:spcBef>
                <a:spcPts val="0"/>
              </a:spcBef>
            </a:pPr>
            <a:r>
              <a:rPr lang="en-CA" sz="2800" b="1" dirty="0" smtClean="0">
                <a:solidFill>
                  <a:schemeClr val="bg1"/>
                </a:solidFill>
                <a:latin typeface="Calibri" pitchFamily="34" charset="0"/>
              </a:rPr>
              <a:t>blessed with every blessing</a:t>
            </a:r>
          </a:p>
          <a:p>
            <a:pPr algn="ctr">
              <a:lnSpc>
                <a:spcPts val="3000"/>
              </a:lnSpc>
              <a:spcBef>
                <a:spcPts val="0"/>
              </a:spcBef>
            </a:pPr>
            <a:r>
              <a:rPr lang="en-CA" sz="2800" b="1" dirty="0" smtClean="0">
                <a:latin typeface="Calibri" pitchFamily="34" charset="0"/>
              </a:rPr>
              <a:t>Christ our wisdom from God, righteousness, sanctification, redemption</a:t>
            </a:r>
          </a:p>
          <a:p>
            <a:pPr algn="ctr">
              <a:lnSpc>
                <a:spcPts val="3000"/>
              </a:lnSpc>
              <a:spcBef>
                <a:spcPts val="0"/>
              </a:spcBef>
            </a:pPr>
            <a:r>
              <a:rPr lang="en-CA" sz="2800" b="1" dirty="0" smtClean="0">
                <a:solidFill>
                  <a:schemeClr val="bg1"/>
                </a:solidFill>
                <a:latin typeface="Calibri" pitchFamily="34" charset="0"/>
              </a:rPr>
              <a:t>delivered from domination of darkness</a:t>
            </a:r>
            <a:r>
              <a:rPr lang="en-CA" b="1" dirty="0" smtClean="0">
                <a:solidFill>
                  <a:schemeClr val="bg1"/>
                </a:solidFill>
                <a:latin typeface="Calibri" pitchFamily="34" charset="0"/>
              </a:rPr>
              <a:t> </a:t>
            </a:r>
            <a:endParaRPr lang="en-CA" sz="2800" b="1" dirty="0" smtClean="0">
              <a:latin typeface="Calibri" pitchFamily="34" charset="0"/>
            </a:endParaRPr>
          </a:p>
          <a:p>
            <a:pPr algn="ctr">
              <a:lnSpc>
                <a:spcPts val="3000"/>
              </a:lnSpc>
              <a:spcBef>
                <a:spcPts val="0"/>
              </a:spcBef>
            </a:pPr>
            <a:r>
              <a:rPr lang="en-CA" sz="2800" b="1" dirty="0" smtClean="0">
                <a:solidFill>
                  <a:schemeClr val="bg1"/>
                </a:solidFill>
                <a:latin typeface="Calibri" pitchFamily="34" charset="0"/>
              </a:rPr>
              <a:t>transferred into the kingdom of light</a:t>
            </a:r>
          </a:p>
          <a:p>
            <a:pPr algn="ctr">
              <a:lnSpc>
                <a:spcPts val="3000"/>
              </a:lnSpc>
              <a:spcBef>
                <a:spcPts val="0"/>
              </a:spcBef>
            </a:pPr>
            <a:endParaRPr lang="en-CA" sz="2800" b="1" dirty="0" smtClean="0">
              <a:solidFill>
                <a:schemeClr val="bg1"/>
              </a:solidFill>
            </a:endParaRPr>
          </a:p>
          <a:p>
            <a:pPr algn="ctr">
              <a:lnSpc>
                <a:spcPts val="3000"/>
              </a:lnSpc>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such a firm foundation of riches of grace in Christ!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1-14</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934072"/>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lvl="0" algn="ctr" eaLnBrk="0" hangingPunct="0">
              <a:defRPr/>
            </a:pPr>
            <a:r>
              <a:rPr lang="en-US" sz="2800" kern="0" dirty="0" smtClean="0">
                <a:latin typeface="Calibri" pitchFamily="34" charset="0"/>
                <a:cs typeface="Calibri" pitchFamily="34" charset="0"/>
              </a:rPr>
              <a:t>Come to me </a:t>
            </a:r>
          </a:p>
          <a:p>
            <a:pPr lvl="0" algn="ctr" eaLnBrk="0" hangingPunct="0">
              <a:defRPr/>
            </a:pPr>
            <a:r>
              <a:rPr lang="en-US" sz="2800" kern="0" dirty="0" smtClean="0">
                <a:latin typeface="Calibri" pitchFamily="34" charset="0"/>
                <a:cs typeface="Calibri" pitchFamily="34" charset="0"/>
              </a:rPr>
              <a:t>and drink.</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Receive me</a:t>
            </a:r>
            <a:r>
              <a:rPr kumimoji="0" lang="en-US" sz="2800" b="0" i="0" u="none" strike="noStrike" kern="0" cap="none" spc="0" normalizeH="0" noProof="0" dirty="0" smtClean="0">
                <a:ln>
                  <a:noFill/>
                </a:ln>
                <a:solidFill>
                  <a:schemeClr val="tx1"/>
                </a:solidFill>
                <a:effectLst/>
                <a:uLnTx/>
                <a:uFillTx/>
                <a:latin typeface="Calibri" pitchFamily="34" charset="0"/>
                <a:ea typeface="+mj-ea"/>
                <a:cs typeface="Calibri" pitchFamily="34" charset="0"/>
              </a:rPr>
              <a:t> and </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you receive all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DO 4 U</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one else like Jesus!</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88640"/>
            <a:ext cx="4480560" cy="3360420"/>
          </a:xfrm>
          <a:prstGeom prst="rect">
            <a:avLst/>
          </a:prstGeom>
        </p:spPr>
      </p:pic>
      <p:sp>
        <p:nvSpPr>
          <p:cNvPr id="26" name="Rectangle 25"/>
          <p:cNvSpPr/>
          <p:nvPr/>
        </p:nvSpPr>
        <p:spPr>
          <a:xfrm>
            <a:off x="2195736" y="155679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184482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368152"/>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365104"/>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96144"/>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69269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620688"/>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1774433"/>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1774433"/>
            <a:ext cx="2286000" cy="1360713"/>
          </a:xfrm>
          <a:prstGeom prst="rect">
            <a:avLst/>
          </a:prstGeom>
        </p:spPr>
      </p:pic>
      <p:pic>
        <p:nvPicPr>
          <p:cNvPr id="34" name="Picture 33" descr="egyptian.gif"/>
          <p:cNvPicPr>
            <a:picLocks noChangeAspect="1"/>
          </p:cNvPicPr>
          <p:nvPr/>
        </p:nvPicPr>
        <p:blipFill>
          <a:blip r:embed="rId15" cstate="print"/>
          <a:stretch>
            <a:fillRect/>
          </a:stretch>
        </p:blipFill>
        <p:spPr>
          <a:xfrm rot="14400000" flipH="1">
            <a:off x="1264392" y="1947453"/>
            <a:ext cx="614477" cy="365760"/>
          </a:xfrm>
          <a:prstGeom prst="rect">
            <a:avLst/>
          </a:prstGeom>
        </p:spPr>
      </p:pic>
      <p:pic>
        <p:nvPicPr>
          <p:cNvPr id="35" name="Picture 34" descr="egyptian.gif"/>
          <p:cNvPicPr>
            <a:picLocks noChangeAspect="1"/>
          </p:cNvPicPr>
          <p:nvPr/>
        </p:nvPicPr>
        <p:blipFill>
          <a:blip r:embed="rId15" cstate="print"/>
          <a:stretch>
            <a:fillRect/>
          </a:stretch>
        </p:blipFill>
        <p:spPr>
          <a:xfrm rot="14400000" flipH="1">
            <a:off x="1432483" y="2168523"/>
            <a:ext cx="614477" cy="365760"/>
          </a:xfrm>
          <a:prstGeom prst="rect">
            <a:avLst/>
          </a:prstGeom>
        </p:spPr>
      </p:pic>
      <p:pic>
        <p:nvPicPr>
          <p:cNvPr id="36" name="Picture 35" descr="egyptian.gif"/>
          <p:cNvPicPr>
            <a:picLocks noChangeAspect="1"/>
          </p:cNvPicPr>
          <p:nvPr/>
        </p:nvPicPr>
        <p:blipFill>
          <a:blip r:embed="rId15" cstate="print"/>
          <a:stretch>
            <a:fillRect/>
          </a:stretch>
        </p:blipFill>
        <p:spPr>
          <a:xfrm rot="14400000" flipH="1">
            <a:off x="1576499" y="1947453"/>
            <a:ext cx="614477" cy="365760"/>
          </a:xfrm>
          <a:prstGeom prst="rect">
            <a:avLst/>
          </a:prstGeom>
        </p:spPr>
      </p:pic>
      <p:pic>
        <p:nvPicPr>
          <p:cNvPr id="37" name="Picture 36" descr="egyptian.gif"/>
          <p:cNvPicPr>
            <a:picLocks noChangeAspect="1"/>
          </p:cNvPicPr>
          <p:nvPr/>
        </p:nvPicPr>
        <p:blipFill>
          <a:blip r:embed="rId15" cstate="print"/>
          <a:stretch>
            <a:fillRect/>
          </a:stretch>
        </p:blipFill>
        <p:spPr>
          <a:xfrm rot="14400000" flipH="1">
            <a:off x="1601651" y="2404653"/>
            <a:ext cx="614477" cy="365760"/>
          </a:xfrm>
          <a:prstGeom prst="rect">
            <a:avLst/>
          </a:prstGeom>
        </p:spPr>
      </p:pic>
      <p:pic>
        <p:nvPicPr>
          <p:cNvPr id="38" name="Picture 37" descr="egyptian.gif"/>
          <p:cNvPicPr>
            <a:picLocks noChangeAspect="1"/>
          </p:cNvPicPr>
          <p:nvPr/>
        </p:nvPicPr>
        <p:blipFill>
          <a:blip r:embed="rId15" cstate="print"/>
          <a:stretch>
            <a:fillRect/>
          </a:stretch>
        </p:blipFill>
        <p:spPr>
          <a:xfrm rot="14400000" flipH="1">
            <a:off x="1720515" y="2163477"/>
            <a:ext cx="614477" cy="365760"/>
          </a:xfrm>
          <a:prstGeom prst="rect">
            <a:avLst/>
          </a:prstGeom>
        </p:spPr>
      </p:pic>
      <p:pic>
        <p:nvPicPr>
          <p:cNvPr id="39" name="Picture 38" descr="egyptian.gif"/>
          <p:cNvPicPr>
            <a:picLocks noChangeAspect="1"/>
          </p:cNvPicPr>
          <p:nvPr/>
        </p:nvPicPr>
        <p:blipFill>
          <a:blip r:embed="rId15" cstate="print"/>
          <a:stretch>
            <a:fillRect/>
          </a:stretch>
        </p:blipFill>
        <p:spPr>
          <a:xfrm rot="14400000" flipH="1">
            <a:off x="1264392" y="2379501"/>
            <a:ext cx="614477" cy="365760"/>
          </a:xfrm>
          <a:prstGeom prst="rect">
            <a:avLst/>
          </a:prstGeom>
        </p:spPr>
      </p:pic>
      <p:pic>
        <p:nvPicPr>
          <p:cNvPr id="40" name="Picture 39" descr="egyptian.gif"/>
          <p:cNvPicPr>
            <a:picLocks noChangeAspect="1"/>
          </p:cNvPicPr>
          <p:nvPr/>
        </p:nvPicPr>
        <p:blipFill>
          <a:blip r:embed="rId15" cstate="print"/>
          <a:stretch>
            <a:fillRect/>
          </a:stretch>
        </p:blipFill>
        <p:spPr>
          <a:xfrm rot="14400000" flipH="1">
            <a:off x="1120376" y="2163477"/>
            <a:ext cx="614477" cy="365760"/>
          </a:xfrm>
          <a:prstGeom prst="rect">
            <a:avLst/>
          </a:prstGeom>
        </p:spPr>
      </p:pic>
      <p:sp>
        <p:nvSpPr>
          <p:cNvPr id="41" name="TextBox 40"/>
          <p:cNvSpPr txBox="1"/>
          <p:nvPr/>
        </p:nvSpPr>
        <p:spPr>
          <a:xfrm>
            <a:off x="1187624" y="4509120"/>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31" name="TextBox 30"/>
          <p:cNvSpPr txBox="1"/>
          <p:nvPr/>
        </p:nvSpPr>
        <p:spPr>
          <a:xfrm>
            <a:off x="35496" y="3645024"/>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
        <p:nvSpPr>
          <p:cNvPr id="42" name="Title 1"/>
          <p:cNvSpPr txBox="1">
            <a:spLocks/>
          </p:cNvSpPr>
          <p:nvPr/>
        </p:nvSpPr>
        <p:spPr>
          <a:xfrm>
            <a:off x="0" y="5373216"/>
            <a:ext cx="9144000" cy="1554480"/>
          </a:xfrm>
          <a:prstGeom prst="rect">
            <a:avLst/>
          </a:prstGeom>
          <a:solidFill>
            <a:srgbClr val="002060"/>
          </a:solidFill>
        </p:spPr>
        <p:txBody>
          <a:bodyPr>
            <a:noAutofit/>
          </a:bodyPr>
          <a:lstStyle/>
          <a:p>
            <a:pPr lvl="0" algn="ctr" eaLnBrk="0" hangingPunct="0">
              <a:defRPr/>
            </a:pPr>
            <a:r>
              <a:rPr lang="en-US" sz="2600" b="1" spc="-50" dirty="0" smtClean="0">
                <a:latin typeface="Calibri" pitchFamily="34" charset="0"/>
                <a:cs typeface="Calibri" pitchFamily="34" charset="0"/>
              </a:rPr>
              <a:t>Joy and satisfaction are in Christ, not beauty, music, phones, movies, games, sports, cars, money, friends, romance, sex, food, drinking, drugs, homes or jobs!  Jesus had supreme joy without sex or money!</a:t>
            </a:r>
            <a:endParaRPr kumimoji="0" lang="en-US" sz="2600" b="1" i="0" u="none" strike="noStrike" kern="0" cap="none" spc="-5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88640"/>
            <a:ext cx="4480560" cy="3360420"/>
          </a:xfrm>
          <a:prstGeom prst="rect">
            <a:avLst/>
          </a:prstGeom>
        </p:spPr>
      </p:pic>
      <p:sp>
        <p:nvSpPr>
          <p:cNvPr id="26" name="Rectangle 25"/>
          <p:cNvSpPr/>
          <p:nvPr/>
        </p:nvSpPr>
        <p:spPr>
          <a:xfrm>
            <a:off x="2195736" y="155679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184482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368152"/>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365104"/>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96144"/>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69269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620688"/>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1774433"/>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1774433"/>
            <a:ext cx="2286000" cy="1360713"/>
          </a:xfrm>
          <a:prstGeom prst="rect">
            <a:avLst/>
          </a:prstGeom>
        </p:spPr>
      </p:pic>
      <p:pic>
        <p:nvPicPr>
          <p:cNvPr id="34" name="Picture 33" descr="egyptian.gif"/>
          <p:cNvPicPr>
            <a:picLocks noChangeAspect="1"/>
          </p:cNvPicPr>
          <p:nvPr/>
        </p:nvPicPr>
        <p:blipFill>
          <a:blip r:embed="rId15" cstate="print"/>
          <a:stretch>
            <a:fillRect/>
          </a:stretch>
        </p:blipFill>
        <p:spPr>
          <a:xfrm rot="14400000" flipH="1">
            <a:off x="1264392" y="1947453"/>
            <a:ext cx="614477" cy="365760"/>
          </a:xfrm>
          <a:prstGeom prst="rect">
            <a:avLst/>
          </a:prstGeom>
        </p:spPr>
      </p:pic>
      <p:pic>
        <p:nvPicPr>
          <p:cNvPr id="35" name="Picture 34" descr="egyptian.gif"/>
          <p:cNvPicPr>
            <a:picLocks noChangeAspect="1"/>
          </p:cNvPicPr>
          <p:nvPr/>
        </p:nvPicPr>
        <p:blipFill>
          <a:blip r:embed="rId15" cstate="print"/>
          <a:stretch>
            <a:fillRect/>
          </a:stretch>
        </p:blipFill>
        <p:spPr>
          <a:xfrm rot="14400000" flipH="1">
            <a:off x="1432483" y="2168523"/>
            <a:ext cx="614477" cy="365760"/>
          </a:xfrm>
          <a:prstGeom prst="rect">
            <a:avLst/>
          </a:prstGeom>
        </p:spPr>
      </p:pic>
      <p:pic>
        <p:nvPicPr>
          <p:cNvPr id="36" name="Picture 35" descr="egyptian.gif"/>
          <p:cNvPicPr>
            <a:picLocks noChangeAspect="1"/>
          </p:cNvPicPr>
          <p:nvPr/>
        </p:nvPicPr>
        <p:blipFill>
          <a:blip r:embed="rId15" cstate="print"/>
          <a:stretch>
            <a:fillRect/>
          </a:stretch>
        </p:blipFill>
        <p:spPr>
          <a:xfrm rot="14400000" flipH="1">
            <a:off x="1576499" y="1947453"/>
            <a:ext cx="614477" cy="365760"/>
          </a:xfrm>
          <a:prstGeom prst="rect">
            <a:avLst/>
          </a:prstGeom>
        </p:spPr>
      </p:pic>
      <p:pic>
        <p:nvPicPr>
          <p:cNvPr id="37" name="Picture 36" descr="egyptian.gif"/>
          <p:cNvPicPr>
            <a:picLocks noChangeAspect="1"/>
          </p:cNvPicPr>
          <p:nvPr/>
        </p:nvPicPr>
        <p:blipFill>
          <a:blip r:embed="rId15" cstate="print"/>
          <a:stretch>
            <a:fillRect/>
          </a:stretch>
        </p:blipFill>
        <p:spPr>
          <a:xfrm rot="14400000" flipH="1">
            <a:off x="1601651" y="2404653"/>
            <a:ext cx="614477" cy="365760"/>
          </a:xfrm>
          <a:prstGeom prst="rect">
            <a:avLst/>
          </a:prstGeom>
        </p:spPr>
      </p:pic>
      <p:pic>
        <p:nvPicPr>
          <p:cNvPr id="38" name="Picture 37" descr="egyptian.gif"/>
          <p:cNvPicPr>
            <a:picLocks noChangeAspect="1"/>
          </p:cNvPicPr>
          <p:nvPr/>
        </p:nvPicPr>
        <p:blipFill>
          <a:blip r:embed="rId15" cstate="print"/>
          <a:stretch>
            <a:fillRect/>
          </a:stretch>
        </p:blipFill>
        <p:spPr>
          <a:xfrm rot="14400000" flipH="1">
            <a:off x="1720515" y="2163477"/>
            <a:ext cx="614477" cy="365760"/>
          </a:xfrm>
          <a:prstGeom prst="rect">
            <a:avLst/>
          </a:prstGeom>
        </p:spPr>
      </p:pic>
      <p:pic>
        <p:nvPicPr>
          <p:cNvPr id="39" name="Picture 38" descr="egyptian.gif"/>
          <p:cNvPicPr>
            <a:picLocks noChangeAspect="1"/>
          </p:cNvPicPr>
          <p:nvPr/>
        </p:nvPicPr>
        <p:blipFill>
          <a:blip r:embed="rId15" cstate="print"/>
          <a:stretch>
            <a:fillRect/>
          </a:stretch>
        </p:blipFill>
        <p:spPr>
          <a:xfrm rot="14400000" flipH="1">
            <a:off x="1264392" y="2379501"/>
            <a:ext cx="614477" cy="365760"/>
          </a:xfrm>
          <a:prstGeom prst="rect">
            <a:avLst/>
          </a:prstGeom>
        </p:spPr>
      </p:pic>
      <p:pic>
        <p:nvPicPr>
          <p:cNvPr id="40" name="Picture 39" descr="egyptian.gif"/>
          <p:cNvPicPr>
            <a:picLocks noChangeAspect="1"/>
          </p:cNvPicPr>
          <p:nvPr/>
        </p:nvPicPr>
        <p:blipFill>
          <a:blip r:embed="rId15" cstate="print"/>
          <a:stretch>
            <a:fillRect/>
          </a:stretch>
        </p:blipFill>
        <p:spPr>
          <a:xfrm rot="14400000" flipH="1">
            <a:off x="1120376" y="2163477"/>
            <a:ext cx="614477" cy="365760"/>
          </a:xfrm>
          <a:prstGeom prst="rect">
            <a:avLst/>
          </a:prstGeom>
        </p:spPr>
      </p:pic>
      <p:sp>
        <p:nvSpPr>
          <p:cNvPr id="41" name="TextBox 40"/>
          <p:cNvSpPr txBox="1"/>
          <p:nvPr/>
        </p:nvSpPr>
        <p:spPr>
          <a:xfrm>
            <a:off x="1187624" y="4509120"/>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32" name="Title 1"/>
          <p:cNvSpPr txBox="1">
            <a:spLocks/>
          </p:cNvSpPr>
          <p:nvPr/>
        </p:nvSpPr>
        <p:spPr>
          <a:xfrm>
            <a:off x="0" y="4965144"/>
            <a:ext cx="4499992" cy="1920240"/>
          </a:xfrm>
          <a:prstGeom prst="rect">
            <a:avLst/>
          </a:prstGeom>
          <a:solidFill>
            <a:srgbClr val="00B0F0"/>
          </a:solidFill>
          <a:ln>
            <a:noFill/>
          </a:ln>
        </p:spPr>
        <p:txBody>
          <a:bodyPr>
            <a:noAutofit/>
          </a:bodyPr>
          <a:lstStyle/>
          <a:p>
            <a:pPr algn="ctr"/>
            <a:r>
              <a:rPr lang="en-US" sz="2300" b="1" dirty="0" smtClean="0">
                <a:latin typeface="Calibri" pitchFamily="34" charset="0"/>
                <a:cs typeface="Calibri" pitchFamily="34" charset="0"/>
              </a:rPr>
              <a:t>“as you received Christ Jesus the Lord, so walk in him, rooted and built up in him and established in the faith . . . abounding in thanksgiving”  C</a:t>
            </a:r>
            <a:r>
              <a:rPr lang="en-US" sz="2300" b="1" spc="-10" dirty="0" smtClean="0">
                <a:latin typeface="Calibri" pitchFamily="34" charset="0"/>
                <a:cs typeface="Calibri" pitchFamily="34" charset="0"/>
              </a:rPr>
              <a:t>ol 2:6-7</a:t>
            </a:r>
            <a:endParaRPr lang="en-CA" sz="2800" b="1" dirty="0"/>
          </a:p>
        </p:txBody>
      </p:sp>
      <p:sp>
        <p:nvSpPr>
          <p:cNvPr id="33" name="Title 1"/>
          <p:cNvSpPr txBox="1">
            <a:spLocks/>
          </p:cNvSpPr>
          <p:nvPr/>
        </p:nvSpPr>
        <p:spPr>
          <a:xfrm>
            <a:off x="4499992" y="5229200"/>
            <a:ext cx="4680520" cy="1645920"/>
          </a:xfrm>
          <a:prstGeom prst="rect">
            <a:avLst/>
          </a:prstGeom>
          <a:solidFill>
            <a:schemeClr val="bg1"/>
          </a:solidFill>
          <a:ln>
            <a:solidFill>
              <a:srgbClr val="002060"/>
            </a:solidFill>
          </a:ln>
        </p:spPr>
        <p:txBody>
          <a:bodyPr>
            <a:noAutofit/>
          </a:bodyPr>
          <a:lstStyle/>
          <a:p>
            <a:pPr algn="ctr"/>
            <a:r>
              <a:rPr lang="en-US" sz="2300" b="1" dirty="0" smtClean="0">
                <a:latin typeface="Calibri" pitchFamily="34" charset="0"/>
                <a:cs typeface="Calibri" pitchFamily="34" charset="0"/>
              </a:rPr>
              <a:t>“the cares of the world and </a:t>
            </a:r>
          </a:p>
          <a:p>
            <a:pPr algn="ctr"/>
            <a:r>
              <a:rPr lang="en-US" sz="2300" b="1" dirty="0" smtClean="0">
                <a:latin typeface="Calibri" pitchFamily="34" charset="0"/>
                <a:cs typeface="Calibri" pitchFamily="34" charset="0"/>
              </a:rPr>
              <a:t>the deceitfulness of riches and</a:t>
            </a:r>
          </a:p>
          <a:p>
            <a:pPr algn="ctr"/>
            <a:r>
              <a:rPr lang="en-US" sz="2300" b="1" dirty="0" smtClean="0">
                <a:latin typeface="Calibri" pitchFamily="34" charset="0"/>
                <a:cs typeface="Calibri" pitchFamily="34" charset="0"/>
              </a:rPr>
              <a:t>the desires for other things enter in and choke the word.”  Mk 4:19</a:t>
            </a:r>
            <a:endParaRPr lang="en-CA" sz="2300" dirty="0"/>
          </a:p>
        </p:txBody>
      </p:sp>
      <p:sp>
        <p:nvSpPr>
          <p:cNvPr id="31" name="TextBox 30"/>
          <p:cNvSpPr txBox="1"/>
          <p:nvPr/>
        </p:nvSpPr>
        <p:spPr>
          <a:xfrm>
            <a:off x="35496" y="3645024"/>
            <a:ext cx="4427984" cy="769441"/>
          </a:xfrm>
          <a:prstGeom prst="rect">
            <a:avLst/>
          </a:prstGeom>
          <a:noFill/>
        </p:spPr>
        <p:txBody>
          <a:bodyPr wrap="square" rtlCol="0">
            <a:spAutoFit/>
          </a:bodyPr>
          <a:lstStyle/>
          <a:p>
            <a:pPr algn="ctr"/>
            <a:r>
              <a:rPr lang="en-CA" sz="2200" b="1" dirty="0" smtClean="0">
                <a:solidFill>
                  <a:schemeClr val="bg1"/>
                </a:solidFill>
              </a:rPr>
              <a:t>God’s completely different way </a:t>
            </a:r>
          </a:p>
          <a:p>
            <a:pPr algn="ctr"/>
            <a:r>
              <a:rPr lang="en-CA" sz="2200" b="1" dirty="0" smtClean="0">
                <a:solidFill>
                  <a:schemeClr val="bg1"/>
                </a:solidFill>
              </a:rPr>
              <a:t>to deepest joy and satisfaction!</a:t>
            </a:r>
            <a:endParaRPr lang="en-CA" sz="2200" b="1" dirty="0">
              <a:solidFill>
                <a:schemeClr val="bg1"/>
              </a:solidFill>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627784" y="2276872"/>
            <a:ext cx="3960441"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843808" y="1875797"/>
            <a:ext cx="3528392" cy="3281395"/>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3711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spcAft>
                <a:spcPts val="0"/>
              </a:spcAft>
            </a:pPr>
            <a:r>
              <a:rPr lang="en-CA" altLang="ko-KR" sz="1600" b="1" dirty="0" smtClean="0">
                <a:solidFill>
                  <a:schemeClr val="bg1"/>
                </a:solidFill>
                <a:latin typeface="Calibri" pitchFamily="34" charset="0"/>
                <a:ea typeface="Malgun Gothic" pitchFamily="34" charset="-127"/>
                <a:cs typeface="Calibri" pitchFamily="34" charset="0"/>
              </a:rPr>
              <a:t>counted</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as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a:t>
            </a:r>
            <a:r>
              <a:rPr lang="en-CA" altLang="ko-KR" sz="11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in</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Christ</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the</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righteousness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of</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to marry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5" name="TextBox 64"/>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
        <p:nvSpPr>
          <p:cNvPr id="147" name="Teardrop 146"/>
          <p:cNvSpPr/>
          <p:nvPr/>
        </p:nvSpPr>
        <p:spPr>
          <a:xfrm flipH="1">
            <a:off x="613102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5104"/>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lstStyle/>
          <a:p>
            <a:r>
              <a:rPr lang="en-CA" b="1" dirty="0" smtClean="0">
                <a:solidFill>
                  <a:srgbClr val="FFFF00"/>
                </a:solidFill>
                <a:latin typeface="Calibri" pitchFamily="34" charset="0"/>
              </a:rPr>
              <a:t>What is SIN?</a:t>
            </a:r>
            <a:endParaRPr lang="en-CA" b="1" dirty="0">
              <a:solidFill>
                <a:srgbClr val="FFFF00"/>
              </a:solidFill>
              <a:latin typeface="Calibri" pitchFamily="34" charset="0"/>
            </a:endParaRPr>
          </a:p>
        </p:txBody>
      </p:sp>
      <p:sp>
        <p:nvSpPr>
          <p:cNvPr id="3" name="TextBox 2"/>
          <p:cNvSpPr txBox="1"/>
          <p:nvPr/>
        </p:nvSpPr>
        <p:spPr>
          <a:xfrm>
            <a:off x="899592" y="606162"/>
            <a:ext cx="8266302" cy="6063198"/>
          </a:xfrm>
          <a:prstGeom prst="rect">
            <a:avLst/>
          </a:prstGeom>
          <a:noFill/>
        </p:spPr>
        <p:txBody>
          <a:bodyPr wrap="none" rtlCol="0">
            <a:spAutoFit/>
          </a:bodyPr>
          <a:lstStyle/>
          <a:p>
            <a:r>
              <a:rPr lang="en-CA" sz="3600" b="1" dirty="0" smtClean="0">
                <a:solidFill>
                  <a:srgbClr val="FFFF00"/>
                </a:solidFill>
                <a:latin typeface="Calibri" pitchFamily="34" charset="0"/>
              </a:rPr>
              <a:t>S</a:t>
            </a:r>
            <a:r>
              <a:rPr lang="en-CA" sz="2800" b="1" dirty="0" smtClean="0">
                <a:latin typeface="Calibri" pitchFamily="34" charset="0"/>
              </a:rPr>
              <a:t>eeking joy and satisfaction in created things  </a:t>
            </a:r>
          </a:p>
          <a:p>
            <a:r>
              <a:rPr lang="en-CA" sz="2800" b="1" dirty="0" smtClean="0">
                <a:latin typeface="Calibri" pitchFamily="34" charset="0"/>
              </a:rPr>
              <a:t>rather than in our supremely enjoyable Creator </a:t>
            </a:r>
          </a:p>
          <a:p>
            <a:r>
              <a:rPr lang="en-CA" sz="3600" b="1" dirty="0" smtClean="0">
                <a:solidFill>
                  <a:srgbClr val="FFFF00"/>
                </a:solidFill>
                <a:latin typeface="Calibri" pitchFamily="34" charset="0"/>
              </a:rPr>
              <a:t>S</a:t>
            </a:r>
            <a:r>
              <a:rPr lang="en-CA" sz="2800" b="1" dirty="0" smtClean="0">
                <a:latin typeface="Calibri" pitchFamily="34" charset="0"/>
              </a:rPr>
              <a:t>uppressing, exchanging truth about God for lies </a:t>
            </a:r>
          </a:p>
          <a:p>
            <a:r>
              <a:rPr lang="en-CA" sz="2800" b="1" dirty="0" smtClean="0">
                <a:latin typeface="Calibri" pitchFamily="34" charset="0"/>
              </a:rPr>
              <a:t>and other loves, disapproving of God </a:t>
            </a:r>
            <a:r>
              <a:rPr lang="en-CA" sz="2400" b="1" dirty="0" smtClean="0">
                <a:latin typeface="Calibri" pitchFamily="34" charset="0"/>
              </a:rPr>
              <a:t>(Rom 1:18,23,25,28</a:t>
            </a:r>
            <a:r>
              <a:rPr lang="en-CA" sz="2800" b="1" dirty="0" smtClean="0">
                <a:latin typeface="Calibri" pitchFamily="34" charset="0"/>
              </a:rPr>
              <a:t>)</a:t>
            </a:r>
          </a:p>
          <a:p>
            <a:r>
              <a:rPr lang="en-CA" sz="3600" b="1" dirty="0" smtClean="0">
                <a:solidFill>
                  <a:srgbClr val="FFFF00"/>
                </a:solidFill>
                <a:latin typeface="Calibri" pitchFamily="34" charset="0"/>
              </a:rPr>
              <a:t>S</a:t>
            </a:r>
            <a:r>
              <a:rPr lang="en-CA" sz="2800" b="1" dirty="0" smtClean="0">
                <a:latin typeface="Calibri" pitchFamily="34" charset="0"/>
              </a:rPr>
              <a:t>toring up wrath for ourselves on the day God’s </a:t>
            </a:r>
          </a:p>
          <a:p>
            <a:r>
              <a:rPr lang="en-CA" sz="2800" b="1" dirty="0" smtClean="0">
                <a:latin typeface="Calibri" pitchFamily="34" charset="0"/>
              </a:rPr>
              <a:t>righteous judgment will be revealed </a:t>
            </a:r>
            <a:r>
              <a:rPr lang="en-CA" sz="2400" b="1" dirty="0" smtClean="0">
                <a:latin typeface="Calibri" pitchFamily="34" charset="0"/>
              </a:rPr>
              <a:t>(Rom 2:5)</a:t>
            </a:r>
          </a:p>
          <a:p>
            <a:endParaRPr lang="en-CA" sz="1200" b="1" dirty="0" smtClean="0">
              <a:latin typeface="Calibri" pitchFamily="34" charset="0"/>
            </a:endParaRPr>
          </a:p>
          <a:p>
            <a:r>
              <a:rPr lang="en-CA" sz="3600" b="1" dirty="0" smtClean="0">
                <a:solidFill>
                  <a:srgbClr val="FFFF00"/>
                </a:solidFill>
                <a:latin typeface="Calibri" pitchFamily="34" charset="0"/>
              </a:rPr>
              <a:t>I</a:t>
            </a:r>
            <a:r>
              <a:rPr lang="en-CA" sz="2800" b="1" dirty="0" smtClean="0">
                <a:latin typeface="Calibri" pitchFamily="34" charset="0"/>
              </a:rPr>
              <a:t>dolatrous </a:t>
            </a:r>
            <a:r>
              <a:rPr lang="en-CA" sz="3600" b="1" dirty="0" smtClean="0">
                <a:solidFill>
                  <a:srgbClr val="FFFF00"/>
                </a:solidFill>
                <a:latin typeface="Calibri" pitchFamily="34" charset="0"/>
              </a:rPr>
              <a:t>I</a:t>
            </a:r>
            <a:r>
              <a:rPr lang="en-CA" sz="2800" b="1" dirty="0" smtClean="0">
                <a:latin typeface="Calibri" pitchFamily="34" charset="0"/>
              </a:rPr>
              <a:t>ndependence from God ; </a:t>
            </a:r>
            <a:r>
              <a:rPr lang="en-CA" sz="3600" b="1" dirty="0" smtClean="0">
                <a:solidFill>
                  <a:srgbClr val="FFFF00"/>
                </a:solidFill>
                <a:latin typeface="Calibri" pitchFamily="34" charset="0"/>
              </a:rPr>
              <a:t>I</a:t>
            </a:r>
            <a:r>
              <a:rPr lang="en-CA" sz="2800" b="1" dirty="0" smtClean="0">
                <a:latin typeface="Calibri" pitchFamily="34" charset="0"/>
              </a:rPr>
              <a:t>gnoring God</a:t>
            </a:r>
          </a:p>
          <a:p>
            <a:r>
              <a:rPr lang="en-CA" sz="3600" b="1" dirty="0" smtClean="0">
                <a:solidFill>
                  <a:srgbClr val="FFFF00"/>
                </a:solidFill>
                <a:latin typeface="Calibri" pitchFamily="34" charset="0"/>
              </a:rPr>
              <a:t>I</a:t>
            </a:r>
            <a:r>
              <a:rPr lang="en-CA" sz="2800" b="1" dirty="0" smtClean="0">
                <a:latin typeface="Calibri" pitchFamily="34" charset="0"/>
              </a:rPr>
              <a:t> do what </a:t>
            </a:r>
            <a:r>
              <a:rPr lang="en-CA" sz="3600" b="1" dirty="0" smtClean="0">
                <a:solidFill>
                  <a:srgbClr val="FFFF00"/>
                </a:solidFill>
                <a:latin typeface="Calibri" pitchFamily="34" charset="0"/>
              </a:rPr>
              <a:t>I</a:t>
            </a:r>
            <a:r>
              <a:rPr lang="en-CA" sz="2800" b="1" dirty="0" smtClean="0">
                <a:latin typeface="Calibri" pitchFamily="34" charset="0"/>
              </a:rPr>
              <a:t> want; </a:t>
            </a:r>
            <a:r>
              <a:rPr lang="en-CA" sz="3600" b="1" dirty="0" smtClean="0">
                <a:solidFill>
                  <a:srgbClr val="FFFF00"/>
                </a:solidFill>
                <a:latin typeface="Calibri" pitchFamily="34" charset="0"/>
              </a:rPr>
              <a:t>I</a:t>
            </a:r>
            <a:r>
              <a:rPr lang="en-CA" sz="2800" b="1" dirty="0" smtClean="0">
                <a:latin typeface="Calibri" pitchFamily="34" charset="0"/>
              </a:rPr>
              <a:t> am lord over my choices</a:t>
            </a:r>
          </a:p>
          <a:p>
            <a:r>
              <a:rPr lang="en-CA" sz="3600" b="1" dirty="0" smtClean="0">
                <a:solidFill>
                  <a:srgbClr val="FFFF00"/>
                </a:solidFill>
                <a:latin typeface="Calibri" pitchFamily="34" charset="0"/>
              </a:rPr>
              <a:t>I</a:t>
            </a:r>
            <a:r>
              <a:rPr lang="en-CA" sz="2800" b="1" dirty="0" smtClean="0">
                <a:latin typeface="Calibri" pitchFamily="34" charset="0"/>
              </a:rPr>
              <a:t>niquity = “crookedness” from God’s way</a:t>
            </a:r>
          </a:p>
          <a:p>
            <a:endParaRPr lang="en-CA" sz="1200" b="1" dirty="0" smtClean="0">
              <a:latin typeface="Calibri" pitchFamily="34" charset="0"/>
            </a:endParaRPr>
          </a:p>
          <a:p>
            <a:r>
              <a:rPr lang="en-CA" sz="3600" b="1" dirty="0" smtClean="0">
                <a:solidFill>
                  <a:srgbClr val="FFFF00"/>
                </a:solidFill>
                <a:latin typeface="Calibri" pitchFamily="34" charset="0"/>
              </a:rPr>
              <a:t>N</a:t>
            </a:r>
            <a:r>
              <a:rPr lang="en-CA" sz="2800" b="1" dirty="0" smtClean="0">
                <a:latin typeface="Calibri" pitchFamily="34" charset="0"/>
              </a:rPr>
              <a:t>ot honoring, thanking, believing, worshipping, </a:t>
            </a:r>
          </a:p>
          <a:p>
            <a:r>
              <a:rPr lang="en-CA" sz="2800" b="1" dirty="0" smtClean="0">
                <a:latin typeface="Calibri" pitchFamily="34" charset="0"/>
              </a:rPr>
              <a:t>serving, and approving of our Creator </a:t>
            </a:r>
            <a:r>
              <a:rPr lang="en-CA" sz="2400" b="1" dirty="0" smtClean="0">
                <a:latin typeface="Calibri" pitchFamily="34" charset="0"/>
              </a:rPr>
              <a:t>(Rom 1:21,25,28)</a:t>
            </a:r>
            <a:endParaRPr lang="en-CA" sz="2400" b="1" dirty="0">
              <a:latin typeface="Calibri" pitchFamily="34" charset="0"/>
            </a:endParaRPr>
          </a:p>
        </p:txBody>
      </p:sp>
      <p:sp>
        <p:nvSpPr>
          <p:cNvPr id="4" name="TextBox 3"/>
          <p:cNvSpPr txBox="1"/>
          <p:nvPr/>
        </p:nvSpPr>
        <p:spPr>
          <a:xfrm>
            <a:off x="112186" y="260648"/>
            <a:ext cx="691215" cy="6201698"/>
          </a:xfrm>
          <a:prstGeom prst="rect">
            <a:avLst/>
          </a:prstGeom>
          <a:noFill/>
        </p:spPr>
        <p:txBody>
          <a:bodyPr wrap="none" rtlCol="0">
            <a:spAutoFit/>
          </a:bodyPr>
          <a:lstStyle/>
          <a:p>
            <a:pPr algn="ctr"/>
            <a:endParaRPr lang="en-CA" sz="600" b="1" dirty="0" smtClean="0">
              <a:solidFill>
                <a:srgbClr val="FFFF00"/>
              </a:solidFill>
              <a:latin typeface="Calibri" pitchFamily="34" charset="0"/>
            </a:endParaRPr>
          </a:p>
          <a:p>
            <a:pPr algn="ctr"/>
            <a:r>
              <a:rPr lang="en-CA" sz="6000" b="1" dirty="0" smtClean="0">
                <a:solidFill>
                  <a:srgbClr val="FFFF00"/>
                </a:solidFill>
                <a:latin typeface="Calibri" pitchFamily="34" charset="0"/>
              </a:rPr>
              <a:t>S</a:t>
            </a:r>
          </a:p>
          <a:p>
            <a:pPr algn="ctr"/>
            <a:endParaRPr lang="en-CA" sz="14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2400" b="1" dirty="0" smtClean="0">
              <a:solidFill>
                <a:srgbClr val="FFFF00"/>
              </a:solidFill>
              <a:latin typeface="Calibri" pitchFamily="34" charset="0"/>
            </a:endParaRPr>
          </a:p>
          <a:p>
            <a:pPr algn="ctr"/>
            <a:endParaRPr lang="en-CA" sz="1700" b="1" dirty="0" smtClean="0">
              <a:solidFill>
                <a:srgbClr val="FFFF00"/>
              </a:solidFill>
              <a:latin typeface="Calibri" pitchFamily="34" charset="0"/>
            </a:endParaRPr>
          </a:p>
          <a:p>
            <a:pPr algn="ctr"/>
            <a:r>
              <a:rPr lang="en-CA" sz="6000" b="1" dirty="0" smtClean="0">
                <a:solidFill>
                  <a:srgbClr val="FFFF00"/>
                </a:solidFill>
                <a:latin typeface="Calibri" pitchFamily="34" charset="0"/>
              </a:rPr>
              <a:t>I</a:t>
            </a:r>
          </a:p>
          <a:p>
            <a:pPr algn="ctr"/>
            <a:endParaRPr lang="en-CA" sz="44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1200" b="1" dirty="0" smtClean="0">
              <a:solidFill>
                <a:srgbClr val="FFFF00"/>
              </a:solidFill>
              <a:latin typeface="Calibri" pitchFamily="34" charset="0"/>
            </a:endParaRPr>
          </a:p>
          <a:p>
            <a:pPr algn="ctr"/>
            <a:endParaRPr lang="en-CA" sz="1600" b="1" dirty="0" smtClean="0">
              <a:solidFill>
                <a:srgbClr val="FFFF00"/>
              </a:solidFill>
              <a:latin typeface="Calibri" pitchFamily="34" charset="0"/>
            </a:endParaRPr>
          </a:p>
          <a:p>
            <a:pPr algn="ctr"/>
            <a:r>
              <a:rPr lang="en-CA" sz="6000" b="1" dirty="0" smtClean="0">
                <a:solidFill>
                  <a:srgbClr val="FFFF00"/>
                </a:solidFill>
                <a:latin typeface="Calibri" pitchFamily="34" charset="0"/>
              </a:rPr>
              <a:t>N</a:t>
            </a:r>
            <a:endParaRPr lang="en-CA" sz="60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363272" cy="1143000"/>
          </a:xfrm>
        </p:spPr>
        <p:txBody>
          <a:bodyPr/>
          <a:lstStyle/>
          <a:p>
            <a:r>
              <a:rPr lang="en-CA" sz="3200" b="1" dirty="0" smtClean="0">
                <a:solidFill>
                  <a:srgbClr val="FFFF00"/>
                </a:solidFill>
                <a:latin typeface="Calibri" pitchFamily="34" charset="0"/>
              </a:rPr>
              <a:t>What is sin?  It’s more than we think!</a:t>
            </a:r>
            <a:endParaRPr lang="en-CA" sz="3200" b="1" dirty="0">
              <a:solidFill>
                <a:srgbClr val="FFFF00"/>
              </a:solidFill>
              <a:latin typeface="Calibri" pitchFamily="34" charset="0"/>
            </a:endParaRPr>
          </a:p>
        </p:txBody>
      </p:sp>
      <p:sp>
        <p:nvSpPr>
          <p:cNvPr id="3" name="TextBox 2"/>
          <p:cNvSpPr txBox="1"/>
          <p:nvPr/>
        </p:nvSpPr>
        <p:spPr>
          <a:xfrm>
            <a:off x="323528" y="836712"/>
            <a:ext cx="8568952" cy="5693866"/>
          </a:xfrm>
          <a:prstGeom prst="rect">
            <a:avLst/>
          </a:prstGeom>
          <a:noFill/>
        </p:spPr>
        <p:txBody>
          <a:bodyPr wrap="square" rtlCol="0">
            <a:spAutoFit/>
          </a:bodyPr>
          <a:lstStyle/>
          <a:p>
            <a:r>
              <a:rPr lang="en-CA" sz="2800" dirty="0" smtClean="0">
                <a:latin typeface="Calibri" pitchFamily="34" charset="0"/>
                <a:cs typeface="Calibri" pitchFamily="34" charset="0"/>
              </a:rPr>
              <a:t>"You shall have no other gods before me.  </a:t>
            </a:r>
          </a:p>
          <a:p>
            <a:r>
              <a:rPr lang="en-CA" sz="2800" dirty="0" smtClean="0">
                <a:latin typeface="Calibri" pitchFamily="34" charset="0"/>
                <a:cs typeface="Calibri" pitchFamily="34" charset="0"/>
              </a:rPr>
              <a:t>You shall not make for yourself a carved image . . . </a:t>
            </a:r>
          </a:p>
          <a:p>
            <a:r>
              <a:rPr lang="en-CA" sz="2800" dirty="0" smtClean="0">
                <a:latin typeface="Calibri" pitchFamily="34" charset="0"/>
                <a:cs typeface="Calibri" pitchFamily="34" charset="0"/>
              </a:rPr>
              <a:t>You shall not bow down to them or serve them . . . </a:t>
            </a:r>
          </a:p>
          <a:p>
            <a:r>
              <a:rPr lang="en-CA" sz="2800" dirty="0" smtClean="0">
                <a:latin typeface="Calibri" pitchFamily="34" charset="0"/>
                <a:cs typeface="Calibri" pitchFamily="34" charset="0"/>
              </a:rPr>
              <a:t>You shall not take the name of the LORD your God in vain . . . Remember the Sabbath day, to keep it holy.  On it you shall not do any work . . . </a:t>
            </a:r>
          </a:p>
          <a:p>
            <a:r>
              <a:rPr lang="en-CA" sz="2800" dirty="0" smtClean="0">
                <a:latin typeface="Calibri" pitchFamily="34" charset="0"/>
                <a:cs typeface="Calibri" pitchFamily="34" charset="0"/>
              </a:rPr>
              <a:t>Honor your father and your mother . . . </a:t>
            </a:r>
          </a:p>
          <a:p>
            <a:r>
              <a:rPr lang="en-CA" sz="2800" dirty="0" smtClean="0">
                <a:latin typeface="Calibri" pitchFamily="34" charset="0"/>
                <a:cs typeface="Calibri" pitchFamily="34" charset="0"/>
              </a:rPr>
              <a:t>You shall not murder.  You shall not commit adultery.  </a:t>
            </a:r>
          </a:p>
          <a:p>
            <a:r>
              <a:rPr lang="en-CA" sz="2800" dirty="0" smtClean="0">
                <a:latin typeface="Calibri" pitchFamily="34" charset="0"/>
                <a:cs typeface="Calibri" pitchFamily="34" charset="0"/>
              </a:rPr>
              <a:t>You shall not steal.  </a:t>
            </a:r>
          </a:p>
          <a:p>
            <a:r>
              <a:rPr lang="en-CA" sz="2800" dirty="0" smtClean="0">
                <a:latin typeface="Calibri" pitchFamily="34" charset="0"/>
                <a:cs typeface="Calibri" pitchFamily="34" charset="0"/>
              </a:rPr>
              <a:t>You shall not bear false witness against your neighbor.  </a:t>
            </a:r>
          </a:p>
          <a:p>
            <a:r>
              <a:rPr lang="en-CA" sz="2800" dirty="0" smtClean="0">
                <a:latin typeface="Calibri" pitchFamily="34" charset="0"/>
                <a:cs typeface="Calibri" pitchFamily="34" charset="0"/>
              </a:rPr>
              <a:t>You shall not covet your neighbor's house; you shall not covet your neighbor's wife . . . or anything that is your neighbor's.”  </a:t>
            </a:r>
            <a:r>
              <a:rPr lang="en-CA" sz="2800" i="1" dirty="0" smtClean="0">
                <a:latin typeface="Calibri" pitchFamily="34" charset="0"/>
                <a:cs typeface="Calibri" pitchFamily="34" charset="0"/>
              </a:rPr>
              <a:t>The Ten Commandments in Exodus 20:3-17 </a:t>
            </a:r>
            <a:endParaRPr lang="en-CA" sz="2800" b="1" i="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64" y="-99392"/>
            <a:ext cx="8229600" cy="836712"/>
          </a:xfrm>
        </p:spPr>
        <p:txBody>
          <a:bodyPr/>
          <a:lstStyle/>
          <a:p>
            <a:r>
              <a:rPr lang="en-CA" sz="3200" b="1" dirty="0" smtClean="0">
                <a:solidFill>
                  <a:srgbClr val="FFFF00"/>
                </a:solidFill>
                <a:latin typeface="Calibri" pitchFamily="34" charset="0"/>
              </a:rPr>
              <a:t>What is sin?  </a:t>
            </a:r>
            <a:endParaRPr lang="en-CA" sz="3200" b="1" dirty="0">
              <a:solidFill>
                <a:srgbClr val="FFFF00"/>
              </a:solidFill>
              <a:latin typeface="Calibri" pitchFamily="34" charset="0"/>
            </a:endParaRPr>
          </a:p>
        </p:txBody>
      </p:sp>
      <p:sp>
        <p:nvSpPr>
          <p:cNvPr id="3" name="TextBox 2"/>
          <p:cNvSpPr txBox="1"/>
          <p:nvPr/>
        </p:nvSpPr>
        <p:spPr>
          <a:xfrm>
            <a:off x="179512" y="548680"/>
            <a:ext cx="8712968" cy="6186309"/>
          </a:xfrm>
          <a:prstGeom prst="rect">
            <a:avLst/>
          </a:prstGeom>
          <a:noFill/>
        </p:spPr>
        <p:txBody>
          <a:bodyPr wrap="square" rtlCol="0">
            <a:spAutoFit/>
          </a:bodyPr>
          <a:lstStyle/>
          <a:p>
            <a:r>
              <a:rPr lang="en-CA" sz="2800" dirty="0" smtClean="0">
                <a:latin typeface="Calibri" pitchFamily="34" charset="0"/>
                <a:cs typeface="Calibri" pitchFamily="34" charset="0"/>
              </a:rPr>
              <a:t>“God will judge the sexually immoral and adulterous.”</a:t>
            </a:r>
          </a:p>
          <a:p>
            <a:r>
              <a:rPr lang="en-CA" sz="2800" dirty="0" smtClean="0">
                <a:latin typeface="Calibri" pitchFamily="34" charset="0"/>
                <a:cs typeface="Calibri" pitchFamily="34" charset="0"/>
              </a:rPr>
              <a:t>Heb 13:4   </a:t>
            </a:r>
            <a:r>
              <a:rPr lang="en-CA" sz="2800" spc="-10" dirty="0" smtClean="0">
                <a:latin typeface="Calibri" pitchFamily="34" charset="0"/>
                <a:cs typeface="Calibri" pitchFamily="34" charset="0"/>
              </a:rPr>
              <a:t>(Do you please yourself with pornography? </a:t>
            </a:r>
          </a:p>
          <a:p>
            <a:r>
              <a:rPr lang="en-CA" sz="2800" spc="-10" dirty="0" smtClean="0">
                <a:latin typeface="Calibri" pitchFamily="34" charset="0"/>
                <a:cs typeface="Calibri" pitchFamily="34" charset="0"/>
              </a:rPr>
              <a:t>Do you think about having sex with those who attract you?)</a:t>
            </a:r>
          </a:p>
          <a:p>
            <a:endParaRPr lang="en-CA" sz="1400" b="1" dirty="0" smtClean="0">
              <a:latin typeface="Calibri" pitchFamily="34" charset="0"/>
              <a:cs typeface="Calibri" pitchFamily="34" charset="0"/>
            </a:endParaRPr>
          </a:p>
          <a:p>
            <a:r>
              <a:rPr lang="en-CA" sz="2800" b="1" dirty="0" smtClean="0">
                <a:solidFill>
                  <a:srgbClr val="FFFF00"/>
                </a:solidFill>
                <a:latin typeface="Calibri" pitchFamily="34" charset="0"/>
              </a:rPr>
              <a:t>Consider the contrast at the end of the Bible:</a:t>
            </a:r>
          </a:p>
          <a:p>
            <a:endParaRPr lang="en-CA" sz="800" b="1" dirty="0" smtClean="0">
              <a:latin typeface="Calibri" pitchFamily="34" charset="0"/>
              <a:cs typeface="Calibri" pitchFamily="34" charset="0"/>
            </a:endParaRPr>
          </a:p>
          <a:p>
            <a:r>
              <a:rPr lang="en-CA" sz="2800" dirty="0" smtClean="0">
                <a:latin typeface="Calibri" pitchFamily="34" charset="0"/>
                <a:cs typeface="Calibri" pitchFamily="34" charset="0"/>
              </a:rPr>
              <a:t>“Blessed are those who wash their robes, so that they may have the right to the tree of life and that they may enter the city by the gates.  Outside are . . .  sorcerers and the sexually immoral and murderers and idolaters, and </a:t>
            </a:r>
            <a:r>
              <a:rPr lang="en-CA" sz="2800" spc="-10" dirty="0" smtClean="0">
                <a:latin typeface="Calibri" pitchFamily="34" charset="0"/>
                <a:cs typeface="Calibri" pitchFamily="34" charset="0"/>
              </a:rPr>
              <a:t>everyone</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who</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loves</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and</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practices</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falsehood.” Rev 22:14-15</a:t>
            </a:r>
          </a:p>
          <a:p>
            <a:endParaRPr lang="en-CA" sz="1000" b="1" dirty="0" smtClean="0">
              <a:latin typeface="Calibri" pitchFamily="34" charset="0"/>
              <a:cs typeface="Calibri" pitchFamily="34" charset="0"/>
            </a:endParaRPr>
          </a:p>
          <a:p>
            <a:r>
              <a:rPr lang="en-CA" sz="2800" dirty="0" smtClean="0">
                <a:solidFill>
                  <a:srgbClr val="00FF00"/>
                </a:solidFill>
                <a:latin typeface="Calibri" pitchFamily="34" charset="0"/>
                <a:cs typeface="Calibri" pitchFamily="34" charset="0"/>
              </a:rPr>
              <a:t>Do we not all desperately need Jesus, the Son of God, whose death alone provides righteousness, redemption, atonement,  forgiveness and peace with God?</a:t>
            </a:r>
          </a:p>
          <a:p>
            <a:r>
              <a:rPr lang="en-CA" sz="2800" dirty="0" smtClean="0">
                <a:solidFill>
                  <a:srgbClr val="00FF00"/>
                </a:solidFill>
                <a:latin typeface="Calibri" pitchFamily="34" charset="0"/>
                <a:cs typeface="Calibri" pitchFamily="34" charset="0"/>
              </a:rPr>
              <a:t>Are you desperate to connect with Jesus and his cross?</a:t>
            </a:r>
            <a:endParaRPr lang="en-CA" sz="2800"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2"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b="1" spc="-30" dirty="0" smtClean="0">
                <a:latin typeface="Calibri" pitchFamily="34" charset="0"/>
                <a:cs typeface="Calibri" pitchFamily="34" charset="0"/>
              </a:rPr>
              <a:t>Sin is seeking joy and satisfaction in beauty, music, phones, games, movies, sports, cars, money, friends, romance, sex, food, drinking, homes or jobs instead of enjoying the Lord!   The Great Deception!</a:t>
            </a:r>
            <a:endParaRPr kumimoji="0" lang="en-US" sz="2600" b="1" i="0" u="none" strike="noStrike" kern="0" cap="none" spc="-30" normalizeH="0" noProof="0" dirty="0" smtClean="0">
              <a:ln>
                <a:noFill/>
              </a:ln>
              <a:solidFill>
                <a:schemeClr val="tx1"/>
              </a:solidFill>
              <a:effectLst/>
              <a:uLnTx/>
              <a:uFillTx/>
              <a:latin typeface="Calibri" pitchFamily="34" charset="0"/>
              <a:ea typeface="+mj-ea"/>
              <a:cs typeface="Calibri" pitchFamily="34" charset="0"/>
            </a:endParaRPr>
          </a:p>
        </p:txBody>
      </p:sp>
      <p:sp>
        <p:nvSpPr>
          <p:cNvPr id="29" name="TextBox 28"/>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18" name="TextBox 17"/>
          <p:cNvSpPr txBox="1"/>
          <p:nvPr/>
        </p:nvSpPr>
        <p:spPr>
          <a:xfrm>
            <a:off x="1259632" y="5589240"/>
            <a:ext cx="3135456" cy="923330"/>
          </a:xfrm>
          <a:prstGeom prst="rect">
            <a:avLst/>
          </a:prstGeom>
          <a:noFill/>
        </p:spPr>
        <p:txBody>
          <a:bodyPr wrap="square" rtlCol="0">
            <a:spAutoFit/>
          </a:bodyPr>
          <a:lstStyle/>
          <a:p>
            <a:pPr algn="ctr"/>
            <a:r>
              <a:rPr lang="en-CA" b="1" dirty="0" smtClean="0">
                <a:solidFill>
                  <a:srgbClr val="FF0000"/>
                </a:solidFill>
              </a:rPr>
              <a:t>I am your </a:t>
            </a:r>
          </a:p>
          <a:p>
            <a:pPr algn="ctr"/>
            <a:r>
              <a:rPr lang="en-CA" b="1" dirty="0" smtClean="0">
                <a:solidFill>
                  <a:srgbClr val="FF0000"/>
                </a:solidFill>
              </a:rPr>
              <a:t>spiritual fullness </a:t>
            </a:r>
          </a:p>
          <a:p>
            <a:pPr algn="ctr"/>
            <a:r>
              <a:rPr lang="en-CA" b="1" dirty="0" smtClean="0">
                <a:solidFill>
                  <a:srgbClr val="FF0000"/>
                </a:solidFill>
              </a:rPr>
              <a:t>in God</a:t>
            </a:r>
            <a:endParaRPr lang="en-CA" b="1" dirty="0">
              <a:solidFill>
                <a:srgbClr val="FF0000"/>
              </a:solidFill>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82064"/>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46786" name="Text Box 2"/>
          <p:cNvSpPr txBox="1">
            <a:spLocks noChangeArrowheads="1"/>
          </p:cNvSpPr>
          <p:nvPr/>
        </p:nvSpPr>
        <p:spPr bwMode="auto">
          <a:xfrm>
            <a:off x="2555776" y="2924944"/>
            <a:ext cx="4176464" cy="604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WALK WITH CHRIST</a:t>
            </a:r>
          </a:p>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IN THE SPIRIT IN GOD’S WORD </a:t>
            </a:r>
          </a:p>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 </a:t>
            </a:r>
            <a:r>
              <a:rPr lang="en-US" b="1" spc="-30" dirty="0" smtClean="0">
                <a:solidFill>
                  <a:schemeClr val="bg1"/>
                </a:solidFill>
                <a:latin typeface="Arial Narrow" pitchFamily="34" charset="0"/>
                <a:cs typeface="Calibri" pitchFamily="34" charset="0"/>
              </a:rPr>
              <a:t> enjoying the LORD with praise</a:t>
            </a:r>
          </a:p>
          <a:p>
            <a:pPr algn="ctr">
              <a:lnSpc>
                <a:spcPts val="2000"/>
              </a:lnSpc>
              <a:spcAft>
                <a:spcPts val="0"/>
              </a:spcAft>
            </a:pPr>
            <a:r>
              <a:rPr lang="en-US" b="1" spc="-30" dirty="0" smtClean="0">
                <a:solidFill>
                  <a:schemeClr val="bg1"/>
                </a:solidFill>
                <a:latin typeface="Arial Narrow" pitchFamily="34" charset="0"/>
                <a:cs typeface="Calibri" pitchFamily="34" charset="0"/>
              </a:rPr>
              <a:t> trusting God’s grace in Christ for all needs</a:t>
            </a:r>
          </a:p>
          <a:p>
            <a:pPr algn="ctr">
              <a:lnSpc>
                <a:spcPts val="2000"/>
              </a:lnSpc>
              <a:spcAft>
                <a:spcPts val="0"/>
              </a:spcAft>
            </a:pPr>
            <a:r>
              <a:rPr lang="en-US" b="1" spc="-30" dirty="0" smtClean="0">
                <a:solidFill>
                  <a:schemeClr val="bg1"/>
                </a:solidFill>
                <a:latin typeface="Arial Narrow" pitchFamily="34" charset="0"/>
                <a:cs typeface="Calibri" pitchFamily="34" charset="0"/>
              </a:rPr>
              <a:t> serving others in </a:t>
            </a:r>
            <a:r>
              <a:rPr lang="en-US" b="1" i="1" spc="-30" dirty="0" smtClean="0">
                <a:solidFill>
                  <a:schemeClr val="bg1"/>
                </a:solidFill>
                <a:latin typeface="Arial Narrow" pitchFamily="34" charset="0"/>
                <a:cs typeface="Calibri" pitchFamily="34" charset="0"/>
              </a:rPr>
              <a:t>agape</a:t>
            </a:r>
            <a:r>
              <a:rPr lang="en-US" b="1" spc="-30" dirty="0" smtClean="0">
                <a:solidFill>
                  <a:schemeClr val="bg1"/>
                </a:solidFill>
                <a:latin typeface="Arial Narrow" pitchFamily="34" charset="0"/>
                <a:cs typeface="Calibri" pitchFamily="34" charset="0"/>
              </a:rPr>
              <a:t> love, witness, prayer</a:t>
            </a:r>
          </a:p>
          <a:p>
            <a:pPr algn="ctr">
              <a:lnSpc>
                <a:spcPts val="2000"/>
              </a:lnSpc>
              <a:spcAft>
                <a:spcPts val="0"/>
              </a:spcAft>
            </a:pPr>
            <a:r>
              <a:rPr lang="en-US" b="1" spc="-30" dirty="0" smtClean="0">
                <a:solidFill>
                  <a:schemeClr val="bg1"/>
                </a:solidFill>
                <a:latin typeface="Arial Narrow" pitchFamily="34" charset="0"/>
                <a:cs typeface="Calibri" pitchFamily="34" charset="0"/>
              </a:rPr>
              <a:t>confessing and forsaking all sin</a:t>
            </a:r>
            <a:endParaRPr kumimoji="0" lang="en-US" sz="2000" b="1" i="0" u="none" strike="noStrike" cap="none" normalizeH="0" baseline="0" dirty="0" smtClean="0">
              <a:ln>
                <a:noFill/>
              </a:ln>
              <a:solidFill>
                <a:schemeClr val="bg1"/>
              </a:solidFill>
              <a:effectLst/>
              <a:latin typeface="Arial Narrow" pitchFamily="34" charset="0"/>
              <a:cs typeface="Calibri" pitchFamily="34" charset="0"/>
            </a:endParaRPr>
          </a:p>
        </p:txBody>
      </p:sp>
      <p:sp>
        <p:nvSpPr>
          <p:cNvPr id="9" name="Text Box 5"/>
          <p:cNvSpPr txBox="1">
            <a:spLocks noChangeArrowheads="1"/>
          </p:cNvSpPr>
          <p:nvPr/>
        </p:nvSpPr>
        <p:spPr bwMode="auto">
          <a:xfrm>
            <a:off x="35496" y="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00"/>
              </a:lnSpc>
              <a:spcAft>
                <a:spcPts val="0"/>
              </a:spcAft>
            </a:pPr>
            <a:r>
              <a:rPr lang="en-CA" altLang="ko-KR" sz="1600" b="1" dirty="0" smtClean="0">
                <a:solidFill>
                  <a:schemeClr val="bg1"/>
                </a:solidFill>
                <a:latin typeface="Calibri" pitchFamily="34" charset="0"/>
                <a:ea typeface="Malgun Gothic" pitchFamily="34" charset="-127"/>
                <a:cs typeface="Calibri" pitchFamily="34" charset="0"/>
              </a:rPr>
              <a:t>counted</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as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a:t>
            </a:r>
            <a:r>
              <a:rPr lang="en-CA" altLang="ko-KR" sz="11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in</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Christ</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the</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righteousness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of</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to marry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r>
              <a:rPr lang="en-CA" altLang="ko-KR" sz="2800" b="1" dirty="0" smtClean="0">
                <a:solidFill>
                  <a:srgbClr val="FF0000"/>
                </a:solidFill>
                <a:latin typeface="Arial Narrow" pitchFamily="34" charset="0"/>
                <a:ea typeface="Malgun Gothic" pitchFamily="34" charset="-127"/>
                <a:cs typeface="Calibri" pitchFamily="34" charset="0"/>
              </a:rPr>
              <a:t>Walk with Me enjoying, trusting, serving, </a:t>
            </a:r>
            <a:r>
              <a:rPr lang="en-CA" altLang="ko-KR" sz="2800" b="1" dirty="0" err="1" smtClean="0">
                <a:solidFill>
                  <a:srgbClr val="FF0000"/>
                </a:solidFill>
                <a:latin typeface="Arial Narrow" pitchFamily="34" charset="0"/>
                <a:ea typeface="Malgun Gothic" pitchFamily="34" charset="-127"/>
                <a:cs typeface="Calibri" pitchFamily="34" charset="0"/>
              </a:rPr>
              <a:t>confessing+forsaking</a:t>
            </a:r>
            <a:endParaRPr kumimoji="0" lang="en-CA" altLang="ko-KR" sz="2800" b="1" i="0" u="none" strike="noStrike" cap="none" normalizeH="0" baseline="0" dirty="0" smtClean="0">
              <a:ln>
                <a:noFill/>
              </a:ln>
              <a:solidFill>
                <a:srgbClr val="FF0000"/>
              </a:solidFill>
              <a:effectLst/>
              <a:latin typeface="Arial Narrow" pitchFamily="34" charset="0"/>
              <a:ea typeface="Malgun Gothic" pitchFamily="34" charset="-127"/>
              <a:cs typeface="Calibri" pitchFamily="34" charset="0"/>
            </a:endParaRP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Tuesday – 2</a:t>
            </a:r>
            <a:r>
              <a:rPr lang="en-US" sz="2400" b="1" spc="-10" dirty="0" smtClean="0">
                <a:solidFill>
                  <a:srgbClr val="FF0000"/>
                </a:solidFill>
                <a:latin typeface="Calibri" pitchFamily="34" charset="0"/>
                <a:cs typeface="Calibri" pitchFamily="34" charset="0"/>
              </a:rPr>
              <a:t>    Gifts of connection with Father, Son and Spirit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rgbClr val="00FF00"/>
                </a:solidFill>
                <a:latin typeface="Calibri" pitchFamily="34" charset="0"/>
                <a:cs typeface="Calibri" pitchFamily="34" charset="0"/>
              </a:rPr>
              <a:t>Gifts of connection with Father, Son and Spirit 15-23 </a:t>
            </a:r>
            <a:r>
              <a:rPr lang="en-CA" sz="3200" dirty="0" smtClean="0">
                <a:solidFill>
                  <a:srgbClr val="00FF00"/>
                </a:solidFill>
                <a:latin typeface="Calibri" pitchFamily="34" charset="0"/>
                <a:cs typeface="Calibri" pitchFamily="34" charset="0"/>
              </a:rPr>
              <a:t/>
            </a:r>
            <a:br>
              <a:rPr lang="en-CA" sz="3200" dirty="0" smtClean="0">
                <a:solidFill>
                  <a:srgbClr val="00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riches of connection with you,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
        <p:nvSpPr>
          <p:cNvPr id="7"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15-23</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28" name="Picture 27" descr="lord-jesus-christ-coming-293608.gif"/>
          <p:cNvPicPr>
            <a:picLocks noChangeAspect="1"/>
          </p:cNvPicPr>
          <p:nvPr/>
        </p:nvPicPr>
        <p:blipFill>
          <a:blip r:embed="rId2" cstate="print"/>
          <a:srcRect b="36140"/>
          <a:stretch>
            <a:fillRect/>
          </a:stretch>
        </p:blipFill>
        <p:spPr>
          <a:xfrm>
            <a:off x="251520" y="2211680"/>
            <a:ext cx="3244654" cy="3017520"/>
          </a:xfrm>
          <a:prstGeom prst="star32">
            <a:avLst/>
          </a:prstGeom>
        </p:spPr>
      </p:pic>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15" name="Picture 14"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17" name="TextBox 16"/>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0"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0" name="TextBox 29"/>
          <p:cNvSpPr txBox="1"/>
          <p:nvPr/>
        </p:nvSpPr>
        <p:spPr>
          <a:xfrm>
            <a:off x="1043608" y="6095037"/>
            <a:ext cx="7056784" cy="646331"/>
          </a:xfrm>
          <a:prstGeom prst="rect">
            <a:avLst/>
          </a:prstGeom>
          <a:noFill/>
        </p:spPr>
        <p:txBody>
          <a:bodyPr wrap="square" rtlCol="0">
            <a:spAutoFit/>
          </a:bodyPr>
          <a:lstStyle/>
          <a:p>
            <a:pPr algn="ctr"/>
            <a:r>
              <a:rPr lang="en-CA" b="1" dirty="0" smtClean="0">
                <a:solidFill>
                  <a:srgbClr val="FF0000"/>
                </a:solidFill>
              </a:rPr>
              <a:t>“In Christ, in him, in whom, in the Beloved” </a:t>
            </a:r>
          </a:p>
          <a:p>
            <a:pPr algn="ctr"/>
            <a:r>
              <a:rPr lang="en-CA" b="1" dirty="0" smtClean="0">
                <a:solidFill>
                  <a:srgbClr val="FF0000"/>
                </a:solidFill>
              </a:rPr>
              <a:t>is stressed more than 160 times in the NT</a:t>
            </a:r>
            <a:endParaRPr lang="en-CA" b="1" dirty="0">
              <a:solidFill>
                <a:srgbClr val="FF0000"/>
              </a:solidFill>
            </a:endParaRPr>
          </a:p>
        </p:txBody>
      </p:sp>
      <p:sp>
        <p:nvSpPr>
          <p:cNvPr id="31" name="TextBox 30"/>
          <p:cNvSpPr txBox="1"/>
          <p:nvPr/>
        </p:nvSpPr>
        <p:spPr>
          <a:xfrm>
            <a:off x="3347864" y="1038788"/>
            <a:ext cx="4039858" cy="6247864"/>
          </a:xfrm>
          <a:prstGeom prst="rect">
            <a:avLst/>
          </a:prstGeom>
          <a:noFill/>
        </p:spPr>
        <p:txBody>
          <a:bodyPr wrap="square" rtlCol="0">
            <a:spAutoFit/>
          </a:bodyPr>
          <a:lstStyle/>
          <a:p>
            <a:pPr algn="ctr"/>
            <a:endParaRPr lang="en-CA"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“To the saints and faithful brothers </a:t>
            </a:r>
            <a:r>
              <a:rPr lang="en-US" sz="2800" b="1" dirty="0" smtClean="0">
                <a:solidFill>
                  <a:srgbClr val="FF0000"/>
                </a:solidFill>
                <a:latin typeface="Calibri" pitchFamily="34" charset="0"/>
              </a:rPr>
              <a:t>in Christ </a:t>
            </a:r>
          </a:p>
          <a:p>
            <a:pPr algn="ctr"/>
            <a:r>
              <a:rPr lang="en-US" sz="2800" b="1" dirty="0" smtClean="0">
                <a:solidFill>
                  <a:schemeClr val="bg1"/>
                </a:solidFill>
                <a:latin typeface="Calibri" pitchFamily="34" charset="0"/>
              </a:rPr>
              <a:t>in Colossae” Col 1:2</a:t>
            </a:r>
          </a:p>
          <a:p>
            <a:pPr algn="ctr"/>
            <a:endParaRPr lang="en-US" sz="800" b="1" dirty="0" smtClean="0">
              <a:solidFill>
                <a:schemeClr val="bg1"/>
              </a:solidFill>
              <a:latin typeface="Calibri" pitchFamily="34" charset="0"/>
            </a:endParaRPr>
          </a:p>
          <a:p>
            <a:pPr algn="ctr"/>
            <a:r>
              <a:rPr lang="en-US" sz="2800" b="1" dirty="0" smtClean="0">
                <a:solidFill>
                  <a:schemeClr val="bg1"/>
                </a:solidFill>
                <a:latin typeface="Calibri" pitchFamily="34" charset="0"/>
              </a:rPr>
              <a:t>“I have been crucified with Christ. It is . . . </a:t>
            </a:r>
          </a:p>
          <a:p>
            <a:pPr algn="ctr"/>
            <a:r>
              <a:rPr lang="en-US" sz="2800" b="1" dirty="0" smtClean="0">
                <a:solidFill>
                  <a:srgbClr val="FF0000"/>
                </a:solidFill>
                <a:latin typeface="Calibri" pitchFamily="34" charset="0"/>
              </a:rPr>
              <a:t>Christ</a:t>
            </a:r>
            <a:r>
              <a:rPr lang="en-US" sz="2800" b="1" dirty="0" smtClean="0">
                <a:solidFill>
                  <a:schemeClr val="bg1"/>
                </a:solidFill>
                <a:latin typeface="Calibri" pitchFamily="34" charset="0"/>
              </a:rPr>
              <a:t> who lives </a:t>
            </a:r>
            <a:r>
              <a:rPr lang="en-US" sz="2800" b="1" dirty="0" smtClean="0">
                <a:solidFill>
                  <a:srgbClr val="FF0000"/>
                </a:solidFill>
                <a:latin typeface="Calibri" pitchFamily="34" charset="0"/>
              </a:rPr>
              <a:t>in me </a:t>
            </a:r>
            <a:r>
              <a:rPr lang="en-US" sz="2800" b="1" dirty="0" smtClean="0">
                <a:solidFill>
                  <a:schemeClr val="bg1"/>
                </a:solidFill>
                <a:latin typeface="Calibri" pitchFamily="34" charset="0"/>
              </a:rPr>
              <a:t>. . .</a:t>
            </a:r>
          </a:p>
          <a:p>
            <a:pPr algn="ctr"/>
            <a:r>
              <a:rPr lang="en-US" sz="2800" b="1" dirty="0" smtClean="0">
                <a:solidFill>
                  <a:schemeClr val="bg1"/>
                </a:solidFill>
                <a:latin typeface="Calibri" pitchFamily="34" charset="0"/>
              </a:rPr>
              <a:t>the Son of God, </a:t>
            </a:r>
          </a:p>
          <a:p>
            <a:pPr algn="ctr"/>
            <a:r>
              <a:rPr lang="en-US" sz="2800" b="1" dirty="0" smtClean="0">
                <a:solidFill>
                  <a:schemeClr val="bg1"/>
                </a:solidFill>
                <a:latin typeface="Calibri" pitchFamily="34" charset="0"/>
              </a:rPr>
              <a:t>who loved me and </a:t>
            </a:r>
          </a:p>
          <a:p>
            <a:pPr algn="ctr"/>
            <a:r>
              <a:rPr lang="en-US" sz="2800" b="1" dirty="0" smtClean="0">
                <a:solidFill>
                  <a:schemeClr val="bg1"/>
                </a:solidFill>
                <a:latin typeface="Calibri" pitchFamily="34" charset="0"/>
              </a:rPr>
              <a:t>gave himself for me”   </a:t>
            </a:r>
          </a:p>
          <a:p>
            <a:pPr algn="ctr"/>
            <a:r>
              <a:rPr lang="en-US" sz="2800" b="1" dirty="0" smtClean="0">
                <a:solidFill>
                  <a:schemeClr val="bg1"/>
                </a:solidFill>
                <a:latin typeface="Calibri" pitchFamily="34" charset="0"/>
              </a:rPr>
              <a:t>Gal 2:20</a:t>
            </a:r>
          </a:p>
          <a:p>
            <a:pPr algn="ctr"/>
            <a:endParaRPr lang="en-US" sz="2800" b="1" dirty="0" smtClean="0">
              <a:solidFill>
                <a:schemeClr val="bg1"/>
              </a:solidFill>
              <a:latin typeface="Calibri" pitchFamily="34" charset="0"/>
            </a:endParaRPr>
          </a:p>
          <a:p>
            <a:pPr algn="ctr"/>
            <a:r>
              <a:rPr lang="en-CA" sz="2800" dirty="0" smtClean="0">
                <a:solidFill>
                  <a:schemeClr val="bg1"/>
                </a:solidFill>
              </a:rPr>
              <a:t/>
            </a:r>
            <a:br>
              <a:rPr lang="en-CA" sz="2800" dirty="0" smtClean="0">
                <a:solidFill>
                  <a:schemeClr val="bg1"/>
                </a:solidFill>
              </a:rPr>
            </a:br>
            <a:endParaRPr lang="en-CA" sz="2800" dirty="0">
              <a:solidFill>
                <a:schemeClr val="bg1"/>
              </a:solidFill>
            </a:endParaRPr>
          </a:p>
        </p:txBody>
      </p:sp>
      <p:pic>
        <p:nvPicPr>
          <p:cNvPr id="25" name="Picture 24" descr="www.fg-a.com valentine 2-jumping-heart.gif"/>
          <p:cNvPicPr>
            <a:picLocks noChangeAspect="1"/>
          </p:cNvPicPr>
          <p:nvPr/>
        </p:nvPicPr>
        <p:blipFill>
          <a:blip r:embed="rId4" cstate="print"/>
          <a:stretch>
            <a:fillRect/>
          </a:stretch>
        </p:blipFill>
        <p:spPr>
          <a:xfrm>
            <a:off x="1259632" y="3247628"/>
            <a:ext cx="1143000" cy="1333500"/>
          </a:xfrm>
          <a:prstGeom prst="rect">
            <a:avLst/>
          </a:prstGeom>
        </p:spPr>
      </p:pic>
      <p:sp>
        <p:nvSpPr>
          <p:cNvPr id="32" name="Title 1"/>
          <p:cNvSpPr txBox="1">
            <a:spLocks/>
          </p:cNvSpPr>
          <p:nvPr/>
        </p:nvSpPr>
        <p:spPr>
          <a:xfrm>
            <a:off x="2051720" y="125760"/>
            <a:ext cx="5206360" cy="1005840"/>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15-16. in Christ and Christ in us!</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Thank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6" name="Picture 25" descr="www.clipartbest.com dc6XLjAMi.gif"/>
          <p:cNvPicPr>
            <a:picLocks noChangeAspect="1"/>
          </p:cNvPicPr>
          <p:nvPr/>
        </p:nvPicPr>
        <p:blipFill>
          <a:blip r:embed="rId5" cstate="print"/>
          <a:stretch>
            <a:fillRect/>
          </a:stretch>
        </p:blipFill>
        <p:spPr>
          <a:xfrm>
            <a:off x="6876256" y="3007216"/>
            <a:ext cx="2341629" cy="1645920"/>
          </a:xfrm>
          <a:prstGeom prst="rect">
            <a:avLst/>
          </a:prstGeom>
        </p:spPr>
      </p:pic>
      <p:pic>
        <p:nvPicPr>
          <p:cNvPr id="29" name="Picture 28" descr="lord-jesus-christ-coming-293608.gif"/>
          <p:cNvPicPr>
            <a:picLocks noChangeAspect="1"/>
          </p:cNvPicPr>
          <p:nvPr/>
        </p:nvPicPr>
        <p:blipFill>
          <a:blip r:embed="rId2" cstate="print"/>
          <a:srcRect b="36140"/>
          <a:stretch>
            <a:fillRect/>
          </a:stretch>
        </p:blipFill>
        <p:spPr>
          <a:xfrm>
            <a:off x="7319317" y="3046080"/>
            <a:ext cx="1501155" cy="1463040"/>
          </a:xfrm>
          <a:prstGeom prst="star32">
            <a:avLst/>
          </a:prstGeom>
        </p:spPr>
      </p:pic>
      <p:sp>
        <p:nvSpPr>
          <p:cNvPr id="34" name="TextBox 33"/>
          <p:cNvSpPr txBox="1"/>
          <p:nvPr/>
        </p:nvSpPr>
        <p:spPr>
          <a:xfrm>
            <a:off x="827584" y="5157192"/>
            <a:ext cx="2088232" cy="461665"/>
          </a:xfrm>
          <a:prstGeom prst="rect">
            <a:avLst/>
          </a:prstGeom>
          <a:noFill/>
        </p:spPr>
        <p:txBody>
          <a:bodyPr wrap="square" rtlCol="0">
            <a:spAutoFit/>
          </a:bodyPr>
          <a:lstStyle/>
          <a:p>
            <a:pPr algn="ctr"/>
            <a:r>
              <a:rPr lang="en-CA" altLang="ko-KR" sz="800" dirty="0" smtClean="0">
                <a:solidFill>
                  <a:schemeClr val="tx1">
                    <a:lumMod val="95000"/>
                  </a:schemeClr>
                </a:solidFill>
              </a:rPr>
              <a:t>Jesus © </a:t>
            </a:r>
            <a:r>
              <a:rPr lang="en-CA" sz="800" dirty="0" smtClean="0">
                <a:solidFill>
                  <a:schemeClr val="tx1">
                    <a:lumMod val="95000"/>
                  </a:schemeClr>
                </a:solidFill>
              </a:rPr>
              <a:t>GospelGifs.com </a:t>
            </a:r>
          </a:p>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200"/>
              </a:lnSpc>
              <a:spcAft>
                <a:spcPts val="0"/>
              </a:spcAft>
            </a:pPr>
            <a:r>
              <a:rPr lang="en-CA" altLang="ko-KR" sz="1200" b="1" dirty="0" err="1" smtClean="0">
                <a:solidFill>
                  <a:schemeClr val="bg1"/>
                </a:solidFill>
                <a:latin typeface="Calibri" pitchFamily="34" charset="0"/>
                <a:ea typeface="Malgun Gothic" pitchFamily="34" charset="-127"/>
                <a:cs typeface="Calibri" pitchFamily="34" charset="0"/>
              </a:rPr>
              <a:t>jcounted</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as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in</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Christ</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the</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righteousness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of</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Lamb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72976" y="3174112"/>
            <a:ext cx="82296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6512"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3" cstate="print"/>
          <a:stretch>
            <a:fillRect/>
          </a:stretch>
        </p:blipFill>
        <p:spPr>
          <a:xfrm>
            <a:off x="3059832" y="285293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6408868" y="476672"/>
            <a:ext cx="2592288" cy="6209928"/>
          </a:xfrm>
          <a:prstGeom prst="rect">
            <a:avLst/>
          </a:prstGeom>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Lord, thank you that if you place us in Christ,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you give us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all Christ provides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through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his death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for our sin!</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It is finished!</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We believe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and freely receive all Jesus is as Lamb of</a:t>
            </a:r>
            <a:r>
              <a:rPr kumimoji="0" lang="en-CA" sz="2600" b="1" i="0" u="none" strike="noStrike" kern="0" cap="none" spc="0" normalizeH="0" noProof="0" dirty="0" smtClean="0">
                <a:ln>
                  <a:noFill/>
                </a:ln>
                <a:solidFill>
                  <a:schemeClr val="bg1"/>
                </a:solidFill>
                <a:effectLst/>
                <a:uLnTx/>
                <a:uFillTx/>
                <a:latin typeface="Calibri" pitchFamily="34" charset="0"/>
                <a:ea typeface="+mj-ea"/>
                <a:cs typeface="+mj-cs"/>
              </a:rPr>
              <a:t> God and Lord of all</a:t>
            </a: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t>
            </a:r>
            <a:endParaRPr kumimoji="0" lang="en-CA" sz="26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108520" y="6237312"/>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62778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979712" y="306896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11560" y="764704"/>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194102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51266" y="2995269"/>
            <a:ext cx="4301334" cy="2560320"/>
          </a:xfrm>
          <a:prstGeom prst="rect">
            <a:avLst/>
          </a:prstGeom>
        </p:spPr>
      </p:pic>
      <p:sp>
        <p:nvSpPr>
          <p:cNvPr id="21" name="TextBox 20"/>
          <p:cNvSpPr txBox="1"/>
          <p:nvPr/>
        </p:nvSpPr>
        <p:spPr>
          <a:xfrm>
            <a:off x="1763688" y="5229200"/>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194764" y="3330915"/>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194764" y="3834971"/>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690708" y="3474931"/>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698928" y="4195011"/>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194764" y="4339027"/>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690708" y="4050995"/>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698928" y="3618947"/>
            <a:ext cx="921716" cy="548640"/>
          </a:xfrm>
          <a:prstGeom prst="rect">
            <a:avLst/>
          </a:prstGeom>
        </p:spPr>
      </p:pic>
      <p:sp>
        <p:nvSpPr>
          <p:cNvPr id="18" name="WordArt 2"/>
          <p:cNvSpPr>
            <a:spLocks noChangeArrowheads="1" noChangeShapeType="1" noTextEdit="1"/>
          </p:cNvSpPr>
          <p:nvPr/>
        </p:nvSpPr>
        <p:spPr bwMode="auto">
          <a:xfrm>
            <a:off x="755576"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sp>
        <p:nvSpPr>
          <p:cNvPr id="38" name="TextBox 37"/>
          <p:cNvSpPr txBox="1"/>
          <p:nvPr/>
        </p:nvSpPr>
        <p:spPr>
          <a:xfrm>
            <a:off x="5148064" y="400590"/>
            <a:ext cx="4032448" cy="6124754"/>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Thank you, Father, </a:t>
            </a:r>
          </a:p>
          <a:p>
            <a:pPr algn="ctr"/>
            <a:r>
              <a:rPr lang="en-CA" sz="2800" b="1" dirty="0" smtClean="0">
                <a:solidFill>
                  <a:schemeClr val="bg1"/>
                </a:solidFill>
                <a:latin typeface="Calibri" pitchFamily="34" charset="0"/>
                <a:cs typeface="Calibri" pitchFamily="34" charset="0"/>
              </a:rPr>
              <a:t>that if we are in your Son, </a:t>
            </a:r>
          </a:p>
          <a:p>
            <a:pPr algn="ctr"/>
            <a:r>
              <a:rPr lang="en-CA" sz="2800" b="1" dirty="0" smtClean="0">
                <a:solidFill>
                  <a:schemeClr val="bg1"/>
                </a:solidFill>
                <a:latin typeface="Calibri" pitchFamily="34" charset="0"/>
                <a:cs typeface="Calibri" pitchFamily="34" charset="0"/>
              </a:rPr>
              <a:t>you relate to us </a:t>
            </a:r>
          </a:p>
          <a:p>
            <a:pPr algn="ctr"/>
            <a:r>
              <a:rPr lang="en-CA" sz="2800" b="1" dirty="0" smtClean="0">
                <a:solidFill>
                  <a:schemeClr val="bg1"/>
                </a:solidFill>
                <a:latin typeface="Calibri" pitchFamily="34" charset="0"/>
                <a:cs typeface="Calibri" pitchFamily="34" charset="0"/>
              </a:rPr>
              <a:t>as you relate to your Son;</a:t>
            </a:r>
          </a:p>
          <a:p>
            <a:pPr algn="ctr"/>
            <a:r>
              <a:rPr lang="en-CA" sz="2800" b="1" dirty="0" smtClean="0">
                <a:solidFill>
                  <a:schemeClr val="bg1"/>
                </a:solidFill>
                <a:latin typeface="Calibri" pitchFamily="34" charset="0"/>
                <a:cs typeface="Calibri" pitchFamily="34" charset="0"/>
              </a:rPr>
              <a:t>you love us</a:t>
            </a:r>
          </a:p>
          <a:p>
            <a:pPr algn="ctr"/>
            <a:r>
              <a:rPr lang="en-CA" sz="2800" b="1" dirty="0" smtClean="0">
                <a:solidFill>
                  <a:schemeClr val="bg1"/>
                </a:solidFill>
                <a:latin typeface="Calibri" pitchFamily="34" charset="0"/>
                <a:cs typeface="Calibri" pitchFamily="34" charset="0"/>
              </a:rPr>
              <a:t>as you love </a:t>
            </a:r>
          </a:p>
          <a:p>
            <a:pPr algn="ctr"/>
            <a:r>
              <a:rPr lang="en-CA" sz="2800" b="1" dirty="0" smtClean="0">
                <a:solidFill>
                  <a:schemeClr val="bg1"/>
                </a:solidFill>
                <a:latin typeface="Calibri" pitchFamily="34" charset="0"/>
                <a:cs typeface="Calibri" pitchFamily="34" charset="0"/>
              </a:rPr>
              <a:t>your Son, </a:t>
            </a:r>
          </a:p>
          <a:p>
            <a:pPr algn="ctr"/>
            <a:r>
              <a:rPr lang="en-CA" sz="2800" b="1" dirty="0" smtClean="0">
                <a:solidFill>
                  <a:schemeClr val="bg1"/>
                </a:solidFill>
                <a:latin typeface="Calibri" pitchFamily="34" charset="0"/>
                <a:cs typeface="Calibri" pitchFamily="34" charset="0"/>
              </a:rPr>
              <a:t>you fellowship </a:t>
            </a:r>
          </a:p>
          <a:p>
            <a:pPr algn="ctr"/>
            <a:r>
              <a:rPr lang="en-CA" sz="2800" b="1" dirty="0" smtClean="0">
                <a:solidFill>
                  <a:schemeClr val="bg1"/>
                </a:solidFill>
                <a:latin typeface="Calibri" pitchFamily="34" charset="0"/>
                <a:cs typeface="Calibri" pitchFamily="34" charset="0"/>
              </a:rPr>
              <a:t>with us </a:t>
            </a:r>
          </a:p>
          <a:p>
            <a:pPr algn="ctr"/>
            <a:r>
              <a:rPr lang="en-CA" sz="2800" b="1" dirty="0" smtClean="0">
                <a:solidFill>
                  <a:schemeClr val="bg1"/>
                </a:solidFill>
                <a:latin typeface="Calibri" pitchFamily="34" charset="0"/>
                <a:cs typeface="Calibri" pitchFamily="34" charset="0"/>
              </a:rPr>
              <a:t>as you fellowship </a:t>
            </a:r>
          </a:p>
          <a:p>
            <a:pPr algn="ctr"/>
            <a:r>
              <a:rPr lang="en-CA" sz="2800" b="1" dirty="0" smtClean="0">
                <a:solidFill>
                  <a:schemeClr val="bg1"/>
                </a:solidFill>
                <a:latin typeface="Calibri" pitchFamily="34" charset="0"/>
                <a:cs typeface="Calibri" pitchFamily="34" charset="0"/>
              </a:rPr>
              <a:t>with your Son, </a:t>
            </a:r>
          </a:p>
          <a:p>
            <a:pPr algn="ctr"/>
            <a:r>
              <a:rPr lang="en-CA" sz="2800" b="1" dirty="0" smtClean="0">
                <a:solidFill>
                  <a:schemeClr val="bg1"/>
                </a:solidFill>
                <a:latin typeface="Calibri" pitchFamily="34" charset="0"/>
                <a:cs typeface="Calibri" pitchFamily="34" charset="0"/>
              </a:rPr>
              <a:t>and you will raise us </a:t>
            </a:r>
          </a:p>
          <a:p>
            <a:pPr algn="ctr"/>
            <a:r>
              <a:rPr lang="en-CA" sz="2800" b="1" dirty="0" smtClean="0">
                <a:solidFill>
                  <a:schemeClr val="bg1"/>
                </a:solidFill>
                <a:latin typeface="Calibri" pitchFamily="34" charset="0"/>
                <a:cs typeface="Calibri" pitchFamily="34" charset="0"/>
              </a:rPr>
              <a:t>as you raised your Son!</a:t>
            </a:r>
          </a:p>
          <a:p>
            <a:pPr algn="ctr"/>
            <a:r>
              <a:rPr lang="en-CA" sz="2800" b="1" dirty="0" smtClean="0">
                <a:solidFill>
                  <a:schemeClr val="bg1"/>
                </a:solidFill>
                <a:latin typeface="Calibri" pitchFamily="34" charset="0"/>
                <a:cs typeface="Calibri" pitchFamily="34" charset="0"/>
              </a:rPr>
              <a:t>All praise to you!</a:t>
            </a:r>
            <a:endParaRPr lang="en-CA" sz="2800" b="1" dirty="0">
              <a:solidFill>
                <a:schemeClr val="bg1"/>
              </a:solidFill>
              <a:latin typeface="Calibri" pitchFamily="34" charset="0"/>
              <a:cs typeface="Calibri" pitchFamily="34" charset="0"/>
            </a:endParaRPr>
          </a:p>
        </p:txBody>
      </p:sp>
      <p:sp>
        <p:nvSpPr>
          <p:cNvPr id="40" name="TextBox 39"/>
          <p:cNvSpPr txBox="1"/>
          <p:nvPr/>
        </p:nvSpPr>
        <p:spPr>
          <a:xfrm>
            <a:off x="683568" y="5733256"/>
            <a:ext cx="4248472" cy="954107"/>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sons and daughters </a:t>
            </a:r>
          </a:p>
          <a:p>
            <a:pPr algn="ctr"/>
            <a:r>
              <a:rPr lang="en-US" sz="2800" b="1" dirty="0" smtClean="0">
                <a:solidFill>
                  <a:schemeClr val="bg1"/>
                </a:solidFill>
                <a:latin typeface="Calibri" pitchFamily="34" charset="0"/>
                <a:cs typeface="Calibri" pitchFamily="34" charset="0"/>
              </a:rPr>
              <a:t>in the Son</a:t>
            </a:r>
            <a:endParaRPr lang="en-US"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62778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979712" y="306896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11560" y="764704"/>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194102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51266" y="2995269"/>
            <a:ext cx="4301334" cy="2560320"/>
          </a:xfrm>
          <a:prstGeom prst="rect">
            <a:avLst/>
          </a:prstGeom>
        </p:spPr>
      </p:pic>
      <p:sp>
        <p:nvSpPr>
          <p:cNvPr id="21" name="TextBox 20"/>
          <p:cNvSpPr txBox="1"/>
          <p:nvPr/>
        </p:nvSpPr>
        <p:spPr>
          <a:xfrm>
            <a:off x="1763688" y="5229200"/>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194764" y="3330915"/>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194764" y="3834971"/>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690708" y="3474931"/>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698928" y="4195011"/>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194764" y="4339027"/>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690708" y="4050995"/>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698928" y="3618947"/>
            <a:ext cx="921716" cy="548640"/>
          </a:xfrm>
          <a:prstGeom prst="rect">
            <a:avLst/>
          </a:prstGeom>
        </p:spPr>
      </p:pic>
      <p:sp>
        <p:nvSpPr>
          <p:cNvPr id="18" name="WordArt 2"/>
          <p:cNvSpPr>
            <a:spLocks noChangeArrowheads="1" noChangeShapeType="1" noTextEdit="1"/>
          </p:cNvSpPr>
          <p:nvPr/>
        </p:nvSpPr>
        <p:spPr bwMode="auto">
          <a:xfrm>
            <a:off x="755576"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sp>
        <p:nvSpPr>
          <p:cNvPr id="17" name="TextBox 16"/>
          <p:cNvSpPr txBox="1"/>
          <p:nvPr/>
        </p:nvSpPr>
        <p:spPr>
          <a:xfrm>
            <a:off x="5508104" y="1700808"/>
            <a:ext cx="3563888" cy="3108543"/>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If we are in the Son, the Son works in us </a:t>
            </a:r>
          </a:p>
          <a:p>
            <a:pPr algn="ctr"/>
            <a:r>
              <a:rPr lang="en-CA" sz="2800" b="1" dirty="0" smtClean="0">
                <a:solidFill>
                  <a:schemeClr val="bg1"/>
                </a:solidFill>
                <a:latin typeface="Calibri" pitchFamily="34" charset="0"/>
                <a:cs typeface="Calibri" pitchFamily="34" charset="0"/>
              </a:rPr>
              <a:t>so we relate to </a:t>
            </a:r>
          </a:p>
          <a:p>
            <a:pPr algn="ctr"/>
            <a:r>
              <a:rPr lang="en-CA" sz="2800" b="1" dirty="0" smtClean="0">
                <a:solidFill>
                  <a:schemeClr val="bg1"/>
                </a:solidFill>
                <a:latin typeface="Calibri" pitchFamily="34" charset="0"/>
                <a:cs typeface="Calibri" pitchFamily="34" charset="0"/>
              </a:rPr>
              <a:t>the Father and </a:t>
            </a:r>
          </a:p>
          <a:p>
            <a:pPr algn="ctr"/>
            <a:r>
              <a:rPr lang="en-CA" sz="2800" b="1" dirty="0" smtClean="0">
                <a:solidFill>
                  <a:schemeClr val="bg1"/>
                </a:solidFill>
                <a:latin typeface="Calibri" pitchFamily="34" charset="0"/>
                <a:cs typeface="Calibri" pitchFamily="34" charset="0"/>
              </a:rPr>
              <a:t>the Spirit like he does, </a:t>
            </a:r>
          </a:p>
          <a:p>
            <a:pPr algn="ctr"/>
            <a:r>
              <a:rPr lang="en-CA" sz="2800" b="1" dirty="0" smtClean="0">
                <a:solidFill>
                  <a:schemeClr val="bg1"/>
                </a:solidFill>
                <a:latin typeface="Calibri" pitchFamily="34" charset="0"/>
                <a:cs typeface="Calibri" pitchFamily="34" charset="0"/>
              </a:rPr>
              <a:t>as his brothers </a:t>
            </a:r>
          </a:p>
          <a:p>
            <a:pPr algn="ctr"/>
            <a:r>
              <a:rPr lang="en-CA" sz="2800" b="1" dirty="0" smtClean="0">
                <a:solidFill>
                  <a:schemeClr val="bg1"/>
                </a:solidFill>
                <a:latin typeface="Calibri" pitchFamily="34" charset="0"/>
                <a:cs typeface="Calibri" pitchFamily="34" charset="0"/>
              </a:rPr>
              <a:t>and sisters.</a:t>
            </a:r>
            <a:endParaRPr lang="en-CA" sz="2800" b="1" dirty="0">
              <a:solidFill>
                <a:schemeClr val="bg1"/>
              </a:solidFill>
              <a:latin typeface="Calibri" pitchFamily="34" charset="0"/>
              <a:cs typeface="Calibri" pitchFamily="34" charset="0"/>
            </a:endParaRPr>
          </a:p>
        </p:txBody>
      </p:sp>
      <p:sp>
        <p:nvSpPr>
          <p:cNvPr id="19" name="TextBox 18"/>
          <p:cNvSpPr txBox="1"/>
          <p:nvPr/>
        </p:nvSpPr>
        <p:spPr>
          <a:xfrm>
            <a:off x="683568" y="5733256"/>
            <a:ext cx="4248472" cy="954107"/>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brothers and sisters  </a:t>
            </a:r>
          </a:p>
          <a:p>
            <a:pPr algn="ctr"/>
            <a:r>
              <a:rPr lang="en-US" sz="2800" b="1" dirty="0" smtClean="0">
                <a:solidFill>
                  <a:schemeClr val="bg1"/>
                </a:solidFill>
                <a:latin typeface="Calibri" pitchFamily="34" charset="0"/>
                <a:cs typeface="Calibri" pitchFamily="34" charset="0"/>
              </a:rPr>
              <a:t>of the Son</a:t>
            </a:r>
            <a:endParaRPr lang="en-US"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pic>
        <p:nvPicPr>
          <p:cNvPr id="42" name="Picture 41" descr="Jesus coming in circle.jpg"/>
          <p:cNvPicPr>
            <a:picLocks noChangeAspect="1"/>
          </p:cNvPicPr>
          <p:nvPr/>
        </p:nvPicPr>
        <p:blipFill>
          <a:blip r:embed="rId3" cstate="print"/>
          <a:stretch>
            <a:fillRect/>
          </a:stretch>
        </p:blipFill>
        <p:spPr>
          <a:xfrm>
            <a:off x="5013136" y="1319762"/>
            <a:ext cx="4023360" cy="3981446"/>
          </a:xfrm>
          <a:prstGeom prst="ellipse">
            <a:avLst/>
          </a:prstGeom>
        </p:spPr>
      </p:pic>
      <p:sp>
        <p:nvSpPr>
          <p:cNvPr id="11" name="Rectangle 10"/>
          <p:cNvSpPr/>
          <p:nvPr/>
        </p:nvSpPr>
        <p:spPr>
          <a:xfrm>
            <a:off x="262778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979712" y="306896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611560" y="764704"/>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1941022"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651266" y="2995269"/>
            <a:ext cx="4301334" cy="2560320"/>
          </a:xfrm>
          <a:prstGeom prst="rect">
            <a:avLst/>
          </a:prstGeom>
        </p:spPr>
      </p:pic>
      <p:sp>
        <p:nvSpPr>
          <p:cNvPr id="21" name="TextBox 20"/>
          <p:cNvSpPr txBox="1"/>
          <p:nvPr/>
        </p:nvSpPr>
        <p:spPr>
          <a:xfrm>
            <a:off x="1763688" y="5157192"/>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4" cstate="print"/>
          <a:stretch>
            <a:fillRect/>
          </a:stretch>
        </p:blipFill>
        <p:spPr>
          <a:xfrm rot="14400000" flipH="1">
            <a:off x="1194764" y="3330915"/>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194764" y="3834971"/>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690708" y="3474931"/>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698928" y="4195011"/>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194764" y="4339027"/>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690708" y="4050995"/>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698928" y="3618947"/>
            <a:ext cx="921716" cy="548640"/>
          </a:xfrm>
          <a:prstGeom prst="rect">
            <a:avLst/>
          </a:prstGeom>
        </p:spPr>
      </p:pic>
      <p:sp>
        <p:nvSpPr>
          <p:cNvPr id="18" name="WordArt 2"/>
          <p:cNvSpPr>
            <a:spLocks noChangeArrowheads="1" noChangeShapeType="1" noTextEdit="1"/>
          </p:cNvSpPr>
          <p:nvPr/>
        </p:nvSpPr>
        <p:spPr bwMode="auto">
          <a:xfrm>
            <a:off x="755576"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sp>
        <p:nvSpPr>
          <p:cNvPr id="22" name="Title 1"/>
          <p:cNvSpPr txBox="1">
            <a:spLocks/>
          </p:cNvSpPr>
          <p:nvPr/>
        </p:nvSpPr>
        <p:spPr bwMode="auto">
          <a:xfrm>
            <a:off x="0" y="5238328"/>
            <a:ext cx="910850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effectLst/>
                <a:uLnTx/>
                <a:uFillTx/>
                <a:latin typeface="Calibri" pitchFamily="34" charset="0"/>
                <a:ea typeface="+mj-ea"/>
                <a:cs typeface="+mj-cs"/>
              </a:rPr>
              <a:t>There is nothing better than being in Christ, </a:t>
            </a:r>
          </a:p>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fully reconciled</a:t>
            </a:r>
            <a:r>
              <a:rPr kumimoji="0" lang="en-CA" sz="2800" b="1" i="0" u="none" strike="noStrike" kern="0" cap="none" spc="0" normalizeH="0" noProof="0" dirty="0" smtClean="0">
                <a:ln>
                  <a:noFill/>
                </a:ln>
                <a:effectLst/>
                <a:uLnTx/>
                <a:uFillTx/>
                <a:latin typeface="Calibri" pitchFamily="34" charset="0"/>
                <a:ea typeface="+mj-ea"/>
                <a:cs typeface="+mj-cs"/>
              </a:rPr>
              <a:t> to God by faith in Christ,</a:t>
            </a:r>
          </a:p>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noProof="0" dirty="0" smtClean="0">
                <a:ln>
                  <a:noFill/>
                </a:ln>
                <a:effectLst/>
                <a:uLnTx/>
                <a:uFillTx/>
                <a:latin typeface="Calibri" pitchFamily="34" charset="0"/>
                <a:ea typeface="+mj-ea"/>
                <a:cs typeface="+mj-cs"/>
              </a:rPr>
              <a:t>apart from any efforts of our own each day!</a:t>
            </a:r>
          </a:p>
        </p:txBody>
      </p:sp>
      <p:sp>
        <p:nvSpPr>
          <p:cNvPr id="23" name="TextBox 22"/>
          <p:cNvSpPr txBox="1"/>
          <p:nvPr/>
        </p:nvSpPr>
        <p:spPr>
          <a:xfrm>
            <a:off x="5940152" y="5147900"/>
            <a:ext cx="2088232" cy="369332"/>
          </a:xfrm>
          <a:prstGeom prst="rect">
            <a:avLst/>
          </a:prstGeom>
          <a:noFill/>
        </p:spPr>
        <p:txBody>
          <a:bodyPr wrap="square" rtlCol="0">
            <a:spAutoFit/>
          </a:bodyPr>
          <a:lstStyle/>
          <a:p>
            <a:pPr algn="ctr"/>
            <a:endParaRPr lang="en-CA" sz="900" dirty="0" smtClean="0">
              <a:solidFill>
                <a:srgbClr val="00B0F0"/>
              </a:solidFill>
            </a:endParaRPr>
          </a:p>
          <a:p>
            <a:pPr algn="ctr"/>
            <a:r>
              <a:rPr lang="en-CA" sz="900" dirty="0" smtClean="0">
                <a:solidFill>
                  <a:srgbClr val="00B0F0"/>
                </a:solidFill>
              </a:rPr>
              <a:t>Jumping heart © www.fg-a.com</a:t>
            </a:r>
          </a:p>
        </p:txBody>
      </p:sp>
      <p:sp>
        <p:nvSpPr>
          <p:cNvPr id="24" name="TextBox 8"/>
          <p:cNvSpPr txBox="1">
            <a:spLocks noChangeArrowheads="1"/>
          </p:cNvSpPr>
          <p:nvPr/>
        </p:nvSpPr>
        <p:spPr bwMode="auto">
          <a:xfrm>
            <a:off x="5652120" y="5430416"/>
            <a:ext cx="2736304"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Jesus © </a:t>
            </a:r>
            <a:r>
              <a:rPr lang="en-CA" sz="900" dirty="0" smtClean="0">
                <a:solidFill>
                  <a:srgbClr val="00B0F0"/>
                </a:solidFill>
              </a:rPr>
              <a:t>GospelGifs.com </a:t>
            </a:r>
            <a:endParaRPr lang="en-CA" sz="900" dirty="0">
              <a:solidFill>
                <a:srgbClr val="00B0F0"/>
              </a:solidFill>
            </a:endParaRPr>
          </a:p>
        </p:txBody>
      </p:sp>
      <p:pic>
        <p:nvPicPr>
          <p:cNvPr id="32" name="Picture 31" descr="www.fg-a.com valentine 2-jumping-heart.gif"/>
          <p:cNvPicPr>
            <a:picLocks noChangeAspect="1"/>
          </p:cNvPicPr>
          <p:nvPr/>
        </p:nvPicPr>
        <p:blipFill>
          <a:blip r:embed="rId5" cstate="print"/>
          <a:stretch>
            <a:fillRect/>
          </a:stretch>
        </p:blipFill>
        <p:spPr>
          <a:xfrm>
            <a:off x="5724128" y="2599556"/>
            <a:ext cx="1143000" cy="1333500"/>
          </a:xfrm>
          <a:prstGeom prst="rect">
            <a:avLst/>
          </a:prstGeom>
        </p:spPr>
      </p:pic>
      <p:pic>
        <p:nvPicPr>
          <p:cNvPr id="33" name="Picture 32" descr="www.fg-a.com valentine 2-jumping-heart.gif"/>
          <p:cNvPicPr>
            <a:picLocks noChangeAspect="1"/>
          </p:cNvPicPr>
          <p:nvPr/>
        </p:nvPicPr>
        <p:blipFill>
          <a:blip r:embed="rId5" cstate="print"/>
          <a:stretch>
            <a:fillRect/>
          </a:stretch>
        </p:blipFill>
        <p:spPr>
          <a:xfrm>
            <a:off x="7020272" y="2636912"/>
            <a:ext cx="1143000" cy="1333500"/>
          </a:xfrm>
          <a:prstGeom prst="rect">
            <a:avLst/>
          </a:prstGeom>
        </p:spPr>
      </p:pic>
      <p:pic>
        <p:nvPicPr>
          <p:cNvPr id="34" name="Picture 33" descr="www.fg-a.com valentine 2-jumping-heart.gif"/>
          <p:cNvPicPr>
            <a:picLocks noChangeAspect="1"/>
          </p:cNvPicPr>
          <p:nvPr/>
        </p:nvPicPr>
        <p:blipFill>
          <a:blip r:embed="rId5" cstate="print"/>
          <a:stretch>
            <a:fillRect/>
          </a:stretch>
        </p:blipFill>
        <p:spPr>
          <a:xfrm>
            <a:off x="5940152" y="3319636"/>
            <a:ext cx="1143000" cy="1333500"/>
          </a:xfrm>
          <a:prstGeom prst="rect">
            <a:avLst/>
          </a:prstGeom>
        </p:spPr>
      </p:pic>
      <p:pic>
        <p:nvPicPr>
          <p:cNvPr id="35" name="Picture 34" descr="www.fg-a.com valentine 2-jumping-heart.gif"/>
          <p:cNvPicPr>
            <a:picLocks noChangeAspect="1"/>
          </p:cNvPicPr>
          <p:nvPr/>
        </p:nvPicPr>
        <p:blipFill>
          <a:blip r:embed="rId5" cstate="print"/>
          <a:stretch>
            <a:fillRect/>
          </a:stretch>
        </p:blipFill>
        <p:spPr>
          <a:xfrm>
            <a:off x="6372200" y="2276872"/>
            <a:ext cx="1143000" cy="1333500"/>
          </a:xfrm>
          <a:prstGeom prst="rect">
            <a:avLst/>
          </a:prstGeom>
        </p:spPr>
      </p:pic>
      <p:pic>
        <p:nvPicPr>
          <p:cNvPr id="36" name="Picture 35" descr="www.fg-a.com valentine 2-jumping-heart.gif"/>
          <p:cNvPicPr>
            <a:picLocks noChangeAspect="1"/>
          </p:cNvPicPr>
          <p:nvPr/>
        </p:nvPicPr>
        <p:blipFill>
          <a:blip r:embed="rId5" cstate="print"/>
          <a:stretch>
            <a:fillRect/>
          </a:stretch>
        </p:blipFill>
        <p:spPr>
          <a:xfrm>
            <a:off x="6813376" y="3319636"/>
            <a:ext cx="1143000" cy="1333500"/>
          </a:xfrm>
          <a:prstGeom prst="rect">
            <a:avLst/>
          </a:prstGeom>
        </p:spPr>
      </p:pic>
      <p:pic>
        <p:nvPicPr>
          <p:cNvPr id="37" name="Picture 36" descr="www.fg-a.com valentine 2-jumping-heart.gif"/>
          <p:cNvPicPr>
            <a:picLocks noChangeAspect="1"/>
          </p:cNvPicPr>
          <p:nvPr/>
        </p:nvPicPr>
        <p:blipFill>
          <a:blip r:embed="rId5" cstate="print"/>
          <a:stretch>
            <a:fillRect/>
          </a:stretch>
        </p:blipFill>
        <p:spPr>
          <a:xfrm>
            <a:off x="6804248" y="4005064"/>
            <a:ext cx="1143000" cy="1333500"/>
          </a:xfrm>
          <a:prstGeom prst="rect">
            <a:avLst/>
          </a:prstGeom>
        </p:spPr>
      </p:pic>
      <p:pic>
        <p:nvPicPr>
          <p:cNvPr id="39" name="Picture 38" descr="www.fg-a.com valentine 2-jumping-heart.gif"/>
          <p:cNvPicPr>
            <a:picLocks noChangeAspect="1"/>
          </p:cNvPicPr>
          <p:nvPr/>
        </p:nvPicPr>
        <p:blipFill>
          <a:blip r:embed="rId5" cstate="print"/>
          <a:stretch>
            <a:fillRect/>
          </a:stretch>
        </p:blipFill>
        <p:spPr>
          <a:xfrm>
            <a:off x="5940152" y="4005064"/>
            <a:ext cx="1143000" cy="1333500"/>
          </a:xfrm>
          <a:prstGeom prst="rect">
            <a:avLst/>
          </a:prstGeom>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32-Point Star 18"/>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dove and sword large cropped.png"/>
          <p:cNvPicPr>
            <a:picLocks noChangeAspect="1"/>
          </p:cNvPicPr>
          <p:nvPr/>
        </p:nvPicPr>
        <p:blipFill>
          <a:blip r:embed="rId2" cstate="print"/>
          <a:stretch>
            <a:fillRect/>
          </a:stretch>
        </p:blipFill>
        <p:spPr>
          <a:xfrm>
            <a:off x="755576" y="2500410"/>
            <a:ext cx="2219542" cy="2296742"/>
          </a:xfrm>
          <a:prstGeom prst="rect">
            <a:avLst/>
          </a:prstGeom>
        </p:spPr>
      </p:pic>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0" name="Picture 29"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29" name="TextBox 28"/>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5" name="Title 11"/>
          <p:cNvSpPr txBox="1">
            <a:spLocks/>
          </p:cNvSpPr>
          <p:nvPr/>
        </p:nvSpPr>
        <p:spPr>
          <a:xfrm>
            <a:off x="179512" y="1133872"/>
            <a:ext cx="87129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“You, however, are not in the flesh but in the Spirit,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if in fact the Spirit of God dwells in you” Rom 8:9 </a:t>
            </a:r>
            <a: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6" name="Title 1"/>
          <p:cNvSpPr txBox="1">
            <a:spLocks/>
          </p:cNvSpPr>
          <p:nvPr/>
        </p:nvSpPr>
        <p:spPr bwMode="auto">
          <a:xfrm>
            <a:off x="2915816" y="2564904"/>
            <a:ext cx="4680520" cy="1143000"/>
          </a:xfrm>
          <a:prstGeom prst="rect">
            <a:avLst/>
          </a:prstGeom>
          <a:noFill/>
          <a:ln w="9525">
            <a:noFill/>
            <a:miter lim="800000"/>
            <a:headEnd/>
            <a:tailEnd/>
          </a:ln>
        </p:spPr>
        <p:txBody>
          <a:bodyPr anchor="ctr"/>
          <a:lstStyle/>
          <a:p>
            <a:pPr algn="ctr" eaLnBrk="0" hangingPunct="0">
              <a:defRPr/>
            </a:pPr>
            <a:r>
              <a:rPr lang="en-CA" sz="2800" b="1" dirty="0" smtClean="0">
                <a:solidFill>
                  <a:schemeClr val="bg1"/>
                </a:solidFill>
                <a:latin typeface="Calibri" pitchFamily="34" charset="0"/>
              </a:rPr>
              <a:t>“Do you not know that you are God's temple and that God's Spirit dwells</a:t>
            </a:r>
          </a:p>
          <a:p>
            <a:pPr algn="ctr" eaLnBrk="0" hangingPunct="0">
              <a:defRPr/>
            </a:pPr>
            <a:r>
              <a:rPr lang="en-CA" sz="2800" b="1" dirty="0" smtClean="0">
                <a:solidFill>
                  <a:schemeClr val="bg1"/>
                </a:solidFill>
                <a:latin typeface="Calibri" pitchFamily="34" charset="0"/>
              </a:rPr>
              <a:t> in you?”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3:16</a:t>
            </a:r>
            <a:endParaRPr lang="en-CA" sz="2800" kern="0" dirty="0">
              <a:solidFill>
                <a:schemeClr val="bg1"/>
              </a:solidFill>
              <a:latin typeface="Calibri" pitchFamily="34" charset="0"/>
              <a:ea typeface="+mj-ea"/>
              <a:cs typeface="+mj-cs"/>
            </a:endParaRPr>
          </a:p>
        </p:txBody>
      </p:sp>
      <p:sp>
        <p:nvSpPr>
          <p:cNvPr id="33" name="TextBox 32"/>
          <p:cNvSpPr txBox="1"/>
          <p:nvPr/>
        </p:nvSpPr>
        <p:spPr>
          <a:xfrm>
            <a:off x="2843808" y="4254065"/>
            <a:ext cx="4464496"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“Or do you not know that your body is a temple </a:t>
            </a:r>
          </a:p>
          <a:p>
            <a:pPr algn="ctr"/>
            <a:r>
              <a:rPr lang="en-CA" sz="2800" b="1" dirty="0" smtClean="0">
                <a:solidFill>
                  <a:schemeClr val="bg1"/>
                </a:solidFill>
                <a:latin typeface="Calibri" pitchFamily="34" charset="0"/>
              </a:rPr>
              <a:t>of the Holy Spirit within you, </a:t>
            </a:r>
          </a:p>
          <a:p>
            <a:pPr algn="ctr"/>
            <a:r>
              <a:rPr lang="en-CA" sz="2800" b="1" dirty="0" smtClean="0">
                <a:solidFill>
                  <a:schemeClr val="bg1"/>
                </a:solidFill>
                <a:latin typeface="Calibri" pitchFamily="34" charset="0"/>
              </a:rPr>
              <a:t>whom you have from God?”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6:19</a:t>
            </a:r>
            <a:endParaRPr lang="en-CA" sz="2800" b="1" dirty="0">
              <a:solidFill>
                <a:schemeClr val="bg1"/>
              </a:solidFill>
              <a:latin typeface="Calibri" pitchFamily="34" charset="0"/>
            </a:endParaRPr>
          </a:p>
        </p:txBody>
      </p:sp>
      <p:pic>
        <p:nvPicPr>
          <p:cNvPr id="21" name="Picture 20" descr="www.fg-a.com valentine 2-jumping-heart.gif"/>
          <p:cNvPicPr>
            <a:picLocks noChangeAspect="1"/>
          </p:cNvPicPr>
          <p:nvPr/>
        </p:nvPicPr>
        <p:blipFill>
          <a:blip r:embed="rId4" cstate="print"/>
          <a:stretch>
            <a:fillRect/>
          </a:stretch>
        </p:blipFill>
        <p:spPr>
          <a:xfrm>
            <a:off x="1475656" y="3247628"/>
            <a:ext cx="1143000" cy="1333500"/>
          </a:xfrm>
          <a:prstGeom prst="rect">
            <a:avLst/>
          </a:prstGeom>
        </p:spPr>
      </p:pic>
      <p:sp>
        <p:nvSpPr>
          <p:cNvPr id="28" name="Title 1"/>
          <p:cNvSpPr txBox="1">
            <a:spLocks/>
          </p:cNvSpPr>
          <p:nvPr/>
        </p:nvSpPr>
        <p:spPr bwMode="auto">
          <a:xfrm>
            <a:off x="179512" y="72048"/>
            <a:ext cx="8748464" cy="908680"/>
          </a:xfrm>
          <a:prstGeom prst="rect">
            <a:avLst/>
          </a:prstGeom>
          <a:solidFill>
            <a:schemeClr val="tx1"/>
          </a:solidFill>
          <a:ln w="9525">
            <a:noFill/>
            <a:miter lim="800000"/>
            <a:headEnd/>
            <a:tailEnd/>
          </a:ln>
        </p:spPr>
        <p:txBody>
          <a:bodyPr anchor="ctr"/>
          <a:lstStyle/>
          <a:p>
            <a:pPr algn="ctr" eaLnBrk="0" hangingPunct="0">
              <a:defRPr/>
            </a:pPr>
            <a:r>
              <a:rPr lang="en-CA" sz="2800" b="1" dirty="0" smtClean="0">
                <a:solidFill>
                  <a:srgbClr val="FF0000"/>
                </a:solidFill>
                <a:latin typeface="Calibri" pitchFamily="34" charset="0"/>
              </a:rPr>
              <a:t>17-19. in the Spirit and the Holy Spirit in us, God’s temple.</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3200" b="1" kern="0" dirty="0">
              <a:solidFill>
                <a:srgbClr val="FF0000"/>
              </a:solidFill>
              <a:latin typeface="+mj-lt"/>
              <a:ea typeface="+mj-ea"/>
              <a:cs typeface="+mj-cs"/>
            </a:endParaRPr>
          </a:p>
        </p:txBody>
      </p:sp>
      <p:pic>
        <p:nvPicPr>
          <p:cNvPr id="34" name="Picture 33" descr="www.clipartbest.com dc6XLjAMi.gif"/>
          <p:cNvPicPr>
            <a:picLocks noChangeAspect="1"/>
          </p:cNvPicPr>
          <p:nvPr/>
        </p:nvPicPr>
        <p:blipFill>
          <a:blip r:embed="rId5" cstate="print"/>
          <a:stretch>
            <a:fillRect/>
          </a:stretch>
        </p:blipFill>
        <p:spPr>
          <a:xfrm>
            <a:off x="6876256" y="3068960"/>
            <a:ext cx="2341629" cy="1645920"/>
          </a:xfrm>
          <a:prstGeom prst="rect">
            <a:avLst/>
          </a:prstGeom>
        </p:spPr>
      </p:pic>
      <p:sp>
        <p:nvSpPr>
          <p:cNvPr id="27" name="32-Point Star 26"/>
          <p:cNvSpPr/>
          <p:nvPr/>
        </p:nvSpPr>
        <p:spPr>
          <a:xfrm>
            <a:off x="7236296" y="3118088"/>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descr="dove and sword large cropped.png"/>
          <p:cNvPicPr>
            <a:picLocks noChangeAspect="1"/>
          </p:cNvPicPr>
          <p:nvPr/>
        </p:nvPicPr>
        <p:blipFill>
          <a:blip r:embed="rId6" cstate="print"/>
          <a:stretch>
            <a:fillRect/>
          </a:stretch>
        </p:blipFill>
        <p:spPr>
          <a:xfrm>
            <a:off x="7452320" y="3203430"/>
            <a:ext cx="1192214" cy="1233682"/>
          </a:xfrm>
          <a:prstGeom prst="rect">
            <a:avLst/>
          </a:prstGeom>
        </p:spPr>
      </p:pic>
      <p:sp>
        <p:nvSpPr>
          <p:cNvPr id="35" name="TextBox 34"/>
          <p:cNvSpPr txBox="1"/>
          <p:nvPr/>
        </p:nvSpPr>
        <p:spPr>
          <a:xfrm>
            <a:off x="755576" y="5322694"/>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
        <p:nvSpPr>
          <p:cNvPr id="32" name="Rectangle 31"/>
          <p:cNvSpPr/>
          <p:nvPr/>
        </p:nvSpPr>
        <p:spPr>
          <a:xfrm>
            <a:off x="539552" y="5168805"/>
            <a:ext cx="2448272" cy="369332"/>
          </a:xfrm>
          <a:prstGeom prst="rect">
            <a:avLst/>
          </a:prstGeom>
        </p:spPr>
        <p:txBody>
          <a:bodyPr wrap="square">
            <a:spAutoFit/>
          </a:bodyPr>
          <a:lstStyle/>
          <a:p>
            <a:pPr algn="ctr"/>
            <a:r>
              <a:rPr lang="en-CA" sz="800" dirty="0" smtClean="0"/>
              <a:t>Dove and Bible  Microsoft Corp clip art © 2013   . </a:t>
            </a:r>
          </a:p>
          <a:p>
            <a:pPr algn="ctr"/>
            <a:endParaRPr lang="en-CA" sz="1000"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98782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218"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130868" y="4195011"/>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698820" y="449061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266880"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130868" y="3690955"/>
            <a:ext cx="921716" cy="548640"/>
          </a:xfrm>
          <a:prstGeom prst="rect">
            <a:avLst/>
          </a:prstGeom>
        </p:spPr>
      </p:pic>
      <p:sp>
        <p:nvSpPr>
          <p:cNvPr id="17"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9" name="TextBox 18"/>
          <p:cNvSpPr txBox="1"/>
          <p:nvPr/>
        </p:nvSpPr>
        <p:spPr>
          <a:xfrm>
            <a:off x="5004048" y="116632"/>
            <a:ext cx="4032448" cy="6555641"/>
          </a:xfrm>
          <a:prstGeom prst="rect">
            <a:avLst/>
          </a:prstGeom>
          <a:noFill/>
        </p:spPr>
        <p:txBody>
          <a:bodyPr wrap="square" rtlCol="0">
            <a:spAutoFit/>
          </a:bodyPr>
          <a:lstStyle/>
          <a:p>
            <a:pPr algn="r"/>
            <a:r>
              <a:rPr lang="en-CA" sz="2800" b="1" dirty="0" smtClean="0">
                <a:solidFill>
                  <a:schemeClr val="bg1"/>
                </a:solidFill>
                <a:latin typeface="Calibri" pitchFamily="34" charset="0"/>
                <a:cs typeface="Calibri" pitchFamily="34" charset="0"/>
              </a:rPr>
              <a:t>Because we are sons </a:t>
            </a:r>
          </a:p>
          <a:p>
            <a:pPr algn="r"/>
            <a:r>
              <a:rPr lang="en-CA" sz="2800" b="1" dirty="0" smtClean="0">
                <a:solidFill>
                  <a:schemeClr val="bg1"/>
                </a:solidFill>
                <a:latin typeface="Calibri" pitchFamily="34" charset="0"/>
                <a:cs typeface="Calibri" pitchFamily="34" charset="0"/>
              </a:rPr>
              <a:t>in the Son, the Spirit </a:t>
            </a:r>
          </a:p>
          <a:p>
            <a:pPr algn="r"/>
            <a:r>
              <a:rPr lang="en-CA" sz="2800" b="1" dirty="0" smtClean="0">
                <a:solidFill>
                  <a:schemeClr val="bg1"/>
                </a:solidFill>
                <a:latin typeface="Calibri" pitchFamily="34" charset="0"/>
                <a:cs typeface="Calibri" pitchFamily="34" charset="0"/>
              </a:rPr>
              <a:t>loves, fellowships </a:t>
            </a:r>
          </a:p>
          <a:p>
            <a:pPr algn="r"/>
            <a:r>
              <a:rPr lang="en-CA" sz="2800" b="1" dirty="0" smtClean="0">
                <a:solidFill>
                  <a:schemeClr val="bg1"/>
                </a:solidFill>
                <a:latin typeface="Calibri" pitchFamily="34" charset="0"/>
                <a:cs typeface="Calibri" pitchFamily="34" charset="0"/>
              </a:rPr>
              <a:t>with, and empowers </a:t>
            </a:r>
          </a:p>
          <a:p>
            <a:pPr algn="r"/>
            <a:r>
              <a:rPr lang="en-CA" sz="2800" b="1" dirty="0" smtClean="0">
                <a:solidFill>
                  <a:schemeClr val="bg1"/>
                </a:solidFill>
                <a:latin typeface="Calibri" pitchFamily="34" charset="0"/>
                <a:cs typeface="Calibri" pitchFamily="34" charset="0"/>
              </a:rPr>
              <a:t>us as He loves, fellowships with, </a:t>
            </a:r>
          </a:p>
          <a:p>
            <a:pPr algn="r"/>
            <a:r>
              <a:rPr lang="en-CA" sz="2800" b="1" spc="-20" dirty="0" smtClean="0">
                <a:solidFill>
                  <a:schemeClr val="bg1"/>
                </a:solidFill>
                <a:latin typeface="Calibri" pitchFamily="34" charset="0"/>
                <a:cs typeface="Calibri" pitchFamily="34" charset="0"/>
              </a:rPr>
              <a:t>and empowers </a:t>
            </a:r>
          </a:p>
          <a:p>
            <a:pPr algn="r"/>
            <a:r>
              <a:rPr lang="en-CA" sz="2800" b="1" spc="-20" dirty="0" smtClean="0">
                <a:solidFill>
                  <a:schemeClr val="bg1"/>
                </a:solidFill>
                <a:latin typeface="Calibri" pitchFamily="34" charset="0"/>
                <a:cs typeface="Calibri" pitchFamily="34" charset="0"/>
              </a:rPr>
              <a:t>the Son.</a:t>
            </a:r>
          </a:p>
          <a:p>
            <a:pPr algn="r"/>
            <a:r>
              <a:rPr lang="en-CA" sz="2800" b="1" dirty="0" smtClean="0">
                <a:solidFill>
                  <a:schemeClr val="bg1"/>
                </a:solidFill>
                <a:latin typeface="Calibri" pitchFamily="34" charset="0"/>
                <a:cs typeface="Calibri" pitchFamily="34" charset="0"/>
              </a:rPr>
              <a:t>Because we are sons</a:t>
            </a:r>
          </a:p>
          <a:p>
            <a:pPr algn="r"/>
            <a:r>
              <a:rPr lang="en-CA" sz="2800" b="1" dirty="0" smtClean="0">
                <a:solidFill>
                  <a:schemeClr val="bg1"/>
                </a:solidFill>
                <a:latin typeface="Calibri" pitchFamily="34" charset="0"/>
                <a:cs typeface="Calibri" pitchFamily="34" charset="0"/>
              </a:rPr>
              <a:t> in the Son, the Son </a:t>
            </a:r>
          </a:p>
          <a:p>
            <a:pPr algn="r"/>
            <a:r>
              <a:rPr lang="en-CA" sz="2800" b="1" dirty="0" smtClean="0">
                <a:solidFill>
                  <a:schemeClr val="bg1"/>
                </a:solidFill>
                <a:latin typeface="Calibri" pitchFamily="34" charset="0"/>
                <a:cs typeface="Calibri" pitchFamily="34" charset="0"/>
              </a:rPr>
              <a:t>leads us to love, fellowship with, </a:t>
            </a:r>
          </a:p>
          <a:p>
            <a:pPr algn="r"/>
            <a:r>
              <a:rPr lang="en-CA" sz="2800" b="1" dirty="0" smtClean="0">
                <a:solidFill>
                  <a:schemeClr val="bg1"/>
                </a:solidFill>
                <a:latin typeface="Calibri" pitchFamily="34" charset="0"/>
                <a:cs typeface="Calibri" pitchFamily="34" charset="0"/>
              </a:rPr>
              <a:t>and cooperate with </a:t>
            </a:r>
          </a:p>
          <a:p>
            <a:pPr algn="r"/>
            <a:r>
              <a:rPr lang="en-CA" sz="2800" b="1" dirty="0" smtClean="0">
                <a:solidFill>
                  <a:schemeClr val="bg1"/>
                </a:solidFill>
                <a:latin typeface="Calibri" pitchFamily="34" charset="0"/>
                <a:cs typeface="Calibri" pitchFamily="34" charset="0"/>
              </a:rPr>
              <a:t>the Holy Spirit </a:t>
            </a:r>
          </a:p>
          <a:p>
            <a:pPr algn="r"/>
            <a:r>
              <a:rPr lang="en-CA" sz="2800" b="1" dirty="0" smtClean="0">
                <a:solidFill>
                  <a:schemeClr val="bg1"/>
                </a:solidFill>
                <a:latin typeface="Calibri" pitchFamily="34" charset="0"/>
                <a:cs typeface="Calibri" pitchFamily="34" charset="0"/>
              </a:rPr>
              <a:t>as the Son does.</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714612"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07522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7" name="Picture 26" descr="egyptian.gif"/>
          <p:cNvPicPr>
            <a:picLocks noChangeAspect="1"/>
          </p:cNvPicPr>
          <p:nvPr/>
        </p:nvPicPr>
        <p:blipFill>
          <a:blip r:embed="rId3" cstate="print"/>
          <a:stretch>
            <a:fillRect/>
          </a:stretch>
        </p:blipFill>
        <p:spPr>
          <a:xfrm rot="14400000" flipH="1">
            <a:off x="864364"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698820"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834832"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70936" y="3770533"/>
            <a:ext cx="921716" cy="548640"/>
          </a:xfrm>
          <a:prstGeom prst="rect">
            <a:avLst/>
          </a:prstGeom>
        </p:spPr>
      </p:pic>
      <p:sp>
        <p:nvSpPr>
          <p:cNvPr id="19" name="Title 16"/>
          <p:cNvSpPr txBox="1">
            <a:spLocks/>
          </p:cNvSpPr>
          <p:nvPr/>
        </p:nvSpPr>
        <p:spPr>
          <a:xfrm>
            <a:off x="5220072" y="144016"/>
            <a:ext cx="3847728" cy="6885384"/>
          </a:xfrm>
          <a:prstGeom prst="rect">
            <a:avLst/>
          </a:prstGeom>
        </p:spPr>
        <p:txBody>
          <a:bodyPr>
            <a:noAutofit/>
          </a:bodyPr>
          <a:lstStyle/>
          <a:p>
            <a:pPr marL="0" marR="0" lvl="0" indent="0" algn="r" defTabSz="914400" rtl="0" eaLnBrk="1" fontAlgn="auto" latinLnBrk="0" hangingPunct="1">
              <a:lnSpc>
                <a:spcPts val="32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We thank you, Father, that your Spirit conforms your sons to the image of your Son  to enjoy</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you completely as your Son does, </a:t>
            </a:r>
          </a:p>
          <a:p>
            <a:pPr marL="0" marR="0" lvl="0" indent="0" algn="r" defTabSz="914400" rtl="0" eaLnBrk="1" fontAlgn="auto" latinLnBrk="0" hangingPunct="1">
              <a:lnSpc>
                <a:spcPts val="32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want to do your </a:t>
            </a:r>
          </a:p>
          <a:p>
            <a:pPr marL="0" marR="0" lvl="0" indent="0" algn="r" defTabSz="914400" rtl="0" eaLnBrk="1" fontAlgn="auto" latinLnBrk="0" hangingPunct="1">
              <a:lnSpc>
                <a:spcPts val="32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will as your Son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does</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a:t>
            </a:r>
          </a:p>
          <a:p>
            <a:pPr marL="0" marR="0" lvl="0" indent="0" algn="r" defTabSz="914400" rtl="0" eaLnBrk="1" fontAlgn="auto" latinLnBrk="0" hangingPunct="1">
              <a:lnSpc>
                <a:spcPts val="32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join you in your mission to make the good news of Christ known to all nations, and sacrifice anything </a:t>
            </a:r>
          </a:p>
          <a:p>
            <a:pPr marL="0" marR="0" lvl="0" indent="0" algn="r" defTabSz="914400" rtl="0" eaLnBrk="1" fontAlgn="auto" latinLnBrk="0" hangingPunct="1">
              <a:lnSpc>
                <a:spcPts val="32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finish the work given </a:t>
            </a:r>
          </a:p>
          <a:p>
            <a:pPr marL="0" marR="0" lvl="0" indent="0" algn="r" defTabSz="914400" rtl="0" eaLnBrk="1" fontAlgn="auto" latinLnBrk="0" hangingPunct="1">
              <a:lnSpc>
                <a:spcPts val="32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us, as your Son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did </a:t>
            </a:r>
          </a:p>
          <a:p>
            <a:pPr marL="0" marR="0" lvl="0" indent="0" algn="r" defTabSz="914400" rtl="0" eaLnBrk="1" fontAlgn="auto" latinLnBrk="0" hangingPunct="1">
              <a:lnSpc>
                <a:spcPts val="3200"/>
              </a:lnSpc>
              <a:spcBef>
                <a:spcPct val="0"/>
              </a:spcBef>
              <a:spcAft>
                <a:spcPts val="0"/>
              </a:spcAft>
              <a:buClrTx/>
              <a:buSzTx/>
              <a:buFontTx/>
              <a:buNone/>
              <a:tabLst/>
              <a:defRPr/>
            </a:pP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in love for you, Abba.</a:t>
            </a:r>
            <a:endParaRPr kumimoji="0" lang="en-CA" sz="2800" b="1" i="0" u="none" strike="noStrike" kern="1200" cap="none" spc="0" normalizeH="0" baseline="0" noProof="0" dirty="0">
              <a:ln>
                <a:noFill/>
              </a:ln>
              <a:solidFill>
                <a:schemeClr val="bg1"/>
              </a:solidFill>
              <a:effectLst/>
              <a:uLnTx/>
              <a:uFillTx/>
              <a:latin typeface="Calibri" pitchFamily="34" charset="0"/>
              <a:ea typeface="+mj-ea"/>
              <a:cs typeface="Calibri" pitchFamily="34" charset="0"/>
            </a:endParaRPr>
          </a:p>
        </p:txBody>
      </p:sp>
      <p:pic>
        <p:nvPicPr>
          <p:cNvPr id="25" name="Picture 24" descr="egyptian.gif"/>
          <p:cNvPicPr>
            <a:picLocks noChangeAspect="1"/>
          </p:cNvPicPr>
          <p:nvPr/>
        </p:nvPicPr>
        <p:blipFill>
          <a:blip r:embed="rId3" cstate="print"/>
          <a:stretch>
            <a:fillRect/>
          </a:stretch>
        </p:blipFill>
        <p:spPr>
          <a:xfrm rot="14400000" flipH="1">
            <a:off x="1292992" y="348250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3978987"/>
            <a:ext cx="921716" cy="548640"/>
          </a:xfrm>
          <a:prstGeom prst="rect">
            <a:avLst/>
          </a:prstGeom>
        </p:spPr>
      </p:pic>
      <p:sp>
        <p:nvSpPr>
          <p:cNvPr id="18" name="WordArt 2"/>
          <p:cNvSpPr>
            <a:spLocks noChangeArrowheads="1" noChangeShapeType="1" noTextEdit="1"/>
          </p:cNvSpPr>
          <p:nvPr/>
        </p:nvSpPr>
        <p:spPr bwMode="auto">
          <a:xfrm>
            <a:off x="1259632" y="1196752"/>
            <a:ext cx="3312368" cy="1008112"/>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32-Point Star 14"/>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11"/>
          <p:cNvSpPr txBox="1">
            <a:spLocks noChangeArrowheads="1"/>
          </p:cNvSpPr>
          <p:nvPr/>
        </p:nvSpPr>
        <p:spPr bwMode="auto">
          <a:xfrm>
            <a:off x="1332260" y="2823022"/>
            <a:ext cx="1007492" cy="461962"/>
          </a:xfrm>
          <a:prstGeom prst="rect">
            <a:avLst/>
          </a:prstGeom>
          <a:noFill/>
          <a:ln w="9525">
            <a:noFill/>
            <a:miter lim="800000"/>
            <a:headEnd/>
            <a:tailEnd/>
          </a:ln>
        </p:spPr>
        <p:txBody>
          <a:bodyPr wrap="square">
            <a:spAutoFit/>
          </a:bodyPr>
          <a:lstStyle/>
          <a:p>
            <a:r>
              <a:rPr lang="en-CA" sz="2400" b="1" dirty="0">
                <a:solidFill>
                  <a:schemeClr val="bg1"/>
                </a:solidFill>
              </a:rPr>
              <a:t>Abba</a:t>
            </a: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8" name="TextBox 27"/>
          <p:cNvSpPr txBox="1"/>
          <p:nvPr/>
        </p:nvSpPr>
        <p:spPr>
          <a:xfrm>
            <a:off x="0" y="1178749"/>
            <a:ext cx="9144000"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“To the church of the Thessalonians in God the Father </a:t>
            </a:r>
          </a:p>
          <a:p>
            <a:pPr algn="ctr"/>
            <a:r>
              <a:rPr lang="en-US" sz="2800" b="1" dirty="0" smtClean="0">
                <a:solidFill>
                  <a:schemeClr val="bg1"/>
                </a:solidFill>
                <a:latin typeface="Calibri" pitchFamily="34" charset="0"/>
              </a:rPr>
              <a:t>and the Lord Jesus Christ”  1 </a:t>
            </a:r>
            <a:r>
              <a:rPr lang="en-US" sz="2800" b="1" dirty="0" err="1" smtClean="0">
                <a:solidFill>
                  <a:schemeClr val="bg1"/>
                </a:solidFill>
                <a:latin typeface="Calibri" pitchFamily="34" charset="0"/>
              </a:rPr>
              <a:t>Thess</a:t>
            </a:r>
            <a:r>
              <a:rPr lang="en-US" sz="2800" b="1" dirty="0" smtClean="0">
                <a:solidFill>
                  <a:schemeClr val="bg1"/>
                </a:solidFill>
                <a:latin typeface="Calibri" pitchFamily="34" charset="0"/>
              </a:rPr>
              <a:t> 1:1</a:t>
            </a:r>
            <a:endParaRPr lang="en-CA" sz="2800" dirty="0">
              <a:solidFill>
                <a:schemeClr val="bg1"/>
              </a:solidFill>
              <a:latin typeface="Calibri" pitchFamily="34" charset="0"/>
            </a:endParaRPr>
          </a:p>
        </p:txBody>
      </p:sp>
      <p:sp>
        <p:nvSpPr>
          <p:cNvPr id="29" name="TextBox 28"/>
          <p:cNvSpPr txBox="1"/>
          <p:nvPr/>
        </p:nvSpPr>
        <p:spPr>
          <a:xfrm>
            <a:off x="2736304" y="2420888"/>
            <a:ext cx="4932040" cy="3539430"/>
          </a:xfrm>
          <a:prstGeom prst="rect">
            <a:avLst/>
          </a:prstGeom>
          <a:noFill/>
        </p:spPr>
        <p:txBody>
          <a:bodyPr wrap="square" rtlCol="0">
            <a:spAutoFit/>
          </a:bodyPr>
          <a:lstStyle/>
          <a:p>
            <a:pPr algn="ctr"/>
            <a:r>
              <a:rPr lang="en-US" sz="2800" b="1" dirty="0" smtClean="0">
                <a:solidFill>
                  <a:schemeClr val="bg1"/>
                </a:solidFill>
                <a:latin typeface="Calibri" pitchFamily="34" charset="0"/>
              </a:rPr>
              <a:t>“If anyone loves me, </a:t>
            </a:r>
          </a:p>
          <a:p>
            <a:pPr algn="ctr"/>
            <a:r>
              <a:rPr lang="en-US" sz="2800" b="1" dirty="0" smtClean="0">
                <a:solidFill>
                  <a:schemeClr val="bg1"/>
                </a:solidFill>
                <a:latin typeface="Calibri" pitchFamily="34" charset="0"/>
              </a:rPr>
              <a:t>he will keep my word, </a:t>
            </a:r>
          </a:p>
          <a:p>
            <a:pPr algn="ctr"/>
            <a:r>
              <a:rPr lang="en-US" sz="2800" b="1" dirty="0" smtClean="0">
                <a:solidFill>
                  <a:schemeClr val="bg1"/>
                </a:solidFill>
                <a:latin typeface="Calibri" pitchFamily="34" charset="0"/>
              </a:rPr>
              <a:t>and my Father </a:t>
            </a:r>
          </a:p>
          <a:p>
            <a:pPr algn="ctr"/>
            <a:r>
              <a:rPr lang="en-US" sz="2800" b="1" dirty="0" smtClean="0">
                <a:solidFill>
                  <a:schemeClr val="bg1"/>
                </a:solidFill>
                <a:latin typeface="Calibri" pitchFamily="34" charset="0"/>
              </a:rPr>
              <a:t>will love him, </a:t>
            </a:r>
          </a:p>
          <a:p>
            <a:pPr algn="ctr"/>
            <a:r>
              <a:rPr lang="en-US" sz="2800" b="1" dirty="0" smtClean="0">
                <a:solidFill>
                  <a:schemeClr val="bg1"/>
                </a:solidFill>
                <a:latin typeface="Calibri" pitchFamily="34" charset="0"/>
              </a:rPr>
              <a:t>and we will come to him </a:t>
            </a:r>
          </a:p>
          <a:p>
            <a:pPr algn="ctr"/>
            <a:r>
              <a:rPr lang="en-US" sz="2800" b="1" dirty="0" smtClean="0">
                <a:solidFill>
                  <a:schemeClr val="bg1"/>
                </a:solidFill>
                <a:latin typeface="Calibri" pitchFamily="34" charset="0"/>
              </a:rPr>
              <a:t>and make our home </a:t>
            </a:r>
          </a:p>
          <a:p>
            <a:pPr algn="ctr"/>
            <a:r>
              <a:rPr lang="en-US" sz="2800" b="1" dirty="0" smtClean="0">
                <a:solidFill>
                  <a:schemeClr val="bg1"/>
                </a:solidFill>
                <a:latin typeface="Calibri" pitchFamily="34" charset="0"/>
              </a:rPr>
              <a:t>with him”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John 14:23</a:t>
            </a:r>
            <a:endParaRPr lang="en-CA" sz="2800" dirty="0">
              <a:solidFill>
                <a:schemeClr val="bg1"/>
              </a:solidFill>
              <a:latin typeface="Calibri" pitchFamily="34" charset="0"/>
            </a:endParaRPr>
          </a:p>
        </p:txBody>
      </p:sp>
      <p:pic>
        <p:nvPicPr>
          <p:cNvPr id="26" name="Picture 25" descr="www.fg-a.com valentine 2-jumping-heart.gif"/>
          <p:cNvPicPr>
            <a:picLocks noChangeAspect="1"/>
          </p:cNvPicPr>
          <p:nvPr/>
        </p:nvPicPr>
        <p:blipFill>
          <a:blip r:embed="rId3" cstate="print"/>
          <a:stretch>
            <a:fillRect/>
          </a:stretch>
        </p:blipFill>
        <p:spPr>
          <a:xfrm>
            <a:off x="1187624" y="3247628"/>
            <a:ext cx="1143000" cy="1333500"/>
          </a:xfrm>
          <a:prstGeom prst="rect">
            <a:avLst/>
          </a:prstGeom>
        </p:spPr>
      </p:pic>
      <p:sp>
        <p:nvSpPr>
          <p:cNvPr id="19" name="Title 1"/>
          <p:cNvSpPr txBox="1">
            <a:spLocks/>
          </p:cNvSpPr>
          <p:nvPr/>
        </p:nvSpPr>
        <p:spPr>
          <a:xfrm>
            <a:off x="611560" y="125760"/>
            <a:ext cx="7954184" cy="926976"/>
          </a:xfrm>
          <a:prstGeom prst="rect">
            <a:avLst/>
          </a:prstGeom>
          <a:solidFill>
            <a:schemeClr val="tx1"/>
          </a:solidFill>
        </p:spPr>
        <p:txBody>
          <a:bodyPr/>
          <a:lstStyle/>
          <a:p>
            <a:pPr algn="ctr" eaLnBrk="0" hangingPunct="0">
              <a:defRPr/>
            </a:pPr>
            <a:r>
              <a:rPr lang="en-CA" sz="2800" b="1" dirty="0" smtClean="0">
                <a:solidFill>
                  <a:srgbClr val="FF0000"/>
                </a:solidFill>
                <a:latin typeface="Calibri" pitchFamily="34" charset="0"/>
              </a:rPr>
              <a:t>20-21. in </a:t>
            </a:r>
            <a:r>
              <a:rPr lang="en-CA" sz="2800" b="1" kern="0" dirty="0" smtClean="0">
                <a:solidFill>
                  <a:srgbClr val="FF0000"/>
                </a:solidFill>
                <a:latin typeface="Calibri" pitchFamily="34" charset="0"/>
                <a:ea typeface="+mj-ea"/>
                <a:cs typeface="+mj-cs"/>
              </a:rPr>
              <a:t>God the Father and God the Father in us!</a:t>
            </a:r>
          </a:p>
          <a:p>
            <a:pPr algn="ctr" eaLnBrk="0" hangingPunct="0">
              <a:defRPr/>
            </a:pPr>
            <a:r>
              <a:rPr lang="en-CA" sz="2800" b="1" kern="0" dirty="0" smtClean="0">
                <a:solidFill>
                  <a:srgbClr val="FF0000"/>
                </a:solidFill>
                <a:latin typeface="Calibri" pitchFamily="34" charset="0"/>
                <a:ea typeface="+mj-ea"/>
                <a:cs typeface="+mj-cs"/>
              </a:rPr>
              <a:t>Thank you, Father!</a:t>
            </a:r>
          </a:p>
        </p:txBody>
      </p:sp>
      <p:pic>
        <p:nvPicPr>
          <p:cNvPr id="32" name="Picture 31" descr="www.clipartbest.com dc6XLjAMi.gif"/>
          <p:cNvPicPr>
            <a:picLocks noChangeAspect="1"/>
          </p:cNvPicPr>
          <p:nvPr/>
        </p:nvPicPr>
        <p:blipFill>
          <a:blip r:embed="rId4" cstate="print"/>
          <a:stretch>
            <a:fillRect/>
          </a:stretch>
        </p:blipFill>
        <p:spPr>
          <a:xfrm>
            <a:off x="6876256" y="2996952"/>
            <a:ext cx="2341629" cy="1645920"/>
          </a:xfrm>
          <a:prstGeom prst="rect">
            <a:avLst/>
          </a:prstGeom>
        </p:spPr>
      </p:pic>
      <p:sp>
        <p:nvSpPr>
          <p:cNvPr id="17" name="32-Point Star 16"/>
          <p:cNvSpPr/>
          <p:nvPr/>
        </p:nvSpPr>
        <p:spPr>
          <a:xfrm>
            <a:off x="7246560" y="3068960"/>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962"/>
          </a:xfrm>
          <a:prstGeom prst="rect">
            <a:avLst/>
          </a:prstGeom>
          <a:noFill/>
          <a:ln w="9525">
            <a:noFill/>
            <a:miter lim="800000"/>
            <a:headEnd/>
            <a:tailEnd/>
          </a:ln>
        </p:spPr>
        <p:txBody>
          <a:bodyPr>
            <a:spAutoFit/>
          </a:bodyPr>
          <a:lstStyle/>
          <a:p>
            <a:r>
              <a:rPr lang="en-CA" sz="2400" b="1" dirty="0">
                <a:solidFill>
                  <a:schemeClr val="bg1"/>
                </a:solidFill>
              </a:rPr>
              <a:t>Abba</a:t>
            </a:r>
          </a:p>
        </p:txBody>
      </p:sp>
      <p:sp>
        <p:nvSpPr>
          <p:cNvPr id="33" name="TextBox 32"/>
          <p:cNvSpPr txBox="1"/>
          <p:nvPr/>
        </p:nvSpPr>
        <p:spPr>
          <a:xfrm>
            <a:off x="755576" y="5199583"/>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32-Point Star 14"/>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11"/>
          <p:cNvSpPr txBox="1">
            <a:spLocks noChangeArrowheads="1"/>
          </p:cNvSpPr>
          <p:nvPr/>
        </p:nvSpPr>
        <p:spPr bwMode="auto">
          <a:xfrm>
            <a:off x="1332260" y="2823022"/>
            <a:ext cx="1007492" cy="461962"/>
          </a:xfrm>
          <a:prstGeom prst="rect">
            <a:avLst/>
          </a:prstGeom>
          <a:noFill/>
          <a:ln w="9525">
            <a:noFill/>
            <a:miter lim="800000"/>
            <a:headEnd/>
            <a:tailEnd/>
          </a:ln>
        </p:spPr>
        <p:txBody>
          <a:bodyPr wrap="square">
            <a:spAutoFit/>
          </a:bodyPr>
          <a:lstStyle/>
          <a:p>
            <a:r>
              <a:rPr lang="en-CA" sz="2400" b="1" dirty="0">
                <a:solidFill>
                  <a:schemeClr val="bg1"/>
                </a:solidFill>
              </a:rPr>
              <a:t>Abba</a:t>
            </a: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9" name="TextBox 28"/>
          <p:cNvSpPr txBox="1"/>
          <p:nvPr/>
        </p:nvSpPr>
        <p:spPr>
          <a:xfrm>
            <a:off x="3419872" y="2552705"/>
            <a:ext cx="3744416" cy="3108543"/>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“If the Spirit of him </a:t>
            </a:r>
          </a:p>
          <a:p>
            <a:pPr algn="ctr"/>
            <a:r>
              <a:rPr lang="en-US" sz="2800" b="1" dirty="0" smtClean="0">
                <a:solidFill>
                  <a:schemeClr val="bg1"/>
                </a:solidFill>
                <a:latin typeface="Calibri" pitchFamily="34" charset="0"/>
                <a:cs typeface="Calibri" pitchFamily="34" charset="0"/>
              </a:rPr>
              <a:t>who raised Jesus </a:t>
            </a:r>
          </a:p>
          <a:p>
            <a:pPr algn="ctr"/>
            <a:r>
              <a:rPr lang="en-US" sz="2800" b="1" dirty="0" smtClean="0">
                <a:solidFill>
                  <a:schemeClr val="bg1"/>
                </a:solidFill>
                <a:latin typeface="Calibri" pitchFamily="34" charset="0"/>
                <a:cs typeface="Calibri" pitchFamily="34" charset="0"/>
              </a:rPr>
              <a:t>from the dead </a:t>
            </a:r>
          </a:p>
          <a:p>
            <a:pPr algn="ctr"/>
            <a:r>
              <a:rPr lang="en-US" sz="2800" b="1" dirty="0" smtClean="0">
                <a:solidFill>
                  <a:schemeClr val="bg1"/>
                </a:solidFill>
                <a:latin typeface="Calibri" pitchFamily="34" charset="0"/>
                <a:cs typeface="Calibri" pitchFamily="34" charset="0"/>
              </a:rPr>
              <a:t>dwells in you, </a:t>
            </a:r>
          </a:p>
          <a:p>
            <a:pPr algn="ctr"/>
            <a:r>
              <a:rPr lang="en-US" sz="2800" b="1" dirty="0" smtClean="0">
                <a:solidFill>
                  <a:schemeClr val="bg1"/>
                </a:solidFill>
                <a:latin typeface="Calibri" pitchFamily="34" charset="0"/>
                <a:cs typeface="Calibri" pitchFamily="34" charset="0"/>
              </a:rPr>
              <a:t>. . . his Spirit who dwells in you</a:t>
            </a:r>
            <a:r>
              <a:rPr lang="en-US" sz="2800" b="1" dirty="0" smtClean="0">
                <a:solidFill>
                  <a:schemeClr val="bg1"/>
                </a:solidFill>
                <a:latin typeface="Calibri" pitchFamily="34" charset="0"/>
              </a:rPr>
              <a:t>”  </a:t>
            </a:r>
          </a:p>
          <a:p>
            <a:pPr algn="ctr"/>
            <a:r>
              <a:rPr lang="en-US" sz="2800" b="1" dirty="0" smtClean="0">
                <a:solidFill>
                  <a:schemeClr val="bg1"/>
                </a:solidFill>
                <a:latin typeface="Calibri" pitchFamily="34" charset="0"/>
              </a:rPr>
              <a:t>Rom 8:11</a:t>
            </a:r>
            <a:endParaRPr lang="en-CA" sz="2800" dirty="0">
              <a:solidFill>
                <a:schemeClr val="bg1"/>
              </a:solidFill>
              <a:latin typeface="Calibri" pitchFamily="34" charset="0"/>
            </a:endParaRPr>
          </a:p>
        </p:txBody>
      </p:sp>
      <p:pic>
        <p:nvPicPr>
          <p:cNvPr id="26" name="Picture 25" descr="www.fg-a.com valentine 2-jumping-heart.gif"/>
          <p:cNvPicPr>
            <a:picLocks noChangeAspect="1"/>
          </p:cNvPicPr>
          <p:nvPr/>
        </p:nvPicPr>
        <p:blipFill>
          <a:blip r:embed="rId3" cstate="print"/>
          <a:stretch>
            <a:fillRect/>
          </a:stretch>
        </p:blipFill>
        <p:spPr>
          <a:xfrm>
            <a:off x="1187624" y="3247628"/>
            <a:ext cx="1143000" cy="1333500"/>
          </a:xfrm>
          <a:prstGeom prst="rect">
            <a:avLst/>
          </a:prstGeom>
        </p:spPr>
      </p:pic>
      <p:sp>
        <p:nvSpPr>
          <p:cNvPr id="19" name="TextBox 18"/>
          <p:cNvSpPr txBox="1"/>
          <p:nvPr/>
        </p:nvSpPr>
        <p:spPr>
          <a:xfrm>
            <a:off x="0" y="1178749"/>
            <a:ext cx="9144000"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“To the church of the Thessalonians in God our Father </a:t>
            </a:r>
          </a:p>
          <a:p>
            <a:pPr algn="ctr"/>
            <a:r>
              <a:rPr lang="en-US" sz="2800" b="1" dirty="0" smtClean="0">
                <a:solidFill>
                  <a:schemeClr val="bg1"/>
                </a:solidFill>
                <a:latin typeface="Calibri" pitchFamily="34" charset="0"/>
              </a:rPr>
              <a:t>and the Lord Jesus Christ”  2 </a:t>
            </a:r>
            <a:r>
              <a:rPr lang="en-US" sz="2800" b="1" dirty="0" err="1" smtClean="0">
                <a:solidFill>
                  <a:schemeClr val="bg1"/>
                </a:solidFill>
                <a:latin typeface="Calibri" pitchFamily="34" charset="0"/>
              </a:rPr>
              <a:t>Thess</a:t>
            </a:r>
            <a:r>
              <a:rPr lang="en-US" sz="2800" b="1" dirty="0" smtClean="0">
                <a:solidFill>
                  <a:schemeClr val="bg1"/>
                </a:solidFill>
                <a:latin typeface="Calibri" pitchFamily="34" charset="0"/>
              </a:rPr>
              <a:t> 1:1</a:t>
            </a:r>
            <a:endParaRPr lang="en-CA" sz="2800" dirty="0">
              <a:solidFill>
                <a:schemeClr val="bg1"/>
              </a:solidFill>
              <a:latin typeface="Calibri" pitchFamily="34" charset="0"/>
            </a:endParaRPr>
          </a:p>
        </p:txBody>
      </p:sp>
      <p:sp>
        <p:nvSpPr>
          <p:cNvPr id="32" name="Title 1"/>
          <p:cNvSpPr txBox="1">
            <a:spLocks/>
          </p:cNvSpPr>
          <p:nvPr/>
        </p:nvSpPr>
        <p:spPr>
          <a:xfrm>
            <a:off x="611560" y="125760"/>
            <a:ext cx="7954184" cy="926976"/>
          </a:xfrm>
          <a:prstGeom prst="rect">
            <a:avLst/>
          </a:prstGeom>
          <a:solidFill>
            <a:schemeClr val="tx1"/>
          </a:solidFill>
        </p:spPr>
        <p:txBody>
          <a:bodyPr/>
          <a:lstStyle/>
          <a:p>
            <a:pPr algn="ctr" eaLnBrk="0" hangingPunct="0">
              <a:defRPr/>
            </a:pPr>
            <a:r>
              <a:rPr lang="en-CA" sz="2800" b="1" dirty="0" smtClean="0">
                <a:solidFill>
                  <a:srgbClr val="FF0000"/>
                </a:solidFill>
                <a:latin typeface="Calibri" pitchFamily="34" charset="0"/>
              </a:rPr>
              <a:t>20-21. in </a:t>
            </a:r>
            <a:r>
              <a:rPr lang="en-CA" sz="2800" b="1" kern="0" dirty="0" smtClean="0">
                <a:solidFill>
                  <a:srgbClr val="FF0000"/>
                </a:solidFill>
                <a:latin typeface="Calibri" pitchFamily="34" charset="0"/>
                <a:ea typeface="+mj-ea"/>
                <a:cs typeface="+mj-cs"/>
              </a:rPr>
              <a:t>God the Father and God the Father in us!</a:t>
            </a:r>
          </a:p>
          <a:p>
            <a:pPr algn="ctr" eaLnBrk="0" hangingPunct="0">
              <a:defRPr/>
            </a:pPr>
            <a:r>
              <a:rPr lang="en-CA" sz="2800" b="1" kern="0" dirty="0" smtClean="0">
                <a:solidFill>
                  <a:srgbClr val="FF0000"/>
                </a:solidFill>
                <a:latin typeface="Calibri" pitchFamily="34" charset="0"/>
                <a:ea typeface="+mj-ea"/>
                <a:cs typeface="+mj-cs"/>
              </a:rPr>
              <a:t>Thank you, Father!</a:t>
            </a:r>
          </a:p>
        </p:txBody>
      </p:sp>
      <p:pic>
        <p:nvPicPr>
          <p:cNvPr id="28" name="Picture 27" descr="www.clipartbest.com dc6XLjAMi.gif"/>
          <p:cNvPicPr>
            <a:picLocks noChangeAspect="1"/>
          </p:cNvPicPr>
          <p:nvPr/>
        </p:nvPicPr>
        <p:blipFill>
          <a:blip r:embed="rId4" cstate="print"/>
          <a:stretch>
            <a:fillRect/>
          </a:stretch>
        </p:blipFill>
        <p:spPr>
          <a:xfrm>
            <a:off x="6876256" y="2996952"/>
            <a:ext cx="2341629" cy="1645920"/>
          </a:xfrm>
          <a:prstGeom prst="rect">
            <a:avLst/>
          </a:prstGeom>
        </p:spPr>
      </p:pic>
      <p:sp>
        <p:nvSpPr>
          <p:cNvPr id="17" name="32-Point Star 1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962"/>
          </a:xfrm>
          <a:prstGeom prst="rect">
            <a:avLst/>
          </a:prstGeom>
          <a:noFill/>
          <a:ln w="9525">
            <a:noFill/>
            <a:miter lim="800000"/>
            <a:headEnd/>
            <a:tailEnd/>
          </a:ln>
        </p:spPr>
        <p:txBody>
          <a:bodyPr>
            <a:spAutoFit/>
          </a:bodyPr>
          <a:lstStyle/>
          <a:p>
            <a:r>
              <a:rPr lang="en-CA" sz="2400" b="1" dirty="0">
                <a:solidFill>
                  <a:schemeClr val="bg1"/>
                </a:solidFill>
              </a:rPr>
              <a:t>Abba</a:t>
            </a:r>
          </a:p>
        </p:txBody>
      </p:sp>
      <p:sp>
        <p:nvSpPr>
          <p:cNvPr id="33" name="TextBox 32"/>
          <p:cNvSpPr txBox="1"/>
          <p:nvPr/>
        </p:nvSpPr>
        <p:spPr>
          <a:xfrm>
            <a:off x="755576" y="5199583"/>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98782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218"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130868" y="4195011"/>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698820" y="449061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266880"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130868" y="3690955"/>
            <a:ext cx="921716" cy="548640"/>
          </a:xfrm>
          <a:prstGeom prst="rect">
            <a:avLst/>
          </a:prstGeom>
        </p:spPr>
      </p:pic>
      <p:sp>
        <p:nvSpPr>
          <p:cNvPr id="17"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364088" y="184566"/>
            <a:ext cx="3744416" cy="6124754"/>
          </a:xfrm>
          <a:prstGeom prst="rect">
            <a:avLst/>
          </a:prstGeom>
          <a:noFill/>
        </p:spPr>
        <p:txBody>
          <a:bodyPr wrap="square" rtlCol="0">
            <a:spAutoFit/>
          </a:bodyPr>
          <a:lstStyle/>
          <a:p>
            <a:pPr algn="r"/>
            <a:r>
              <a:rPr lang="en-CA" sz="2800" b="1" dirty="0" smtClean="0">
                <a:solidFill>
                  <a:schemeClr val="bg1"/>
                </a:solidFill>
                <a:latin typeface="Calibri" pitchFamily="34" charset="0"/>
                <a:cs typeface="Calibri" pitchFamily="34" charset="0"/>
              </a:rPr>
              <a:t>Because we are sons in the Son, Abba loves, fellowships with, and </a:t>
            </a:r>
          </a:p>
          <a:p>
            <a:pPr algn="r"/>
            <a:r>
              <a:rPr lang="en-CA" sz="2800" b="1" dirty="0" smtClean="0">
                <a:solidFill>
                  <a:schemeClr val="bg1"/>
                </a:solidFill>
                <a:latin typeface="Calibri" pitchFamily="34" charset="0"/>
                <a:cs typeface="Calibri" pitchFamily="34" charset="0"/>
              </a:rPr>
              <a:t>is a Father to us as </a:t>
            </a:r>
          </a:p>
          <a:p>
            <a:pPr algn="r"/>
            <a:r>
              <a:rPr lang="en-CA" sz="2800" b="1" dirty="0" smtClean="0">
                <a:solidFill>
                  <a:schemeClr val="bg1"/>
                </a:solidFill>
                <a:latin typeface="Calibri" pitchFamily="34" charset="0"/>
                <a:cs typeface="Calibri" pitchFamily="34" charset="0"/>
              </a:rPr>
              <a:t>he loves, fellowships with, and is a Father </a:t>
            </a:r>
          </a:p>
          <a:p>
            <a:pPr algn="r"/>
            <a:r>
              <a:rPr lang="en-CA" sz="2800" b="1" dirty="0" smtClean="0">
                <a:solidFill>
                  <a:schemeClr val="bg1"/>
                </a:solidFill>
                <a:latin typeface="Calibri" pitchFamily="34" charset="0"/>
                <a:cs typeface="Calibri" pitchFamily="34" charset="0"/>
              </a:rPr>
              <a:t>to his Son.</a:t>
            </a:r>
          </a:p>
          <a:p>
            <a:pPr algn="r"/>
            <a:r>
              <a:rPr lang="en-CA" sz="2800" b="1" dirty="0" smtClean="0">
                <a:solidFill>
                  <a:schemeClr val="bg1"/>
                </a:solidFill>
                <a:latin typeface="Calibri" pitchFamily="34" charset="0"/>
                <a:cs typeface="Calibri" pitchFamily="34" charset="0"/>
              </a:rPr>
              <a:t>Because we are sons, the Spirit of the Son </a:t>
            </a:r>
          </a:p>
          <a:p>
            <a:pPr algn="r"/>
            <a:r>
              <a:rPr lang="en-CA" sz="2800" b="1" dirty="0" smtClean="0">
                <a:solidFill>
                  <a:schemeClr val="bg1"/>
                </a:solidFill>
                <a:latin typeface="Calibri" pitchFamily="34" charset="0"/>
                <a:cs typeface="Calibri" pitchFamily="34" charset="0"/>
              </a:rPr>
              <a:t>leads us to love, fellowship with, </a:t>
            </a:r>
          </a:p>
          <a:p>
            <a:pPr algn="r"/>
            <a:r>
              <a:rPr lang="en-CA" sz="2800" b="1" dirty="0" smtClean="0">
                <a:solidFill>
                  <a:schemeClr val="bg1"/>
                </a:solidFill>
                <a:latin typeface="Calibri" pitchFamily="34" charset="0"/>
                <a:cs typeface="Calibri" pitchFamily="34" charset="0"/>
              </a:rPr>
              <a:t>and cooperate with </a:t>
            </a:r>
          </a:p>
          <a:p>
            <a:pPr algn="r"/>
            <a:r>
              <a:rPr lang="en-CA" sz="2800" b="1" dirty="0" smtClean="0">
                <a:solidFill>
                  <a:schemeClr val="bg1"/>
                </a:solidFill>
                <a:latin typeface="Calibri" pitchFamily="34" charset="0"/>
                <a:cs typeface="Calibri" pitchFamily="34" charset="0"/>
              </a:rPr>
              <a:t>the Father as </a:t>
            </a:r>
          </a:p>
          <a:p>
            <a:pPr algn="r"/>
            <a:r>
              <a:rPr lang="en-CA" sz="2800" b="1" dirty="0" smtClean="0">
                <a:solidFill>
                  <a:schemeClr val="bg1"/>
                </a:solidFill>
                <a:latin typeface="Calibri" pitchFamily="34" charset="0"/>
                <a:cs typeface="Calibri" pitchFamily="34" charset="0"/>
              </a:rPr>
              <a:t>the Son does.</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27" name="Rectangle 26"/>
          <p:cNvSpPr/>
          <p:nvPr/>
        </p:nvSpPr>
        <p:spPr>
          <a:xfrm>
            <a:off x="1705392" y="3647296"/>
            <a:ext cx="274320" cy="10058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16200000">
            <a:off x="1697400" y="3495288"/>
            <a:ext cx="274320" cy="10058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6"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0" name="Picture 29" descr="egyptian.gif"/>
          <p:cNvPicPr>
            <a:picLocks noChangeAspect="1"/>
          </p:cNvPicPr>
          <p:nvPr/>
        </p:nvPicPr>
        <p:blipFill>
          <a:blip r:embed="rId3" cstate="print"/>
          <a:stretch>
            <a:fillRect/>
          </a:stretch>
        </p:blipFill>
        <p:spPr>
          <a:xfrm>
            <a:off x="755534" y="2633464"/>
            <a:ext cx="2304298" cy="137160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5337" y="3850786"/>
            <a:ext cx="2304288" cy="1371600"/>
          </a:xfrm>
          <a:prstGeom prst="rect">
            <a:avLst/>
          </a:prstGeom>
        </p:spPr>
      </p:pic>
      <p:pic>
        <p:nvPicPr>
          <p:cNvPr id="34" name="Picture 33" descr="egyptian.gif"/>
          <p:cNvPicPr>
            <a:picLocks noChangeAspect="1"/>
          </p:cNvPicPr>
          <p:nvPr/>
        </p:nvPicPr>
        <p:blipFill>
          <a:blip r:embed="rId3" cstate="print"/>
          <a:stretch>
            <a:fillRect/>
          </a:stretch>
        </p:blipFill>
        <p:spPr>
          <a:xfrm rot="7200000">
            <a:off x="1385761" y="3850782"/>
            <a:ext cx="2304297" cy="1371600"/>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1268760" y="3284984"/>
            <a:ext cx="1143000" cy="1333500"/>
          </a:xfrm>
          <a:prstGeom prst="rect">
            <a:avLst/>
          </a:prstGeom>
        </p:spPr>
      </p:pic>
      <p:pic>
        <p:nvPicPr>
          <p:cNvPr id="40" name="Picture 39" descr="4you.png"/>
          <p:cNvPicPr>
            <a:picLocks noChangeAspect="1"/>
          </p:cNvPicPr>
          <p:nvPr/>
        </p:nvPicPr>
        <p:blipFill>
          <a:blip r:embed="rId5" cstate="print"/>
          <a:srcRect l="17780" t="14858" r="54067" b="44000"/>
          <a:stretch>
            <a:fillRect/>
          </a:stretch>
        </p:blipFill>
        <p:spPr>
          <a:xfrm>
            <a:off x="3779912" y="2996952"/>
            <a:ext cx="1944216" cy="2592288"/>
          </a:xfrm>
          <a:prstGeom prst="rect">
            <a:avLst/>
          </a:prstGeom>
        </p:spPr>
      </p:pic>
      <p:sp>
        <p:nvSpPr>
          <p:cNvPr id="41" name="TextBox 8"/>
          <p:cNvSpPr txBox="1">
            <a:spLocks noChangeArrowheads="1"/>
          </p:cNvSpPr>
          <p:nvPr/>
        </p:nvSpPr>
        <p:spPr bwMode="auto">
          <a:xfrm>
            <a:off x="3851919" y="5086345"/>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3" name="Rectangle 42"/>
          <p:cNvSpPr/>
          <p:nvPr/>
        </p:nvSpPr>
        <p:spPr>
          <a:xfrm>
            <a:off x="8008952" y="3645024"/>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Rectangle 43"/>
          <p:cNvSpPr/>
          <p:nvPr/>
        </p:nvSpPr>
        <p:spPr>
          <a:xfrm>
            <a:off x="7859216" y="3717032"/>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7" name="Picture 36" descr="egyptian.gif"/>
          <p:cNvPicPr>
            <a:picLocks noChangeAspect="1"/>
          </p:cNvPicPr>
          <p:nvPr/>
        </p:nvPicPr>
        <p:blipFill>
          <a:blip r:embed="rId3" cstate="print"/>
          <a:stretch>
            <a:fillRect/>
          </a:stretch>
        </p:blipFill>
        <p:spPr>
          <a:xfrm rot="14400000" flipH="1">
            <a:off x="7077943" y="3706265"/>
            <a:ext cx="1228954" cy="731520"/>
          </a:xfrm>
          <a:prstGeom prst="rect">
            <a:avLst/>
          </a:prstGeom>
        </p:spPr>
      </p:pic>
      <p:pic>
        <p:nvPicPr>
          <p:cNvPr id="38" name="Picture 37" descr="egyptian.gif"/>
          <p:cNvPicPr>
            <a:picLocks noChangeAspect="1"/>
          </p:cNvPicPr>
          <p:nvPr/>
        </p:nvPicPr>
        <p:blipFill>
          <a:blip r:embed="rId3" cstate="print"/>
          <a:stretch>
            <a:fillRect/>
          </a:stretch>
        </p:blipFill>
        <p:spPr>
          <a:xfrm>
            <a:off x="7447498" y="3129528"/>
            <a:ext cx="1228958" cy="731520"/>
          </a:xfrm>
          <a:prstGeom prst="rect">
            <a:avLst/>
          </a:prstGeom>
        </p:spPr>
      </p:pic>
      <p:pic>
        <p:nvPicPr>
          <p:cNvPr id="36" name="Picture 35" descr="egyptian.gif"/>
          <p:cNvPicPr>
            <a:picLocks noChangeAspect="1"/>
          </p:cNvPicPr>
          <p:nvPr/>
        </p:nvPicPr>
        <p:blipFill>
          <a:blip r:embed="rId3" cstate="print"/>
          <a:stretch>
            <a:fillRect/>
          </a:stretch>
        </p:blipFill>
        <p:spPr>
          <a:xfrm rot="7200000">
            <a:off x="7821879" y="3716358"/>
            <a:ext cx="1228957" cy="731520"/>
          </a:xfrm>
          <a:prstGeom prst="rect">
            <a:avLst/>
          </a:prstGeom>
        </p:spPr>
      </p:pic>
      <p:sp>
        <p:nvSpPr>
          <p:cNvPr id="29" name="TextBox 28"/>
          <p:cNvSpPr txBox="1"/>
          <p:nvPr/>
        </p:nvSpPr>
        <p:spPr>
          <a:xfrm>
            <a:off x="216024" y="188640"/>
            <a:ext cx="874846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What a privilege!  What undeserved favor in Christ!</a:t>
            </a:r>
          </a:p>
          <a:p>
            <a:pPr lvl="0" algn="ctr" eaLnBrk="0" hangingPunct="0">
              <a:defRPr/>
            </a:pPr>
            <a:r>
              <a:rPr lang="en-CA" sz="2800" b="1" kern="0" dirty="0" smtClean="0">
                <a:solidFill>
                  <a:srgbClr val="0000FF"/>
                </a:solidFill>
                <a:latin typeface="Calibri" pitchFamily="34" charset="0"/>
                <a:cs typeface="Calibri" pitchFamily="34" charset="0"/>
              </a:rPr>
              <a:t>All because God the Son died for us.</a:t>
            </a:r>
          </a:p>
        </p:txBody>
      </p:sp>
      <p:sp>
        <p:nvSpPr>
          <p:cNvPr id="32" name="TextBox 31"/>
          <p:cNvSpPr txBox="1"/>
          <p:nvPr/>
        </p:nvSpPr>
        <p:spPr>
          <a:xfrm>
            <a:off x="1448544" y="1395933"/>
            <a:ext cx="6435824" cy="1384995"/>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in Christ and Christ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Spirit and the Spirit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Father and the Father in us!</a:t>
            </a:r>
          </a:p>
        </p:txBody>
      </p:sp>
      <p:sp>
        <p:nvSpPr>
          <p:cNvPr id="33" name="TextBox 32"/>
          <p:cNvSpPr txBox="1"/>
          <p:nvPr/>
        </p:nvSpPr>
        <p:spPr>
          <a:xfrm>
            <a:off x="1600944" y="5714092"/>
            <a:ext cx="643582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Complete reconciliation with God!</a:t>
            </a:r>
          </a:p>
          <a:p>
            <a:pPr lvl="0" algn="ctr" eaLnBrk="0" hangingPunct="0">
              <a:defRPr/>
            </a:pPr>
            <a:r>
              <a:rPr lang="en-CA" sz="2800" b="1" kern="0" dirty="0" smtClean="0">
                <a:solidFill>
                  <a:srgbClr val="0000FF"/>
                </a:solidFill>
                <a:latin typeface="Calibri" pitchFamily="34" charset="0"/>
                <a:cs typeface="Calibri" pitchFamily="34" charset="0"/>
              </a:rPr>
              <a:t>Thank you, thank you, Lord!</a:t>
            </a:r>
          </a:p>
        </p:txBody>
      </p:sp>
      <p:sp>
        <p:nvSpPr>
          <p:cNvPr id="45" name="TextBox 44"/>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4" name="Picture 33" descr="www.clipartfest.com aaf199e4e5444100a944d574457b2f7a_animated-powerpoint-templates-free-animated-clipart-for-ppt_1024-768.gif"/>
          <p:cNvPicPr>
            <a:picLocks noChangeAspect="1"/>
          </p:cNvPicPr>
          <p:nvPr/>
        </p:nvPicPr>
        <p:blipFill>
          <a:blip r:embed="rId3" cstate="print"/>
          <a:stretch>
            <a:fillRect/>
          </a:stretch>
        </p:blipFill>
        <p:spPr>
          <a:xfrm>
            <a:off x="36512" y="315416"/>
            <a:ext cx="9144000" cy="6858000"/>
          </a:xfrm>
          <a:prstGeom prst="rect">
            <a:avLst/>
          </a:prstGeom>
        </p:spPr>
      </p:pic>
      <p:sp>
        <p:nvSpPr>
          <p:cNvPr id="11" name="Rectangle 10"/>
          <p:cNvSpPr/>
          <p:nvPr/>
        </p:nvSpPr>
        <p:spPr>
          <a:xfrm>
            <a:off x="4358640" y="335280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81000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404266" y="1447800"/>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3590148" y="3584653"/>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151748" y="3608627"/>
            <a:ext cx="4301334" cy="256032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2957344" y="4599605"/>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2500144" y="437100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3414544" y="4828205"/>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2500144" y="4833955"/>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2957344" y="5056805"/>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3414544" y="4371005"/>
            <a:ext cx="921716" cy="54864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2922956" y="4148155"/>
            <a:ext cx="921716" cy="548640"/>
          </a:xfrm>
          <a:prstGeom prst="rect">
            <a:avLst/>
          </a:prstGeom>
        </p:spPr>
      </p:pic>
      <p:sp>
        <p:nvSpPr>
          <p:cNvPr id="35" name="TextBox 34"/>
          <p:cNvSpPr txBox="1">
            <a:spLocks noChangeArrowheads="1"/>
          </p:cNvSpPr>
          <p:nvPr/>
        </p:nvSpPr>
        <p:spPr bwMode="auto">
          <a:xfrm>
            <a:off x="72008" y="-27384"/>
            <a:ext cx="8964488" cy="1815882"/>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Heaven is full of God the Father, Son and Spirit enjoying each other, and God’s people enjoying the LORD!</a:t>
            </a:r>
          </a:p>
          <a:p>
            <a:pPr algn="ctr"/>
            <a:r>
              <a:rPr lang="en-CA" sz="2800" b="1" dirty="0" smtClean="0">
                <a:solidFill>
                  <a:schemeClr val="bg1"/>
                </a:solidFill>
                <a:latin typeface="Calibri" pitchFamily="34" charset="0"/>
                <a:cs typeface="Calibri" pitchFamily="34" charset="0"/>
              </a:rPr>
              <a:t>Life on earth is a bit of heaven as we delight in the Father, Son and Spirit as they delight in each other!</a:t>
            </a:r>
            <a:endParaRPr lang="en-CA" sz="2800" b="1" dirty="0">
              <a:solidFill>
                <a:schemeClr val="bg1"/>
              </a:solidFill>
              <a:latin typeface="Calibri" pitchFamily="34" charset="0"/>
              <a:cs typeface="Calibri" pitchFamily="34" charset="0"/>
            </a:endParaRPr>
          </a:p>
        </p:txBody>
      </p:sp>
      <p:sp>
        <p:nvSpPr>
          <p:cNvPr id="38" name="TextBox 37"/>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pic>
        <p:nvPicPr>
          <p:cNvPr id="39" name="Picture 38" descr="www.fg-a.com valentine 2-jumping-heart.gif"/>
          <p:cNvPicPr>
            <a:picLocks noChangeAspect="1"/>
          </p:cNvPicPr>
          <p:nvPr/>
        </p:nvPicPr>
        <p:blipFill>
          <a:blip r:embed="rId5" cstate="print"/>
          <a:stretch>
            <a:fillRect/>
          </a:stretch>
        </p:blipFill>
        <p:spPr>
          <a:xfrm>
            <a:off x="3923928" y="3212976"/>
            <a:ext cx="1143000" cy="1333500"/>
          </a:xfrm>
          <a:prstGeom prst="rect">
            <a:avLst/>
          </a:prstGeom>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2339752" y="3068960"/>
            <a:ext cx="182880" cy="914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a:off x="2020848" y="3246120"/>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1040985"/>
            <a:ext cx="4114800" cy="1379903"/>
          </a:xfrm>
          <a:prstGeom prst="rect">
            <a:avLst/>
          </a:prstGeom>
          <a:noFill/>
        </p:spPr>
      </p:pic>
      <p:sp>
        <p:nvSpPr>
          <p:cNvPr id="18" name="Down Arrow 17"/>
          <p:cNvSpPr/>
          <p:nvPr/>
        </p:nvSpPr>
        <p:spPr>
          <a:xfrm>
            <a:off x="2051720" y="1323608"/>
            <a:ext cx="720080" cy="109728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descr="angry-face-01s.gif"/>
          <p:cNvPicPr>
            <a:picLocks noChangeAspect="1"/>
          </p:cNvPicPr>
          <p:nvPr/>
        </p:nvPicPr>
        <p:blipFill>
          <a:blip r:embed="rId3" cstate="print"/>
          <a:stretch>
            <a:fillRect/>
          </a:stretch>
        </p:blipFill>
        <p:spPr>
          <a:xfrm>
            <a:off x="251520" y="188640"/>
            <a:ext cx="864096" cy="864096"/>
          </a:xfrm>
          <a:prstGeom prst="ellipse">
            <a:avLst/>
          </a:prstGeom>
        </p:spPr>
      </p:pic>
      <p:sp>
        <p:nvSpPr>
          <p:cNvPr id="20" name="TextBox 19"/>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26" name="Picture 25" descr="egyptian.gif"/>
          <p:cNvPicPr>
            <a:picLocks noChangeAspect="1"/>
          </p:cNvPicPr>
          <p:nvPr/>
        </p:nvPicPr>
        <p:blipFill>
          <a:blip r:embed="rId4" cstate="print"/>
          <a:stretch>
            <a:fillRect/>
          </a:stretch>
        </p:blipFill>
        <p:spPr>
          <a:xfrm rot="14400000" flipH="1">
            <a:off x="748488" y="3248139"/>
            <a:ext cx="2150669" cy="1280160"/>
          </a:xfrm>
          <a:prstGeom prst="rect">
            <a:avLst/>
          </a:prstGeom>
        </p:spPr>
      </p:pic>
      <p:pic>
        <p:nvPicPr>
          <p:cNvPr id="29" name="Picture 28" descr="egyptian.gif"/>
          <p:cNvPicPr>
            <a:picLocks noChangeAspect="1"/>
          </p:cNvPicPr>
          <p:nvPr/>
        </p:nvPicPr>
        <p:blipFill>
          <a:blip r:embed="rId4" cstate="print"/>
          <a:stretch>
            <a:fillRect/>
          </a:stretch>
        </p:blipFill>
        <p:spPr>
          <a:xfrm>
            <a:off x="1331640" y="2148840"/>
            <a:ext cx="2150678" cy="1280160"/>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25" name="Picture 24" descr="egyptian.gif"/>
          <p:cNvPicPr>
            <a:picLocks noChangeAspect="1"/>
          </p:cNvPicPr>
          <p:nvPr/>
        </p:nvPicPr>
        <p:blipFill>
          <a:blip r:embed="rId4" cstate="print"/>
          <a:stretch>
            <a:fillRect/>
          </a:stretch>
        </p:blipFill>
        <p:spPr>
          <a:xfrm rot="7200000">
            <a:off x="1924361" y="3248143"/>
            <a:ext cx="2150677" cy="1280160"/>
          </a:xfrm>
          <a:prstGeom prst="rect">
            <a:avLst/>
          </a:prstGeom>
        </p:spPr>
      </p:pic>
      <p:pic>
        <p:nvPicPr>
          <p:cNvPr id="24" name="Picture 23" descr="www.fg-a.com valentine 2-jumping-heart.gif"/>
          <p:cNvPicPr>
            <a:picLocks noChangeAspect="1"/>
          </p:cNvPicPr>
          <p:nvPr/>
        </p:nvPicPr>
        <p:blipFill>
          <a:blip r:embed="rId5" cstate="print"/>
          <a:stretch>
            <a:fillRect/>
          </a:stretch>
        </p:blipFill>
        <p:spPr>
          <a:xfrm>
            <a:off x="1835696" y="2599556"/>
            <a:ext cx="1143000" cy="1333500"/>
          </a:xfrm>
          <a:prstGeom prst="rect">
            <a:avLst/>
          </a:prstGeom>
        </p:spPr>
      </p:pic>
      <p:sp>
        <p:nvSpPr>
          <p:cNvPr id="34" name="TextBox 33"/>
          <p:cNvSpPr txBox="1"/>
          <p:nvPr/>
        </p:nvSpPr>
        <p:spPr>
          <a:xfrm>
            <a:off x="144016" y="4941168"/>
            <a:ext cx="7236296" cy="2092881"/>
          </a:xfrm>
          <a:prstGeom prst="rect">
            <a:avLst/>
          </a:prstGeom>
          <a:noFill/>
        </p:spPr>
        <p:txBody>
          <a:bodyPr wrap="square" rtlCol="0">
            <a:spAutoFit/>
          </a:bodyPr>
          <a:lstStyle/>
          <a:p>
            <a:pPr lvl="0" eaLnBrk="0" hangingPunct="0">
              <a:defRPr/>
            </a:pPr>
            <a:r>
              <a:rPr lang="en-CA" sz="2800" b="1" kern="0" dirty="0" smtClean="0">
                <a:solidFill>
                  <a:srgbClr val="0000FF"/>
                </a:solidFill>
                <a:latin typeface="Calibri" pitchFamily="34" charset="0"/>
                <a:cs typeface="Calibri" pitchFamily="34" charset="0"/>
              </a:rPr>
              <a:t>We are in Christ and Christ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Spirit and the Spirit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Father and the Father is in us.</a:t>
            </a:r>
          </a:p>
          <a:p>
            <a:pPr lvl="0" eaLnBrk="0" hangingPunct="0">
              <a:defRPr/>
            </a:pPr>
            <a:r>
              <a:rPr lang="en-CA" sz="2800" b="1" kern="0" dirty="0" smtClean="0">
                <a:solidFill>
                  <a:srgbClr val="0000FF"/>
                </a:solidFill>
                <a:latin typeface="Calibri" pitchFamily="34" charset="0"/>
                <a:cs typeface="Calibri" pitchFamily="34" charset="0"/>
              </a:rPr>
              <a:t>We are immersed in Christ in the Spirit in God.</a:t>
            </a:r>
          </a:p>
          <a:p>
            <a:endParaRPr lang="en-CA" dirty="0"/>
          </a:p>
        </p:txBody>
      </p:sp>
      <p:sp>
        <p:nvSpPr>
          <p:cNvPr id="19" name="Title 11"/>
          <p:cNvSpPr txBox="1">
            <a:spLocks/>
          </p:cNvSpPr>
          <p:nvPr/>
        </p:nvSpPr>
        <p:spPr bwMode="auto">
          <a:xfrm>
            <a:off x="4644008" y="2643190"/>
            <a:ext cx="44279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“Go therefore and make disciples of all nations,  baptizing (immersing) them in </a:t>
            </a:r>
            <a:r>
              <a:rPr kumimoji="0" lang="en-CA" sz="2800" b="1" i="0" u="sng" strike="noStrike" kern="0" cap="none" spc="0" normalizeH="0" baseline="0" noProof="0" dirty="0" smtClean="0">
                <a:ln>
                  <a:noFill/>
                </a:ln>
                <a:effectLst/>
                <a:uLnTx/>
                <a:uFillTx/>
                <a:latin typeface="Calibri" pitchFamily="34" charset="0"/>
                <a:ea typeface="+mj-ea"/>
                <a:cs typeface="+mj-cs"/>
              </a:rPr>
              <a:t>the name</a:t>
            </a:r>
            <a:r>
              <a:rPr kumimoji="0" lang="en-CA" sz="2800" b="1" i="0" u="none" strike="noStrike" kern="0" cap="none" spc="0" normalizeH="0" baseline="0" noProof="0" dirty="0" smtClean="0">
                <a:ln>
                  <a:noFill/>
                </a:ln>
                <a:effectLst/>
                <a:uLnTx/>
                <a:uFillTx/>
                <a:latin typeface="Calibri" pitchFamily="34" charset="0"/>
                <a:ea typeface="+mj-ea"/>
                <a:cs typeface="+mj-cs"/>
              </a:rPr>
              <a:t>  (</a:t>
            </a:r>
            <a:r>
              <a:rPr kumimoji="0" lang="en-CA" sz="2800" b="1" i="0" u="sng" strike="noStrike" kern="0" cap="none" spc="0" normalizeH="0" baseline="0" noProof="0" dirty="0" smtClean="0">
                <a:ln>
                  <a:noFill/>
                </a:ln>
                <a:effectLst/>
                <a:uLnTx/>
                <a:uFillTx/>
                <a:latin typeface="Calibri" pitchFamily="34" charset="0"/>
                <a:ea typeface="+mj-ea"/>
                <a:cs typeface="+mj-cs"/>
              </a:rPr>
              <a:t>ha Shem</a:t>
            </a:r>
            <a:r>
              <a:rPr kumimoji="0" lang="en-CA" sz="2800" b="1" i="0" u="none" strike="noStrike" kern="0" cap="none" spc="0" normalizeH="0" baseline="0" noProof="0" dirty="0" smtClean="0">
                <a:ln>
                  <a:noFill/>
                </a:ln>
                <a:effectLst/>
                <a:uLnTx/>
                <a:uFillTx/>
                <a:latin typeface="Calibri" pitchFamily="34" charset="0"/>
                <a:ea typeface="+mj-ea"/>
                <a:cs typeface="+mj-cs"/>
              </a:rPr>
              <a:t> in Hebrew) of the Father and of the Son and of the Holy Spirit, teaching them to observe all that I have commanded you.”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Mat 28:19-20</a:t>
            </a:r>
          </a:p>
        </p:txBody>
      </p:sp>
      <p:sp>
        <p:nvSpPr>
          <p:cNvPr id="22" name="TextBox 21"/>
          <p:cNvSpPr txBox="1"/>
          <p:nvPr/>
        </p:nvSpPr>
        <p:spPr>
          <a:xfrm>
            <a:off x="7092280" y="5510262"/>
            <a:ext cx="1979712" cy="1231106"/>
          </a:xfrm>
          <a:prstGeom prst="rect">
            <a:avLst/>
          </a:prstGeom>
          <a:noFill/>
        </p:spPr>
        <p:txBody>
          <a:bodyPr wrap="square" rtlCol="0">
            <a:spAutoFit/>
          </a:bodyPr>
          <a:lstStyle/>
          <a:p>
            <a:pPr algn="ctr"/>
            <a:r>
              <a:rPr lang="en-US" sz="2800" b="1" dirty="0" smtClean="0">
                <a:solidFill>
                  <a:srgbClr val="0000FF"/>
                </a:solidFill>
                <a:latin typeface="Calibri" pitchFamily="34" charset="0"/>
              </a:rPr>
              <a:t>Thank you, Lord!</a:t>
            </a:r>
          </a:p>
          <a:p>
            <a:endParaRPr lang="en-US" dirty="0"/>
          </a:p>
        </p:txBody>
      </p:sp>
      <p:sp>
        <p:nvSpPr>
          <p:cNvPr id="23" name="TextBox 7"/>
          <p:cNvSpPr txBox="1">
            <a:spLocks noChangeArrowheads="1"/>
          </p:cNvSpPr>
          <p:nvPr/>
        </p:nvSpPr>
        <p:spPr bwMode="auto">
          <a:xfrm>
            <a:off x="1691680" y="116632"/>
            <a:ext cx="7128792"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22. immersed in the Father, Son and Spirit!</a:t>
            </a:r>
          </a:p>
          <a:p>
            <a:pPr algn="ctr"/>
            <a:r>
              <a:rPr lang="en-US" sz="2800" b="1" dirty="0" smtClean="0">
                <a:solidFill>
                  <a:srgbClr val="FF0000"/>
                </a:solidFill>
                <a:latin typeface="Calibri" pitchFamily="34" charset="0"/>
              </a:rPr>
              <a:t>Thank you, Lord!</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Slide1.JPG"/>
          <p:cNvPicPr>
            <a:picLocks noChangeAspect="1"/>
          </p:cNvPicPr>
          <p:nvPr/>
        </p:nvPicPr>
        <p:blipFill>
          <a:blip r:embed="rId2" cstate="print"/>
          <a:stretch>
            <a:fillRect/>
          </a:stretch>
        </p:blipFill>
        <p:spPr>
          <a:xfrm>
            <a:off x="-36512" y="-27384"/>
            <a:ext cx="9180512" cy="6858000"/>
          </a:xfrm>
          <a:prstGeom prst="rect">
            <a:avLst/>
          </a:prstGeom>
        </p:spPr>
      </p:pic>
      <p:sp>
        <p:nvSpPr>
          <p:cNvPr id="22" name="TextBox 7"/>
          <p:cNvSpPr txBox="1">
            <a:spLocks noChangeArrowheads="1"/>
          </p:cNvSpPr>
          <p:nvPr/>
        </p:nvSpPr>
        <p:spPr bwMode="auto">
          <a:xfrm>
            <a:off x="-36512" y="5177864"/>
            <a:ext cx="9180512" cy="1631216"/>
          </a:xfrm>
          <a:prstGeom prst="rect">
            <a:avLst/>
          </a:prstGeom>
          <a:noFill/>
          <a:ln w="9525">
            <a:noFill/>
            <a:miter lim="800000"/>
            <a:headEnd/>
            <a:tailEnd/>
          </a:ln>
        </p:spPr>
        <p:txBody>
          <a:bodyPr wrap="square">
            <a:spAutoFit/>
          </a:bodyPr>
          <a:lstStyle/>
          <a:p>
            <a:pPr marL="514350" lvl="0" indent="-514350" algn="ctr" eaLnBrk="0" hangingPunct="0">
              <a:lnSpc>
                <a:spcPts val="2400"/>
              </a:lnSpc>
              <a:buAutoNum type="arabicPeriod"/>
              <a:defRPr/>
            </a:pPr>
            <a:r>
              <a:rPr lang="en-CA" sz="2400" b="1" kern="0" dirty="0" smtClean="0">
                <a:solidFill>
                  <a:schemeClr val="bg1"/>
                </a:solidFill>
                <a:latin typeface="Calibri" pitchFamily="34" charset="0"/>
              </a:rPr>
              <a:t>I believe </a:t>
            </a:r>
            <a:r>
              <a:rPr lang="en-CA" sz="2400" b="1" u="sng" kern="0" dirty="0" smtClean="0">
                <a:solidFill>
                  <a:schemeClr val="bg1"/>
                </a:solidFill>
                <a:latin typeface="Calibri" pitchFamily="34" charset="0"/>
              </a:rPr>
              <a:t>Jesus</a:t>
            </a:r>
            <a:r>
              <a:rPr lang="en-CA" sz="2400" b="1" kern="0" dirty="0" smtClean="0">
                <a:solidFill>
                  <a:schemeClr val="bg1"/>
                </a:solidFill>
                <a:latin typeface="Calibri" pitchFamily="34" charset="0"/>
              </a:rPr>
              <a:t> is the Messiah who died for my sins, was buried, and rose again!  2.  I believe God has immersed </a:t>
            </a:r>
            <a:r>
              <a:rPr lang="en-CA" sz="2400" b="1" u="sng" kern="0" dirty="0" smtClean="0">
                <a:solidFill>
                  <a:schemeClr val="bg1"/>
                </a:solidFill>
                <a:latin typeface="Calibri" pitchFamily="34" charset="0"/>
              </a:rPr>
              <a:t>me</a:t>
            </a:r>
            <a:r>
              <a:rPr lang="en-CA" sz="2400" b="1" kern="0" dirty="0" smtClean="0">
                <a:solidFill>
                  <a:schemeClr val="bg1"/>
                </a:solidFill>
                <a:latin typeface="Calibri" pitchFamily="34" charset="0"/>
              </a:rPr>
              <a:t> into Christ </a:t>
            </a:r>
          </a:p>
          <a:p>
            <a:pPr marL="514350" lvl="0" indent="-514350" algn="ctr" eaLnBrk="0" hangingPunct="0">
              <a:lnSpc>
                <a:spcPts val="2400"/>
              </a:lnSpc>
              <a:defRPr/>
            </a:pPr>
            <a:r>
              <a:rPr lang="en-CA" sz="2400" b="1" kern="0" dirty="0" smtClean="0">
                <a:solidFill>
                  <a:schemeClr val="bg1"/>
                </a:solidFill>
                <a:latin typeface="Calibri" pitchFamily="34" charset="0"/>
              </a:rPr>
              <a:t>and his death and resurrection.  I died with Christ to sin.  </a:t>
            </a:r>
          </a:p>
          <a:p>
            <a:pPr marL="514350" lvl="0" indent="-514350" algn="ctr" eaLnBrk="0" hangingPunct="0">
              <a:lnSpc>
                <a:spcPts val="2400"/>
              </a:lnSpc>
              <a:defRPr/>
            </a:pPr>
            <a:r>
              <a:rPr lang="en-CA" sz="2400" b="1" kern="0" dirty="0" smtClean="0">
                <a:solidFill>
                  <a:schemeClr val="bg1"/>
                </a:solidFill>
                <a:latin typeface="Calibri" pitchFamily="34" charset="0"/>
              </a:rPr>
              <a:t>I am </a:t>
            </a:r>
            <a:r>
              <a:rPr lang="en-CA" sz="2400" b="1" kern="0" spc="-20" dirty="0" smtClean="0">
                <a:solidFill>
                  <a:schemeClr val="bg1"/>
                </a:solidFill>
                <a:latin typeface="Calibri" pitchFamily="34" charset="0"/>
              </a:rPr>
              <a:t>raised with Christ to live in God in the Spirit.  </a:t>
            </a:r>
          </a:p>
          <a:p>
            <a:pPr marL="514350" lvl="0" indent="-514350" algn="ctr" eaLnBrk="0" hangingPunct="0">
              <a:lnSpc>
                <a:spcPts val="2400"/>
              </a:lnSpc>
              <a:defRPr/>
            </a:pPr>
            <a:r>
              <a:rPr lang="en-CA" sz="2400" b="1" kern="0" dirty="0" smtClean="0">
                <a:solidFill>
                  <a:schemeClr val="bg1"/>
                </a:solidFill>
                <a:latin typeface="Calibri" pitchFamily="34" charset="0"/>
              </a:rPr>
              <a:t>I am immersed and united with God the </a:t>
            </a:r>
            <a:r>
              <a:rPr lang="en-CA" sz="2400" b="1" kern="0" spc="-40" dirty="0" smtClean="0">
                <a:solidFill>
                  <a:schemeClr val="bg1"/>
                </a:solidFill>
                <a:latin typeface="Calibri" pitchFamily="34" charset="0"/>
              </a:rPr>
              <a:t>Father, Son and Holy Spirit!</a:t>
            </a:r>
          </a:p>
        </p:txBody>
      </p:sp>
      <p:sp>
        <p:nvSpPr>
          <p:cNvPr id="4" name="TextBox 7"/>
          <p:cNvSpPr txBox="1">
            <a:spLocks noChangeArrowheads="1"/>
          </p:cNvSpPr>
          <p:nvPr/>
        </p:nvSpPr>
        <p:spPr bwMode="auto">
          <a:xfrm>
            <a:off x="0" y="-27384"/>
            <a:ext cx="9144000" cy="861774"/>
          </a:xfrm>
          <a:prstGeom prst="rect">
            <a:avLst/>
          </a:prstGeom>
          <a:noFill/>
          <a:ln w="9525">
            <a:noFill/>
            <a:miter lim="800000"/>
            <a:headEnd/>
            <a:tailEnd/>
          </a:ln>
        </p:spPr>
        <p:txBody>
          <a:bodyPr wrap="square">
            <a:spAutoFit/>
          </a:bodyPr>
          <a:lstStyle/>
          <a:p>
            <a:pPr algn="ctr">
              <a:lnSpc>
                <a:spcPts val="3000"/>
              </a:lnSpc>
            </a:pPr>
            <a:r>
              <a:rPr lang="en-CA" sz="2800" b="1" dirty="0" smtClean="0">
                <a:solidFill>
                  <a:srgbClr val="FF0000"/>
                </a:solidFill>
                <a:latin typeface="Calibri" pitchFamily="34" charset="0"/>
              </a:rPr>
              <a:t>Lord, what wisdom in choosing “immersion” to picture </a:t>
            </a:r>
          </a:p>
          <a:p>
            <a:pPr algn="ctr">
              <a:lnSpc>
                <a:spcPts val="3000"/>
              </a:lnSpc>
            </a:pPr>
            <a:r>
              <a:rPr lang="en-CA" sz="2800" b="1" dirty="0" smtClean="0">
                <a:solidFill>
                  <a:srgbClr val="FF0000"/>
                </a:solidFill>
                <a:latin typeface="Calibri" pitchFamily="34" charset="0"/>
              </a:rPr>
              <a:t>          two great New Testament truths!</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Slide1.JPG"/>
          <p:cNvPicPr>
            <a:picLocks noChangeAspect="1"/>
          </p:cNvPicPr>
          <p:nvPr/>
        </p:nvPicPr>
        <p:blipFill>
          <a:blip r:embed="rId2" cstate="print"/>
          <a:stretch>
            <a:fillRect/>
          </a:stretch>
        </p:blipFill>
        <p:spPr>
          <a:xfrm>
            <a:off x="-36512" y="-27384"/>
            <a:ext cx="9180512" cy="6858000"/>
          </a:xfrm>
          <a:prstGeom prst="rect">
            <a:avLst/>
          </a:prstGeom>
        </p:spPr>
      </p:pic>
      <p:sp>
        <p:nvSpPr>
          <p:cNvPr id="22" name="TextBox 7"/>
          <p:cNvSpPr txBox="1">
            <a:spLocks noChangeArrowheads="1"/>
          </p:cNvSpPr>
          <p:nvPr/>
        </p:nvSpPr>
        <p:spPr bwMode="auto">
          <a:xfrm>
            <a:off x="-36512" y="5013176"/>
            <a:ext cx="9180512" cy="1677382"/>
          </a:xfrm>
          <a:prstGeom prst="rect">
            <a:avLst/>
          </a:prstGeom>
          <a:noFill/>
          <a:ln w="9525">
            <a:noFill/>
            <a:miter lim="800000"/>
            <a:headEnd/>
            <a:tailEnd/>
          </a:ln>
        </p:spPr>
        <p:txBody>
          <a:bodyPr wrap="square">
            <a:spAutoFit/>
          </a:bodyPr>
          <a:lstStyle/>
          <a:p>
            <a:pPr algn="ctr">
              <a:lnSpc>
                <a:spcPts val="3000"/>
              </a:lnSpc>
            </a:pPr>
            <a:r>
              <a:rPr lang="en-CA" sz="2400" b="1" dirty="0" smtClean="0">
                <a:solidFill>
                  <a:schemeClr val="bg1"/>
                </a:solidFill>
                <a:latin typeface="Calibri" pitchFamily="34" charset="0"/>
              </a:rPr>
              <a:t>1. I turn from serving sin and all its evil ways.</a:t>
            </a:r>
          </a:p>
          <a:p>
            <a:pPr algn="ctr">
              <a:lnSpc>
                <a:spcPts val="3000"/>
              </a:lnSpc>
            </a:pPr>
            <a:r>
              <a:rPr lang="en-CA" sz="2400" b="1" dirty="0" smtClean="0">
                <a:solidFill>
                  <a:schemeClr val="bg1"/>
                </a:solidFill>
                <a:latin typeface="Calibri" pitchFamily="34" charset="0"/>
              </a:rPr>
              <a:t>2. I turn to Christ as my Savior and Master to follow Jesus </a:t>
            </a:r>
          </a:p>
          <a:p>
            <a:pPr algn="ctr">
              <a:lnSpc>
                <a:spcPts val="3000"/>
              </a:lnSpc>
            </a:pPr>
            <a:r>
              <a:rPr lang="en-CA" sz="2400" b="1" dirty="0" smtClean="0">
                <a:solidFill>
                  <a:schemeClr val="bg1"/>
                </a:solidFill>
                <a:latin typeface="Calibri" pitchFamily="34" charset="0"/>
              </a:rPr>
              <a:t>in his ways of </a:t>
            </a:r>
            <a:r>
              <a:rPr lang="en-CA" sz="2400" b="1" i="1" dirty="0" smtClean="0">
                <a:solidFill>
                  <a:schemeClr val="bg1"/>
                </a:solidFill>
                <a:latin typeface="Calibri" pitchFamily="34" charset="0"/>
              </a:rPr>
              <a:t>agape love </a:t>
            </a:r>
            <a:r>
              <a:rPr lang="en-CA" sz="2400" b="1" dirty="0" smtClean="0">
                <a:solidFill>
                  <a:schemeClr val="bg1"/>
                </a:solidFill>
                <a:latin typeface="Calibri" pitchFamily="34" charset="0"/>
              </a:rPr>
              <a:t>in the Spirit. </a:t>
            </a:r>
          </a:p>
          <a:p>
            <a:pPr algn="ctr"/>
            <a:endParaRPr lang="en-CA" sz="800" b="1" dirty="0" smtClean="0">
              <a:solidFill>
                <a:schemeClr val="bg1"/>
              </a:solidFill>
              <a:latin typeface="Calibri" pitchFamily="34" charset="0"/>
            </a:endParaRPr>
          </a:p>
          <a:p>
            <a:pPr algn="ctr">
              <a:lnSpc>
                <a:spcPts val="2400"/>
              </a:lnSpc>
            </a:pPr>
            <a:r>
              <a:rPr lang="en-CA" sz="2400" b="1" dirty="0" smtClean="0">
                <a:solidFill>
                  <a:srgbClr val="0070C0"/>
                </a:solidFill>
                <a:latin typeface="Calibri" pitchFamily="34" charset="0"/>
              </a:rPr>
              <a:t>(more about this diagram in gifts 32-41 to follow)</a:t>
            </a:r>
          </a:p>
        </p:txBody>
      </p:sp>
      <p:sp>
        <p:nvSpPr>
          <p:cNvPr id="4" name="TextBox 7"/>
          <p:cNvSpPr txBox="1">
            <a:spLocks noChangeArrowheads="1"/>
          </p:cNvSpPr>
          <p:nvPr/>
        </p:nvSpPr>
        <p:spPr bwMode="auto">
          <a:xfrm>
            <a:off x="0" y="-27384"/>
            <a:ext cx="9144000" cy="1246495"/>
          </a:xfrm>
          <a:prstGeom prst="rect">
            <a:avLst/>
          </a:prstGeom>
          <a:noFill/>
          <a:ln w="9525">
            <a:noFill/>
            <a:miter lim="800000"/>
            <a:headEnd/>
            <a:tailEnd/>
          </a:ln>
        </p:spPr>
        <p:txBody>
          <a:bodyPr wrap="square">
            <a:spAutoFit/>
          </a:bodyPr>
          <a:lstStyle/>
          <a:p>
            <a:pPr algn="ctr">
              <a:lnSpc>
                <a:spcPts val="3000"/>
              </a:lnSpc>
            </a:pPr>
            <a:r>
              <a:rPr lang="en-CA" sz="2800" b="1" dirty="0" smtClean="0">
                <a:solidFill>
                  <a:srgbClr val="FF0000"/>
                </a:solidFill>
                <a:latin typeface="Calibri" pitchFamily="34" charset="0"/>
              </a:rPr>
              <a:t>Lord, what wisdom in choosing “immersion” to also picture two new inclinations of a heart </a:t>
            </a:r>
            <a:r>
              <a:rPr lang="en-CA" sz="2800" b="1" smtClean="0">
                <a:solidFill>
                  <a:srgbClr val="FF0000"/>
                </a:solidFill>
                <a:latin typeface="Calibri" pitchFamily="34" charset="0"/>
              </a:rPr>
              <a:t>that has saving </a:t>
            </a:r>
            <a:r>
              <a:rPr lang="en-CA" sz="2800" b="1" dirty="0" smtClean="0">
                <a:solidFill>
                  <a:srgbClr val="FF0000"/>
                </a:solidFill>
                <a:latin typeface="Calibri" pitchFamily="34" charset="0"/>
              </a:rPr>
              <a:t>faith.</a:t>
            </a:r>
          </a:p>
          <a:p>
            <a:pPr algn="ctr">
              <a:lnSpc>
                <a:spcPts val="3000"/>
              </a:lnSpc>
            </a:pP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2" name="Picture 21" descr="www.clipartbest.com dc6XLjAMi.gif"/>
          <p:cNvPicPr>
            <a:picLocks noChangeAspect="1"/>
          </p:cNvPicPr>
          <p:nvPr/>
        </p:nvPicPr>
        <p:blipFill>
          <a:blip r:embed="rId3" cstate="print"/>
          <a:stretch>
            <a:fillRect/>
          </a:stretch>
        </p:blipFill>
        <p:spPr>
          <a:xfrm>
            <a:off x="4759424" y="1063430"/>
            <a:ext cx="1828800" cy="1285450"/>
          </a:xfrm>
          <a:prstGeom prst="rect">
            <a:avLst/>
          </a:prstGeom>
        </p:spPr>
      </p:pic>
      <p:pic>
        <p:nvPicPr>
          <p:cNvPr id="23" name="Picture 22" descr="www.clipartbest.com dc6XLjAMi.gif"/>
          <p:cNvPicPr>
            <a:picLocks noChangeAspect="1"/>
          </p:cNvPicPr>
          <p:nvPr/>
        </p:nvPicPr>
        <p:blipFill>
          <a:blip r:embed="rId3" cstate="print"/>
          <a:stretch>
            <a:fillRect/>
          </a:stretch>
        </p:blipFill>
        <p:spPr>
          <a:xfrm>
            <a:off x="2699792" y="1063430"/>
            <a:ext cx="1828800" cy="1285450"/>
          </a:xfrm>
          <a:prstGeom prst="rect">
            <a:avLst/>
          </a:prstGeom>
        </p:spPr>
      </p:pic>
      <p:pic>
        <p:nvPicPr>
          <p:cNvPr id="21" name="Picture 20" descr="www.clipartbest.com dc6XLjAMi.gif"/>
          <p:cNvPicPr>
            <a:picLocks noChangeAspect="1"/>
          </p:cNvPicPr>
          <p:nvPr/>
        </p:nvPicPr>
        <p:blipFill>
          <a:blip r:embed="rId3" cstate="print"/>
          <a:stretch>
            <a:fillRect/>
          </a:stretch>
        </p:blipFill>
        <p:spPr>
          <a:xfrm>
            <a:off x="2915816" y="44624"/>
            <a:ext cx="1828800" cy="1285450"/>
          </a:xfrm>
          <a:prstGeom prst="rect">
            <a:avLst/>
          </a:prstGeom>
        </p:spPr>
      </p:pic>
      <p:sp>
        <p:nvSpPr>
          <p:cNvPr id="108546" name="Title 1"/>
          <p:cNvSpPr>
            <a:spLocks noGrp="1"/>
          </p:cNvSpPr>
          <p:nvPr>
            <p:ph type="title"/>
          </p:nvPr>
        </p:nvSpPr>
        <p:spPr>
          <a:xfrm>
            <a:off x="216024" y="4806280"/>
            <a:ext cx="8820472" cy="1143000"/>
          </a:xfrm>
        </p:spPr>
        <p:txBody>
          <a:bodyPr/>
          <a:lstStyle/>
          <a:p>
            <a:pPr algn="l"/>
            <a:r>
              <a:rPr lang="en-US" sz="2400" b="1" dirty="0" smtClean="0">
                <a:solidFill>
                  <a:srgbClr val="0000FF"/>
                </a:solidFill>
                <a:latin typeface="Calibri" pitchFamily="34" charset="0"/>
              </a:rPr>
              <a:t>Jesus died to provide full fellowship with God the Father, Son and Spirit.  It’s like being at the table in their home to share in the personal relationships of love, communion, cooperation and </a:t>
            </a:r>
            <a:br>
              <a:rPr lang="en-US" sz="2400" b="1" dirty="0" smtClean="0">
                <a:solidFill>
                  <a:srgbClr val="0000FF"/>
                </a:solidFill>
                <a:latin typeface="Calibri" pitchFamily="34" charset="0"/>
              </a:rPr>
            </a:br>
            <a:r>
              <a:rPr lang="en-US" sz="2400" b="1" dirty="0" smtClean="0">
                <a:solidFill>
                  <a:srgbClr val="0000FF"/>
                </a:solidFill>
                <a:latin typeface="Calibri" pitchFamily="34" charset="0"/>
              </a:rPr>
              <a:t>delight they enjoy with each other and want to share with us.</a:t>
            </a:r>
            <a:endParaRPr lang="en-CA" sz="2400" b="1" dirty="0" smtClean="0">
              <a:solidFill>
                <a:srgbClr val="0000FF"/>
              </a:solidFill>
              <a:latin typeface="Calibri" pitchFamily="34" charset="0"/>
            </a:endParaRPr>
          </a:p>
        </p:txBody>
      </p:sp>
      <p:pic>
        <p:nvPicPr>
          <p:cNvPr id="108547" name="Picture 11" descr="C:\Users\Supernike\AppData\Local\Microsoft\Windows\Temporary Internet Files\Content.IE5\3EZ02TG4\MC900001324[1].wmf"/>
          <p:cNvPicPr>
            <a:picLocks noChangeAspect="1" noChangeArrowheads="1"/>
          </p:cNvPicPr>
          <p:nvPr/>
        </p:nvPicPr>
        <p:blipFill>
          <a:blip r:embed="rId4" cstate="print"/>
          <a:srcRect/>
          <a:stretch>
            <a:fillRect/>
          </a:stretch>
        </p:blipFill>
        <p:spPr bwMode="auto">
          <a:xfrm>
            <a:off x="2915816" y="208480"/>
            <a:ext cx="3528392" cy="3509615"/>
          </a:xfrm>
          <a:prstGeom prst="rect">
            <a:avLst/>
          </a:prstGeom>
          <a:noFill/>
          <a:ln w="9525">
            <a:noFill/>
            <a:miter lim="800000"/>
            <a:headEnd/>
            <a:tailEnd/>
          </a:ln>
        </p:spPr>
      </p:pic>
      <p:sp>
        <p:nvSpPr>
          <p:cNvPr id="5" name="Rectangle 4"/>
          <p:cNvSpPr/>
          <p:nvPr/>
        </p:nvSpPr>
        <p:spPr>
          <a:xfrm>
            <a:off x="2915816" y="2924944"/>
            <a:ext cx="3456384" cy="369332"/>
          </a:xfrm>
          <a:prstGeom prst="rect">
            <a:avLst/>
          </a:prstGeom>
        </p:spPr>
        <p:txBody>
          <a:bodyPr wrap="square">
            <a:spAutoFit/>
          </a:bodyPr>
          <a:lstStyle/>
          <a:p>
            <a:pPr algn="ctr"/>
            <a:r>
              <a:rPr lang="en-CA" sz="800" dirty="0" smtClean="0">
                <a:solidFill>
                  <a:schemeClr val="tx1">
                    <a:lumMod val="95000"/>
                  </a:schemeClr>
                </a:solidFill>
              </a:rPr>
              <a:t>Microsoft clip art © 2013 Microsoft Corporation. </a:t>
            </a:r>
          </a:p>
          <a:p>
            <a:pPr algn="ctr"/>
            <a:endParaRPr lang="en-CA" sz="1000" dirty="0"/>
          </a:p>
        </p:txBody>
      </p:sp>
      <p:sp>
        <p:nvSpPr>
          <p:cNvPr id="6" name="TextBox 5"/>
          <p:cNvSpPr txBox="1"/>
          <p:nvPr/>
        </p:nvSpPr>
        <p:spPr>
          <a:xfrm>
            <a:off x="-36512" y="188640"/>
            <a:ext cx="3168352"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“Our fellowship </a:t>
            </a:r>
          </a:p>
          <a:p>
            <a:pPr algn="ctr"/>
            <a:r>
              <a:rPr lang="en-US" sz="2800" b="1" dirty="0" smtClean="0">
                <a:solidFill>
                  <a:schemeClr val="bg1"/>
                </a:solidFill>
                <a:latin typeface="Calibri" pitchFamily="34" charset="0"/>
              </a:rPr>
              <a:t>is with the </a:t>
            </a:r>
          </a:p>
          <a:p>
            <a:pPr algn="ctr"/>
            <a:r>
              <a:rPr lang="en-US" sz="2800" b="1" dirty="0" smtClean="0">
                <a:solidFill>
                  <a:schemeClr val="bg1"/>
                </a:solidFill>
                <a:latin typeface="Calibri" pitchFamily="34" charset="0"/>
              </a:rPr>
              <a:t>Father and </a:t>
            </a:r>
          </a:p>
          <a:p>
            <a:pPr algn="ctr"/>
            <a:r>
              <a:rPr lang="en-US" sz="2800" b="1" dirty="0" smtClean="0">
                <a:solidFill>
                  <a:schemeClr val="bg1"/>
                </a:solidFill>
                <a:latin typeface="Calibri" pitchFamily="34" charset="0"/>
              </a:rPr>
              <a:t>with his Son </a:t>
            </a:r>
          </a:p>
          <a:p>
            <a:pPr algn="ctr"/>
            <a:r>
              <a:rPr lang="en-US" sz="2800" b="1" dirty="0" smtClean="0">
                <a:solidFill>
                  <a:schemeClr val="bg1"/>
                </a:solidFill>
                <a:latin typeface="Calibri" pitchFamily="34" charset="0"/>
              </a:rPr>
              <a:t>Jesus Christ”</a:t>
            </a:r>
          </a:p>
          <a:p>
            <a:pPr algn="ctr"/>
            <a:r>
              <a:rPr lang="en-US" sz="2800" b="1" dirty="0" smtClean="0">
                <a:solidFill>
                  <a:schemeClr val="bg1"/>
                </a:solidFill>
                <a:latin typeface="Calibri" pitchFamily="34" charset="0"/>
              </a:rPr>
              <a:t> 1 John 1:3</a:t>
            </a:r>
          </a:p>
        </p:txBody>
      </p:sp>
      <p:sp>
        <p:nvSpPr>
          <p:cNvPr id="7" name="TextBox 6"/>
          <p:cNvSpPr txBox="1"/>
          <p:nvPr/>
        </p:nvSpPr>
        <p:spPr>
          <a:xfrm>
            <a:off x="6588224" y="188640"/>
            <a:ext cx="244725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 . . the fellowship </a:t>
            </a:r>
          </a:p>
          <a:p>
            <a:pPr algn="ctr"/>
            <a:r>
              <a:rPr lang="en-US" sz="2800" b="1" dirty="0" smtClean="0">
                <a:solidFill>
                  <a:schemeClr val="bg1"/>
                </a:solidFill>
                <a:latin typeface="Calibri" pitchFamily="34" charset="0"/>
              </a:rPr>
              <a:t>of the Holy Spirit be </a:t>
            </a:r>
          </a:p>
          <a:p>
            <a:pPr algn="ctr"/>
            <a:r>
              <a:rPr lang="en-US" sz="2800" b="1" dirty="0" smtClean="0">
                <a:solidFill>
                  <a:schemeClr val="bg1"/>
                </a:solidFill>
                <a:latin typeface="Calibri" pitchFamily="34" charset="0"/>
              </a:rPr>
              <a:t>with you all”</a:t>
            </a:r>
          </a:p>
          <a:p>
            <a:pPr algn="ct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13:14</a:t>
            </a:r>
            <a:endParaRPr lang="en-CA" sz="2800" dirty="0">
              <a:solidFill>
                <a:schemeClr val="bg1"/>
              </a:solidFill>
              <a:latin typeface="Calibri" pitchFamily="34" charset="0"/>
            </a:endParaRPr>
          </a:p>
        </p:txBody>
      </p:sp>
      <p:pic>
        <p:nvPicPr>
          <p:cNvPr id="15" name="Picture 14" descr="angry-face-01s.gif"/>
          <p:cNvPicPr>
            <a:picLocks noChangeAspect="1"/>
          </p:cNvPicPr>
          <p:nvPr/>
        </p:nvPicPr>
        <p:blipFill>
          <a:blip r:embed="rId5" cstate="print"/>
          <a:stretch>
            <a:fillRect/>
          </a:stretch>
        </p:blipFill>
        <p:spPr>
          <a:xfrm>
            <a:off x="8172400" y="5229200"/>
            <a:ext cx="864096" cy="864096"/>
          </a:xfrm>
          <a:prstGeom prst="ellipse">
            <a:avLst/>
          </a:prstGeom>
        </p:spPr>
      </p:pic>
      <p:sp>
        <p:nvSpPr>
          <p:cNvPr id="16" name="TextBox 15"/>
          <p:cNvSpPr txBox="1"/>
          <p:nvPr/>
        </p:nvSpPr>
        <p:spPr>
          <a:xfrm>
            <a:off x="8172400" y="511712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7" name="TextBox 8"/>
          <p:cNvSpPr txBox="1">
            <a:spLocks noChangeArrowheads="1"/>
          </p:cNvSpPr>
          <p:nvPr/>
        </p:nvSpPr>
        <p:spPr bwMode="auto">
          <a:xfrm>
            <a:off x="8100392" y="594986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8" name="TextBox 17"/>
          <p:cNvSpPr txBox="1"/>
          <p:nvPr/>
        </p:nvSpPr>
        <p:spPr>
          <a:xfrm>
            <a:off x="0" y="6218148"/>
            <a:ext cx="9144000" cy="523220"/>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“called into the fellowship of his Son, Jesus Christ” 1 </a:t>
            </a:r>
            <a:r>
              <a:rPr lang="en-US" sz="2800" b="1" dirty="0" err="1" smtClean="0">
                <a:solidFill>
                  <a:schemeClr val="bg1"/>
                </a:solidFill>
                <a:latin typeface="Calibri" pitchFamily="34" charset="0"/>
                <a:cs typeface="Calibri" pitchFamily="34" charset="0"/>
              </a:rPr>
              <a:t>Cor</a:t>
            </a:r>
            <a:r>
              <a:rPr lang="en-US" sz="2800" b="1" dirty="0" smtClean="0">
                <a:solidFill>
                  <a:schemeClr val="bg1"/>
                </a:solidFill>
                <a:latin typeface="Calibri" pitchFamily="34" charset="0"/>
                <a:cs typeface="Calibri" pitchFamily="34" charset="0"/>
              </a:rPr>
              <a:t> 1:9</a:t>
            </a:r>
          </a:p>
        </p:txBody>
      </p:sp>
      <p:sp>
        <p:nvSpPr>
          <p:cNvPr id="24" name="TextBox 10"/>
          <p:cNvSpPr txBox="1">
            <a:spLocks noChangeArrowheads="1"/>
          </p:cNvSpPr>
          <p:nvPr/>
        </p:nvSpPr>
        <p:spPr bwMode="auto">
          <a:xfrm>
            <a:off x="3131567" y="241484"/>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Father</a:t>
            </a:r>
            <a:endParaRPr lang="en-CA" sz="2800" b="1" dirty="0">
              <a:latin typeface="Calibri" pitchFamily="34" charset="0"/>
            </a:endParaRPr>
          </a:p>
        </p:txBody>
      </p:sp>
      <p:sp>
        <p:nvSpPr>
          <p:cNvPr id="25" name="TextBox 10"/>
          <p:cNvSpPr txBox="1">
            <a:spLocks noChangeArrowheads="1"/>
          </p:cNvSpPr>
          <p:nvPr/>
        </p:nvSpPr>
        <p:spPr bwMode="auto">
          <a:xfrm>
            <a:off x="2915816" y="1196752"/>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Son</a:t>
            </a:r>
            <a:endParaRPr lang="en-CA" sz="2800" b="1" dirty="0">
              <a:latin typeface="Calibri" pitchFamily="34" charset="0"/>
            </a:endParaRPr>
          </a:p>
        </p:txBody>
      </p:sp>
      <p:sp>
        <p:nvSpPr>
          <p:cNvPr id="26" name="TextBox 10"/>
          <p:cNvSpPr txBox="1">
            <a:spLocks noChangeArrowheads="1"/>
          </p:cNvSpPr>
          <p:nvPr/>
        </p:nvSpPr>
        <p:spPr bwMode="auto">
          <a:xfrm>
            <a:off x="5004048" y="1196752"/>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Spirit</a:t>
            </a:r>
            <a:endParaRPr lang="en-CA" sz="2800" b="1" dirty="0">
              <a:latin typeface="Calibri" pitchFamily="34" charset="0"/>
            </a:endParaRPr>
          </a:p>
        </p:txBody>
      </p:sp>
      <p:pic>
        <p:nvPicPr>
          <p:cNvPr id="27" name="Picture 26" descr="www.fg-a.com valentine 2-jumping-heart.gif"/>
          <p:cNvPicPr>
            <a:picLocks noChangeAspect="1"/>
          </p:cNvPicPr>
          <p:nvPr/>
        </p:nvPicPr>
        <p:blipFill>
          <a:blip r:embed="rId6" cstate="print"/>
          <a:stretch>
            <a:fillRect/>
          </a:stretch>
        </p:blipFill>
        <p:spPr>
          <a:xfrm>
            <a:off x="4797152" y="79276"/>
            <a:ext cx="1143000" cy="1333500"/>
          </a:xfrm>
          <a:prstGeom prst="rect">
            <a:avLst/>
          </a:prstGeom>
        </p:spPr>
      </p:pic>
      <p:sp>
        <p:nvSpPr>
          <p:cNvPr id="28" name="TextBox 27"/>
          <p:cNvSpPr txBox="1"/>
          <p:nvPr/>
        </p:nvSpPr>
        <p:spPr>
          <a:xfrm>
            <a:off x="6804248" y="2921169"/>
            <a:ext cx="2088232" cy="369332"/>
          </a:xfrm>
          <a:prstGeom prst="rect">
            <a:avLst/>
          </a:prstGeom>
          <a:noFill/>
        </p:spPr>
        <p:txBody>
          <a:bodyPr wrap="square" rtlCol="0">
            <a:spAutoFit/>
          </a:bodyPr>
          <a:lstStyle/>
          <a:p>
            <a:pPr algn="ctr"/>
            <a:r>
              <a:rPr lang="en-CA" sz="900" dirty="0" smtClean="0">
                <a:solidFill>
                  <a:schemeClr val="tx1">
                    <a:lumMod val="95000"/>
                  </a:schemeClr>
                </a:solidFill>
              </a:rPr>
              <a:t>Jumping heart © www.fg-a.com</a:t>
            </a:r>
          </a:p>
          <a:p>
            <a:pPr algn="ctr"/>
            <a:r>
              <a:rPr lang="en-CA" sz="900" dirty="0" smtClean="0">
                <a:solidFill>
                  <a:schemeClr val="tx1">
                    <a:lumMod val="95000"/>
                  </a:schemeClr>
                </a:solidFill>
              </a:rPr>
              <a:t>heart © clipartbest.com</a:t>
            </a:r>
            <a:endParaRPr lang="en-CA" sz="900" dirty="0">
              <a:solidFill>
                <a:schemeClr val="tx1">
                  <a:lumMod val="95000"/>
                </a:schemeClr>
              </a:solidFill>
            </a:endParaRPr>
          </a:p>
        </p:txBody>
      </p:sp>
      <p:sp>
        <p:nvSpPr>
          <p:cNvPr id="20" name="TextBox 19"/>
          <p:cNvSpPr txBox="1"/>
          <p:nvPr/>
        </p:nvSpPr>
        <p:spPr>
          <a:xfrm>
            <a:off x="500034" y="3555013"/>
            <a:ext cx="8162216"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23. Father, Son and Holy Spirit fellowship with us </a:t>
            </a:r>
          </a:p>
          <a:p>
            <a:pPr algn="ctr"/>
            <a:r>
              <a:rPr lang="en-US" sz="2800" b="1" dirty="0" smtClean="0">
                <a:solidFill>
                  <a:srgbClr val="FF0000"/>
                </a:solidFill>
                <a:latin typeface="Calibri" pitchFamily="34" charset="0"/>
              </a:rPr>
              <a:t>and we are in fellowship with them!  Thank you, Lord! </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3" cstate="print"/>
          <a:stretch>
            <a:fillRect/>
          </a:stretch>
        </p:blipFill>
        <p:spPr>
          <a:xfrm rot="14400000" flipH="1">
            <a:off x="3784672" y="3032619"/>
            <a:ext cx="614478" cy="365760"/>
          </a:xfrm>
          <a:prstGeom prst="rect">
            <a:avLst/>
          </a:prstGeom>
        </p:spPr>
      </p:pic>
      <p:pic>
        <p:nvPicPr>
          <p:cNvPr id="13" name="Picture 12" descr="egyptian.gif"/>
          <p:cNvPicPr>
            <a:picLocks noChangeAspect="1"/>
          </p:cNvPicPr>
          <p:nvPr/>
        </p:nvPicPr>
        <p:blipFill>
          <a:blip r:embed="rId3" cstate="print"/>
          <a:stretch>
            <a:fillRect/>
          </a:stretch>
        </p:blipFill>
        <p:spPr>
          <a:xfrm rot="14400000" flipH="1">
            <a:off x="3496640" y="2883557"/>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3784672" y="3315605"/>
            <a:ext cx="614478" cy="36576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3496640" y="3171589"/>
            <a:ext cx="614478" cy="36576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232682" y="3315605"/>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232682" y="3027573"/>
            <a:ext cx="614478" cy="36576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3496640" y="3459621"/>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chemeClr val="bg1"/>
                </a:solidFill>
                <a:effectLst/>
                <a:latin typeface="Arial Black" pitchFamily="34" charset="0"/>
              </a:rPr>
              <a:t>THE LORD</a:t>
            </a:r>
          </a:p>
          <a:p>
            <a:pPr algn="ctr" rtl="0"/>
            <a:r>
              <a:rPr lang="en-CA" sz="1200" kern="10" dirty="0" smtClean="0">
                <a:ln w="9525">
                  <a:solidFill>
                    <a:srgbClr val="000000"/>
                  </a:solidFill>
                  <a:round/>
                  <a:headEnd/>
                  <a:tailEnd/>
                </a:ln>
                <a:solidFill>
                  <a:schemeClr val="bg1"/>
                </a:solidFill>
              </a:rPr>
              <a:t>Father, Son and Spirit oneness</a:t>
            </a:r>
          </a:p>
          <a:p>
            <a:pPr algn="ctr" rtl="0"/>
            <a:endParaRPr lang="en-CA" sz="1200" kern="10" dirty="0" smtClean="0">
              <a:ln w="9525">
                <a:solidFill>
                  <a:srgbClr val="000000"/>
                </a:solidFill>
                <a:round/>
                <a:headEnd/>
                <a:tailEnd/>
              </a:ln>
              <a:solidFill>
                <a:schemeClr val="bg1"/>
              </a:solidFill>
            </a:endParaRPr>
          </a:p>
          <a:p>
            <a:pPr algn="ctr" rtl="0"/>
            <a:endParaRPr lang="en-CA" sz="1200" kern="10" dirty="0" smtClean="0">
              <a:ln w="9525">
                <a:solidFill>
                  <a:srgbClr val="000000"/>
                </a:solidFill>
                <a:round/>
                <a:headEnd/>
                <a:tailEnd/>
              </a:ln>
              <a:solidFill>
                <a:schemeClr val="bg1"/>
              </a:solidFill>
            </a:endParaRPr>
          </a:p>
          <a:p>
            <a:pPr algn="ctr" rtl="0"/>
            <a:endParaRPr lang="en-CA" sz="1200" kern="10" dirty="0">
              <a:ln w="9525">
                <a:solidFill>
                  <a:srgbClr val="000000"/>
                </a:solidFill>
                <a:round/>
                <a:headEnd/>
                <a:tailEnd/>
              </a:ln>
              <a:solidFill>
                <a:schemeClr val="bg1"/>
              </a:solidFill>
            </a:endParaRPr>
          </a:p>
          <a:p>
            <a:pPr algn="ctr" rtl="0"/>
            <a:r>
              <a:rPr lang="en-CA" sz="1200" kern="10" spc="0" dirty="0" smtClean="0">
                <a:ln w="9525">
                  <a:solidFill>
                    <a:srgbClr val="000000"/>
                  </a:solidFill>
                  <a:round/>
                  <a:headEnd/>
                  <a:tailEnd/>
                </a:ln>
                <a:solidFill>
                  <a:schemeClr val="bg1"/>
                </a:solidFill>
                <a:effectLst/>
              </a:rPr>
              <a:t> love, fellowship, cooperation</a:t>
            </a:r>
            <a:endParaRPr lang="en-CA" sz="1200" kern="10" spc="0" dirty="0">
              <a:ln w="9525">
                <a:solidFill>
                  <a:srgbClr val="000000"/>
                </a:solidFill>
                <a:round/>
                <a:headEnd/>
                <a:tailEnd/>
              </a:ln>
              <a:solidFill>
                <a:schemeClr val="bg1"/>
              </a:solidFill>
              <a:effectLst/>
            </a:endParaRPr>
          </a:p>
        </p:txBody>
      </p:sp>
      <p:sp>
        <p:nvSpPr>
          <p:cNvPr id="28" name="TextBox 27"/>
          <p:cNvSpPr txBox="1"/>
          <p:nvPr/>
        </p:nvSpPr>
        <p:spPr>
          <a:xfrm>
            <a:off x="0" y="4941168"/>
            <a:ext cx="9144000" cy="1815882"/>
          </a:xfrm>
          <a:prstGeom prst="rect">
            <a:avLst/>
          </a:prstGeom>
          <a:noFill/>
        </p:spPr>
        <p:txBody>
          <a:bodyPr wrap="square" rtlCol="0">
            <a:spAutoFit/>
          </a:bodyPr>
          <a:lstStyle/>
          <a:p>
            <a:pPr algn="ctr"/>
            <a:r>
              <a:rPr lang="en-CA" sz="2800" b="1" spc="-20" dirty="0" smtClean="0">
                <a:solidFill>
                  <a:schemeClr val="bg1"/>
                </a:solidFill>
                <a:latin typeface="Calibri" pitchFamily="34" charset="0"/>
                <a:cs typeface="Calibri" pitchFamily="34" charset="0"/>
              </a:rPr>
              <a:t>Is this happy heart you?  Are you enjoying God the Father, Son and Spirit as he shares with you the oneness, love, fellowship, and perfectly harmonious cooperation he enjoys in himself, with far more to come in glory?  If not, why not?</a:t>
            </a:r>
            <a:endParaRPr lang="en-CA" sz="2800" b="1" spc="-2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riches of connection with you,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
        <p:nvSpPr>
          <p:cNvPr id="7"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15-23</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do this for us?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934072"/>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lvl="0" algn="ctr" eaLnBrk="0" hangingPunct="0">
              <a:defRPr/>
            </a:pPr>
            <a:r>
              <a:rPr lang="en-US" sz="2800" kern="0" dirty="0" smtClean="0">
                <a:latin typeface="Calibri" pitchFamily="34" charset="0"/>
                <a:cs typeface="Calibri" pitchFamily="34" charset="0"/>
              </a:rPr>
              <a:t>I give. </a:t>
            </a:r>
          </a:p>
          <a:p>
            <a:pPr lvl="0" algn="ctr" eaLnBrk="0" hangingPunct="0">
              <a:defRPr/>
            </a:pPr>
            <a:r>
              <a:rPr lang="en-US" sz="2800" kern="0" dirty="0" smtClean="0">
                <a:latin typeface="Calibri" pitchFamily="34" charset="0"/>
                <a:cs typeface="Calibri" pitchFamily="34" charset="0"/>
              </a:rPr>
              <a:t>You receive.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Receive me</a:t>
            </a:r>
            <a:r>
              <a:rPr kumimoji="0" lang="en-US" sz="2800" b="0" i="0" u="none" strike="noStrike" kern="0" cap="none" spc="0" normalizeH="0" noProof="0" dirty="0" smtClean="0">
                <a:ln>
                  <a:noFill/>
                </a:ln>
                <a:solidFill>
                  <a:schemeClr val="tx1"/>
                </a:solidFill>
                <a:effectLst/>
                <a:uLnTx/>
                <a:uFillTx/>
                <a:latin typeface="Calibri" pitchFamily="34" charset="0"/>
                <a:ea typeface="+mj-ea"/>
                <a:cs typeface="Calibri" pitchFamily="34" charset="0"/>
              </a:rPr>
              <a:t> and </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you receive all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DO 4 U</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one else like Jesus!</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88640"/>
            <a:ext cx="4480560" cy="3360420"/>
          </a:xfrm>
          <a:prstGeom prst="rect">
            <a:avLst/>
          </a:prstGeom>
        </p:spPr>
      </p:pic>
      <p:sp>
        <p:nvSpPr>
          <p:cNvPr id="26" name="Rectangle 25"/>
          <p:cNvSpPr/>
          <p:nvPr/>
        </p:nvSpPr>
        <p:spPr>
          <a:xfrm>
            <a:off x="2195736" y="155679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184482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368152"/>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365104"/>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96144"/>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69269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620688"/>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1774433"/>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1774433"/>
            <a:ext cx="2286000" cy="1360713"/>
          </a:xfrm>
          <a:prstGeom prst="rect">
            <a:avLst/>
          </a:prstGeom>
        </p:spPr>
      </p:pic>
      <p:pic>
        <p:nvPicPr>
          <p:cNvPr id="34" name="Picture 33" descr="egyptian.gif"/>
          <p:cNvPicPr>
            <a:picLocks noChangeAspect="1"/>
          </p:cNvPicPr>
          <p:nvPr/>
        </p:nvPicPr>
        <p:blipFill>
          <a:blip r:embed="rId15" cstate="print"/>
          <a:stretch>
            <a:fillRect/>
          </a:stretch>
        </p:blipFill>
        <p:spPr>
          <a:xfrm rot="14400000" flipH="1">
            <a:off x="1264392" y="1947453"/>
            <a:ext cx="614477" cy="365760"/>
          </a:xfrm>
          <a:prstGeom prst="rect">
            <a:avLst/>
          </a:prstGeom>
        </p:spPr>
      </p:pic>
      <p:pic>
        <p:nvPicPr>
          <p:cNvPr id="35" name="Picture 34" descr="egyptian.gif"/>
          <p:cNvPicPr>
            <a:picLocks noChangeAspect="1"/>
          </p:cNvPicPr>
          <p:nvPr/>
        </p:nvPicPr>
        <p:blipFill>
          <a:blip r:embed="rId15" cstate="print"/>
          <a:stretch>
            <a:fillRect/>
          </a:stretch>
        </p:blipFill>
        <p:spPr>
          <a:xfrm rot="14400000" flipH="1">
            <a:off x="1432483" y="2168523"/>
            <a:ext cx="614477" cy="365760"/>
          </a:xfrm>
          <a:prstGeom prst="rect">
            <a:avLst/>
          </a:prstGeom>
        </p:spPr>
      </p:pic>
      <p:pic>
        <p:nvPicPr>
          <p:cNvPr id="36" name="Picture 35" descr="egyptian.gif"/>
          <p:cNvPicPr>
            <a:picLocks noChangeAspect="1"/>
          </p:cNvPicPr>
          <p:nvPr/>
        </p:nvPicPr>
        <p:blipFill>
          <a:blip r:embed="rId15" cstate="print"/>
          <a:stretch>
            <a:fillRect/>
          </a:stretch>
        </p:blipFill>
        <p:spPr>
          <a:xfrm rot="14400000" flipH="1">
            <a:off x="1576499" y="1947453"/>
            <a:ext cx="614477" cy="365760"/>
          </a:xfrm>
          <a:prstGeom prst="rect">
            <a:avLst/>
          </a:prstGeom>
        </p:spPr>
      </p:pic>
      <p:pic>
        <p:nvPicPr>
          <p:cNvPr id="37" name="Picture 36" descr="egyptian.gif"/>
          <p:cNvPicPr>
            <a:picLocks noChangeAspect="1"/>
          </p:cNvPicPr>
          <p:nvPr/>
        </p:nvPicPr>
        <p:blipFill>
          <a:blip r:embed="rId15" cstate="print"/>
          <a:stretch>
            <a:fillRect/>
          </a:stretch>
        </p:blipFill>
        <p:spPr>
          <a:xfrm rot="14400000" flipH="1">
            <a:off x="1601651" y="2404653"/>
            <a:ext cx="614477" cy="365760"/>
          </a:xfrm>
          <a:prstGeom prst="rect">
            <a:avLst/>
          </a:prstGeom>
        </p:spPr>
      </p:pic>
      <p:pic>
        <p:nvPicPr>
          <p:cNvPr id="38" name="Picture 37" descr="egyptian.gif"/>
          <p:cNvPicPr>
            <a:picLocks noChangeAspect="1"/>
          </p:cNvPicPr>
          <p:nvPr/>
        </p:nvPicPr>
        <p:blipFill>
          <a:blip r:embed="rId15" cstate="print"/>
          <a:stretch>
            <a:fillRect/>
          </a:stretch>
        </p:blipFill>
        <p:spPr>
          <a:xfrm rot="14400000" flipH="1">
            <a:off x="1720515" y="2163477"/>
            <a:ext cx="614477" cy="365760"/>
          </a:xfrm>
          <a:prstGeom prst="rect">
            <a:avLst/>
          </a:prstGeom>
        </p:spPr>
      </p:pic>
      <p:pic>
        <p:nvPicPr>
          <p:cNvPr id="39" name="Picture 38" descr="egyptian.gif"/>
          <p:cNvPicPr>
            <a:picLocks noChangeAspect="1"/>
          </p:cNvPicPr>
          <p:nvPr/>
        </p:nvPicPr>
        <p:blipFill>
          <a:blip r:embed="rId15" cstate="print"/>
          <a:stretch>
            <a:fillRect/>
          </a:stretch>
        </p:blipFill>
        <p:spPr>
          <a:xfrm rot="14400000" flipH="1">
            <a:off x="1264392" y="2379501"/>
            <a:ext cx="614477" cy="365760"/>
          </a:xfrm>
          <a:prstGeom prst="rect">
            <a:avLst/>
          </a:prstGeom>
        </p:spPr>
      </p:pic>
      <p:pic>
        <p:nvPicPr>
          <p:cNvPr id="40" name="Picture 39" descr="egyptian.gif"/>
          <p:cNvPicPr>
            <a:picLocks noChangeAspect="1"/>
          </p:cNvPicPr>
          <p:nvPr/>
        </p:nvPicPr>
        <p:blipFill>
          <a:blip r:embed="rId15" cstate="print"/>
          <a:stretch>
            <a:fillRect/>
          </a:stretch>
        </p:blipFill>
        <p:spPr>
          <a:xfrm rot="14400000" flipH="1">
            <a:off x="1120376" y="2163477"/>
            <a:ext cx="614477" cy="365760"/>
          </a:xfrm>
          <a:prstGeom prst="rect">
            <a:avLst/>
          </a:prstGeom>
        </p:spPr>
      </p:pic>
      <p:sp>
        <p:nvSpPr>
          <p:cNvPr id="41" name="TextBox 40"/>
          <p:cNvSpPr txBox="1"/>
          <p:nvPr/>
        </p:nvSpPr>
        <p:spPr>
          <a:xfrm>
            <a:off x="1187624" y="4509120"/>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31" name="TextBox 30"/>
          <p:cNvSpPr txBox="1"/>
          <p:nvPr/>
        </p:nvSpPr>
        <p:spPr>
          <a:xfrm>
            <a:off x="35496" y="3645024"/>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
        <p:nvSpPr>
          <p:cNvPr id="42" name="Title 1"/>
          <p:cNvSpPr txBox="1">
            <a:spLocks/>
          </p:cNvSpPr>
          <p:nvPr/>
        </p:nvSpPr>
        <p:spPr>
          <a:xfrm>
            <a:off x="0" y="5373216"/>
            <a:ext cx="9144000" cy="1554480"/>
          </a:xfrm>
          <a:prstGeom prst="rect">
            <a:avLst/>
          </a:prstGeom>
          <a:solidFill>
            <a:srgbClr val="002060"/>
          </a:solidFill>
        </p:spPr>
        <p:txBody>
          <a:bodyPr>
            <a:noAutofit/>
          </a:bodyPr>
          <a:lstStyle/>
          <a:p>
            <a:pPr lvl="0" algn="ctr" eaLnBrk="0" hangingPunct="0">
              <a:defRPr/>
            </a:pPr>
            <a:r>
              <a:rPr lang="en-US" sz="2600" b="1" spc="-50" dirty="0" smtClean="0">
                <a:latin typeface="Calibri" pitchFamily="34" charset="0"/>
                <a:cs typeface="Calibri" pitchFamily="34" charset="0"/>
              </a:rPr>
              <a:t>Joy and satisfaction are in Christ, not beauty, music, phones, movies, games, sports, cars, money, friends, romance, sex, food, drinking, drugs, homes or jobs!  Jesus had supreme joy without sex or money!</a:t>
            </a:r>
            <a:endParaRPr kumimoji="0" lang="en-US" sz="2600" b="1" i="0" u="none" strike="noStrike" kern="0" cap="none" spc="-5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9" name="Picture 28" descr="worlds.jpg"/>
          <p:cNvPicPr>
            <a:picLocks noChangeAspect="1"/>
          </p:cNvPicPr>
          <p:nvPr/>
        </p:nvPicPr>
        <p:blipFill>
          <a:blip r:embed="rId3" cstate="print"/>
          <a:stretch>
            <a:fillRect/>
          </a:stretch>
        </p:blipFill>
        <p:spPr>
          <a:xfrm>
            <a:off x="-36512" y="-27384"/>
            <a:ext cx="9144000" cy="5318284"/>
          </a:xfrm>
          <a:prstGeom prst="rect">
            <a:avLst/>
          </a:prstGeom>
        </p:spPr>
      </p:pic>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5"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4" cstate="print"/>
          <a:stretch>
            <a:fillRect/>
          </a:stretch>
        </p:blipFill>
        <p:spPr>
          <a:xfrm rot="14400000" flipH="1">
            <a:off x="3928688" y="3032619"/>
            <a:ext cx="614478" cy="365760"/>
          </a:xfrm>
          <a:prstGeom prst="rect">
            <a:avLst/>
          </a:prstGeom>
        </p:spPr>
      </p:pic>
      <p:pic>
        <p:nvPicPr>
          <p:cNvPr id="13" name="Picture 12" descr="egyptian.gif"/>
          <p:cNvPicPr>
            <a:picLocks noChangeAspect="1"/>
          </p:cNvPicPr>
          <p:nvPr/>
        </p:nvPicPr>
        <p:blipFill>
          <a:blip r:embed="rId4" cstate="print"/>
          <a:stretch>
            <a:fillRect/>
          </a:stretch>
        </p:blipFill>
        <p:spPr>
          <a:xfrm rot="14400000" flipH="1">
            <a:off x="3592722" y="2883557"/>
            <a:ext cx="614478"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928688" y="3392659"/>
            <a:ext cx="614478"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592722" y="3243597"/>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280616" y="3459621"/>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232682"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3592722" y="3608683"/>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0000"/>
                </a:solidFill>
                <a:effectLst/>
                <a:latin typeface="Arial Black" pitchFamily="34" charset="0"/>
              </a:rPr>
              <a:t>THE LORD</a:t>
            </a:r>
          </a:p>
          <a:p>
            <a:pPr algn="ctr" rtl="0"/>
            <a:r>
              <a:rPr lang="en-CA" sz="1200" kern="10" dirty="0" smtClean="0">
                <a:ln w="9525">
                  <a:solidFill>
                    <a:srgbClr val="000000"/>
                  </a:solidFill>
                  <a:round/>
                  <a:headEnd/>
                  <a:tailEnd/>
                </a:ln>
                <a:solidFill>
                  <a:srgbClr val="FF0000"/>
                </a:solidFill>
              </a:rPr>
              <a:t>Father, Son and Spirit oneness</a:t>
            </a:r>
          </a:p>
          <a:p>
            <a:pPr algn="ctr" rtl="0"/>
            <a:endParaRPr lang="en-CA" sz="1200" kern="10" dirty="0" smtClean="0">
              <a:ln w="9525">
                <a:solidFill>
                  <a:srgbClr val="000000"/>
                </a:solidFill>
                <a:round/>
                <a:headEnd/>
                <a:tailEnd/>
              </a:ln>
              <a:solidFill>
                <a:srgbClr val="FF0000"/>
              </a:solidFill>
            </a:endParaRPr>
          </a:p>
          <a:p>
            <a:pPr algn="ctr" rtl="0"/>
            <a:endParaRPr lang="en-CA" sz="1200" kern="10" dirty="0" smtClean="0">
              <a:ln w="9525">
                <a:solidFill>
                  <a:srgbClr val="000000"/>
                </a:solidFill>
                <a:round/>
                <a:headEnd/>
                <a:tailEnd/>
              </a:ln>
              <a:solidFill>
                <a:srgbClr val="FF0000"/>
              </a:solidFill>
            </a:endParaRPr>
          </a:p>
          <a:p>
            <a:pPr algn="ctr" rtl="0"/>
            <a:endParaRPr lang="en-CA" sz="1200" kern="10" dirty="0">
              <a:ln w="9525">
                <a:solidFill>
                  <a:srgbClr val="000000"/>
                </a:solidFill>
                <a:round/>
                <a:headEnd/>
                <a:tailEnd/>
              </a:ln>
              <a:solidFill>
                <a:srgbClr val="FF0000"/>
              </a:solidFill>
            </a:endParaRPr>
          </a:p>
          <a:p>
            <a:pPr algn="ctr" rtl="0"/>
            <a:r>
              <a:rPr lang="en-CA" sz="1200" kern="10" spc="0" dirty="0" smtClean="0">
                <a:ln w="9525">
                  <a:solidFill>
                    <a:srgbClr val="000000"/>
                  </a:solidFill>
                  <a:round/>
                  <a:headEnd/>
                  <a:tailEnd/>
                </a:ln>
                <a:solidFill>
                  <a:srgbClr val="FF0000"/>
                </a:solidFill>
                <a:effectLst/>
              </a:rPr>
              <a:t> love, fellowship, cooperation</a:t>
            </a:r>
            <a:endParaRPr lang="en-CA" sz="1200" kern="10" spc="0" dirty="0">
              <a:ln w="9525">
                <a:solidFill>
                  <a:srgbClr val="000000"/>
                </a:solidFill>
                <a:round/>
                <a:headEnd/>
                <a:tailEnd/>
              </a:ln>
              <a:solidFill>
                <a:srgbClr val="FF0000"/>
              </a:solidFill>
              <a:effectLst/>
            </a:endParaRPr>
          </a:p>
        </p:txBody>
      </p:sp>
      <p:sp>
        <p:nvSpPr>
          <p:cNvPr id="28" name="TextBox 27"/>
          <p:cNvSpPr txBox="1"/>
          <p:nvPr/>
        </p:nvSpPr>
        <p:spPr>
          <a:xfrm>
            <a:off x="0" y="5373216"/>
            <a:ext cx="9144000" cy="2092881"/>
          </a:xfrm>
          <a:prstGeom prst="rect">
            <a:avLst/>
          </a:prstGeom>
          <a:noFill/>
        </p:spPr>
        <p:txBody>
          <a:bodyPr wrap="square" rtlCol="0">
            <a:spAutoFit/>
          </a:bodyPr>
          <a:lstStyle/>
          <a:p>
            <a:pPr algn="ctr"/>
            <a:r>
              <a:rPr lang="en-CA" sz="2600" b="1" dirty="0" smtClean="0">
                <a:latin typeface="Calibri" pitchFamily="34" charset="0"/>
                <a:cs typeface="Calibri" pitchFamily="34" charset="0"/>
              </a:rPr>
              <a:t>If we are in Christ, there is another world to live in and enjoy </a:t>
            </a:r>
          </a:p>
          <a:p>
            <a:pPr algn="ctr"/>
            <a:r>
              <a:rPr lang="en-CA" sz="2600" b="1" dirty="0" smtClean="0">
                <a:latin typeface="Calibri" pitchFamily="34" charset="0"/>
                <a:cs typeface="Calibri" pitchFamily="34" charset="0"/>
              </a:rPr>
              <a:t>by faith, the world of God the Father, Son and Spirit!</a:t>
            </a:r>
          </a:p>
          <a:p>
            <a:r>
              <a:rPr lang="en-US" sz="2600" b="1" spc="-10" dirty="0" smtClean="0">
                <a:latin typeface="Calibri" pitchFamily="34" charset="0"/>
                <a:cs typeface="Calibri" pitchFamily="34" charset="0"/>
              </a:rPr>
              <a:t>“They are not of the world, just as I am not of the world” </a:t>
            </a:r>
            <a:r>
              <a:rPr lang="en-US" sz="2600" b="1" spc="-10" dirty="0" err="1" smtClean="0">
                <a:latin typeface="Calibri" pitchFamily="34" charset="0"/>
                <a:cs typeface="Calibri" pitchFamily="34" charset="0"/>
              </a:rPr>
              <a:t>Jn</a:t>
            </a:r>
            <a:r>
              <a:rPr lang="en-US" sz="2600" b="1" spc="-10" dirty="0" smtClean="0">
                <a:latin typeface="Calibri" pitchFamily="34" charset="0"/>
                <a:cs typeface="Calibri" pitchFamily="34" charset="0"/>
              </a:rPr>
              <a:t> 17:16</a:t>
            </a:r>
          </a:p>
          <a:p>
            <a:endParaRPr lang="en-US" sz="2600" b="1" dirty="0" smtClean="0">
              <a:latin typeface="Calibri" pitchFamily="34" charset="0"/>
              <a:cs typeface="Calibri" pitchFamily="34" charset="0"/>
            </a:endParaRPr>
          </a:p>
          <a:p>
            <a:pPr algn="ctr"/>
            <a:endParaRPr lang="en-CA" sz="26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extBox 21"/>
          <p:cNvSpPr txBox="1"/>
          <p:nvPr/>
        </p:nvSpPr>
        <p:spPr>
          <a:xfrm>
            <a:off x="1259632" y="5589240"/>
            <a:ext cx="3135456" cy="923330"/>
          </a:xfrm>
          <a:prstGeom prst="rect">
            <a:avLst/>
          </a:prstGeom>
          <a:noFill/>
        </p:spPr>
        <p:txBody>
          <a:bodyPr wrap="square" rtlCol="0">
            <a:spAutoFit/>
          </a:bodyPr>
          <a:lstStyle/>
          <a:p>
            <a:pPr algn="ctr"/>
            <a:r>
              <a:rPr lang="en-CA" b="1" dirty="0" smtClean="0">
                <a:solidFill>
                  <a:srgbClr val="FF0000"/>
                </a:solidFill>
              </a:rPr>
              <a:t>I am your </a:t>
            </a:r>
          </a:p>
          <a:p>
            <a:pPr algn="ctr"/>
            <a:r>
              <a:rPr lang="en-CA" b="1" dirty="0" smtClean="0">
                <a:solidFill>
                  <a:srgbClr val="FF0000"/>
                </a:solidFill>
              </a:rPr>
              <a:t>spiritual fullness </a:t>
            </a:r>
          </a:p>
          <a:p>
            <a:pPr algn="ctr"/>
            <a:r>
              <a:rPr lang="en-CA" b="1" dirty="0" smtClean="0">
                <a:solidFill>
                  <a:srgbClr val="FF0000"/>
                </a:solidFill>
              </a:rPr>
              <a:t>in God</a:t>
            </a:r>
            <a:endParaRPr lang="en-CA" b="1" dirty="0">
              <a:solidFill>
                <a:srgbClr val="FF0000"/>
              </a:solidFill>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Wednesday – Section 3</a:t>
            </a:r>
            <a:r>
              <a:rPr lang="en-US" sz="2400" b="1" dirty="0" smtClean="0">
                <a:solidFill>
                  <a:srgbClr val="FF0000"/>
                </a:solidFill>
                <a:latin typeface="Calibri" pitchFamily="34" charset="0"/>
                <a:cs typeface="Calibri" pitchFamily="34" charset="0"/>
              </a:rPr>
              <a:t>      Gifts of life at God’s throne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life at God’s throne 24-31</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87624" y="99392"/>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Box 3"/>
          <p:cNvSpPr txBox="1">
            <a:spLocks noChangeArrowheads="1"/>
          </p:cNvSpPr>
          <p:nvPr/>
        </p:nvSpPr>
        <p:spPr bwMode="auto">
          <a:xfrm>
            <a:off x="1115616" y="1260043"/>
            <a:ext cx="7236966" cy="440120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access to God and his grace </a:t>
            </a:r>
          </a:p>
          <a:p>
            <a:pPr algn="ctr"/>
            <a:r>
              <a:rPr lang="en-US" sz="2800" b="1" dirty="0" smtClean="0">
                <a:latin typeface="Calibri" pitchFamily="34" charset="0"/>
              </a:rPr>
              <a:t>answered prayer in Jesus’ name    </a:t>
            </a:r>
          </a:p>
          <a:p>
            <a:pPr algn="ctr"/>
            <a:r>
              <a:rPr lang="en-US" sz="2800" b="1" dirty="0" smtClean="0">
                <a:solidFill>
                  <a:schemeClr val="bg1"/>
                </a:solidFill>
                <a:latin typeface="Calibri" pitchFamily="34" charset="0"/>
              </a:rPr>
              <a:t>mercy, grace and help at the throne of grace      </a:t>
            </a:r>
          </a:p>
          <a:p>
            <a:pPr algn="ctr"/>
            <a:r>
              <a:rPr lang="en-US" sz="2800" b="1" dirty="0" smtClean="0">
                <a:latin typeface="Calibri" pitchFamily="34" charset="0"/>
              </a:rPr>
              <a:t>every need supplied</a:t>
            </a:r>
          </a:p>
          <a:p>
            <a:pPr algn="ctr"/>
            <a:r>
              <a:rPr lang="en-US" sz="2800" b="1" dirty="0" smtClean="0">
                <a:solidFill>
                  <a:schemeClr val="bg1"/>
                </a:solidFill>
                <a:latin typeface="Calibri" pitchFamily="34" charset="0"/>
              </a:rPr>
              <a:t>the Spirit prays for us, and helps us pray </a:t>
            </a:r>
          </a:p>
          <a:p>
            <a:pPr algn="ctr"/>
            <a:r>
              <a:rPr lang="en-US" sz="2800" b="1" dirty="0" smtClean="0">
                <a:solidFill>
                  <a:schemeClr val="bg1"/>
                </a:solidFill>
                <a:latin typeface="Calibri" pitchFamily="34" charset="0"/>
              </a:rPr>
              <a:t>in the Spirit using God’s word</a:t>
            </a:r>
          </a:p>
          <a:p>
            <a:pPr algn="ctr"/>
            <a:r>
              <a:rPr lang="en-US" sz="2800" b="1" dirty="0" smtClean="0">
                <a:latin typeface="Calibri" pitchFamily="34" charset="0"/>
              </a:rPr>
              <a:t>Christ our High Priest intercedes for us </a:t>
            </a:r>
          </a:p>
          <a:p>
            <a:pPr algn="ctr"/>
            <a:r>
              <a:rPr lang="en-US" sz="2800" b="1" dirty="0" smtClean="0">
                <a:latin typeface="Calibri" pitchFamily="34" charset="0"/>
              </a:rPr>
              <a:t>as the one mediator and ransom for all</a:t>
            </a:r>
          </a:p>
          <a:p>
            <a:pPr algn="ctr"/>
            <a:r>
              <a:rPr lang="en-US" sz="2800" b="1" dirty="0" smtClean="0">
                <a:solidFill>
                  <a:schemeClr val="bg1"/>
                </a:solidFill>
                <a:latin typeface="Calibri" pitchFamily="34" charset="0"/>
              </a:rPr>
              <a:t>Christ our High Priest advocates </a:t>
            </a:r>
          </a:p>
          <a:p>
            <a:pPr algn="ctr"/>
            <a:r>
              <a:rPr lang="en-US" sz="2800" b="1" dirty="0" smtClean="0">
                <a:solidFill>
                  <a:schemeClr val="bg1"/>
                </a:solidFill>
                <a:latin typeface="Calibri" pitchFamily="34" charset="0"/>
              </a:rPr>
              <a:t>his propitiation in our defense</a:t>
            </a:r>
            <a:endParaRPr lang="en-CA" sz="2800" b="1" dirty="0">
              <a:solidFill>
                <a:schemeClr val="bg1"/>
              </a:solidFill>
              <a:latin typeface="Calibri" pitchFamily="34" charset="0"/>
            </a:endParaRPr>
          </a:p>
        </p:txBody>
      </p:sp>
      <p:sp>
        <p:nvSpPr>
          <p:cNvPr id="5" name="Right Arrow 4"/>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08520" y="54868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7"/>
          <p:cNvSpPr txBox="1"/>
          <p:nvPr/>
        </p:nvSpPr>
        <p:spPr>
          <a:xfrm>
            <a:off x="3203848" y="116632"/>
            <a:ext cx="3168352" cy="830997"/>
          </a:xfrm>
          <a:prstGeom prst="rect">
            <a:avLst/>
          </a:prstGeom>
          <a:noFill/>
        </p:spPr>
        <p:txBody>
          <a:bodyPr wrap="square" rtlCol="0">
            <a:spAutoFit/>
          </a:bodyPr>
          <a:lstStyle/>
          <a:p>
            <a:pPr algn="ctr"/>
            <a:r>
              <a:rPr lang="en-CA" sz="4800" b="1" dirty="0" smtClean="0">
                <a:solidFill>
                  <a:schemeClr val="bg1"/>
                </a:solidFill>
                <a:latin typeface="Calibri" pitchFamily="34" charset="0"/>
              </a:rPr>
              <a:t>in Christ</a:t>
            </a:r>
            <a:endParaRPr lang="en-CA" sz="4800" b="1" dirty="0">
              <a:solidFill>
                <a:schemeClr val="bg1"/>
              </a:solidFill>
              <a:latin typeface="Calibri" pitchFamily="34" charset="0"/>
            </a:endParaRPr>
          </a:p>
        </p:txBody>
      </p:sp>
      <p:sp>
        <p:nvSpPr>
          <p:cNvPr id="10" name="TextBox 9"/>
          <p:cNvSpPr txBox="1">
            <a:spLocks noChangeArrowheads="1"/>
          </p:cNvSpPr>
          <p:nvPr/>
        </p:nvSpPr>
        <p:spPr bwMode="auto">
          <a:xfrm>
            <a:off x="971600" y="5787261"/>
            <a:ext cx="7632848"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Lord, thank you that Jesus died to give us </a:t>
            </a:r>
          </a:p>
          <a:p>
            <a:pPr algn="ctr"/>
            <a:r>
              <a:rPr lang="en-CA" sz="2800" b="1" dirty="0" smtClean="0">
                <a:latin typeface="Calibri" pitchFamily="34" charset="0"/>
              </a:rPr>
              <a:t>riches of gifts that no one else can give! </a:t>
            </a:r>
            <a:endParaRPr lang="en-CA" sz="2800" b="1" dirty="0">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24-31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4" name="TextBox 13"/>
          <p:cNvSpPr txBox="1"/>
          <p:nvPr/>
        </p:nvSpPr>
        <p:spPr>
          <a:xfrm>
            <a:off x="7271792" y="188640"/>
            <a:ext cx="1872208"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a:t>
            </a:r>
          </a:p>
          <a:p>
            <a:pPr algn="ctr"/>
            <a:r>
              <a:rPr lang="en-CA" sz="1000" dirty="0" smtClean="0">
                <a:solidFill>
                  <a:schemeClr val="tx1">
                    <a:lumMod val="75000"/>
                  </a:schemeClr>
                </a:solidFill>
              </a:rPr>
              <a:t>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pic>
        <p:nvPicPr>
          <p:cNvPr id="21" name="Picture 20"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4" name="TextBox 23"/>
          <p:cNvSpPr txBox="1"/>
          <p:nvPr/>
        </p:nvSpPr>
        <p:spPr>
          <a:xfrm>
            <a:off x="7524328" y="908720"/>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9" name="Rectangle 18"/>
          <p:cNvSpPr>
            <a:spLocks noChangeArrowheads="1"/>
          </p:cNvSpPr>
          <p:nvPr/>
        </p:nvSpPr>
        <p:spPr bwMode="auto">
          <a:xfrm>
            <a:off x="35496" y="17618"/>
            <a:ext cx="2232248" cy="3108543"/>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24. access to God </a:t>
            </a:r>
          </a:p>
          <a:p>
            <a:pPr algn="ctr" eaLnBrk="0" hangingPunct="0"/>
            <a:r>
              <a:rPr lang="en-US" sz="2800" b="1" dirty="0" smtClean="0">
                <a:solidFill>
                  <a:srgbClr val="FF0000"/>
                </a:solidFill>
                <a:latin typeface="Calibri" pitchFamily="34" charset="0"/>
                <a:cs typeface="Times New Roman" pitchFamily="18" charset="0"/>
              </a:rPr>
              <a:t>and his grace</a:t>
            </a:r>
          </a:p>
          <a:p>
            <a:pPr algn="ctr" eaLnBrk="0" hangingPunct="0"/>
            <a:r>
              <a:rPr lang="en-US" sz="2800" b="1" dirty="0" smtClean="0">
                <a:solidFill>
                  <a:srgbClr val="FF0000"/>
                </a:solidFill>
                <a:latin typeface="Calibri" pitchFamily="34" charset="0"/>
                <a:cs typeface="Times New Roman" pitchFamily="18" charset="0"/>
              </a:rPr>
              <a:t>in Christ</a:t>
            </a:r>
          </a:p>
          <a:p>
            <a:pPr algn="ctr" eaLnBrk="0" hangingPunct="0"/>
            <a:r>
              <a:rPr lang="en-US" sz="2800" b="1" dirty="0" smtClean="0">
                <a:solidFill>
                  <a:srgbClr val="FF0000"/>
                </a:solidFill>
                <a:latin typeface="Calibri" pitchFamily="34" charset="0"/>
                <a:cs typeface="Times New Roman" pitchFamily="18" charset="0"/>
              </a:rPr>
              <a:t>in one Spirit!</a:t>
            </a:r>
          </a:p>
          <a:p>
            <a:pPr algn="ctr" eaLnBrk="0" hangingPunct="0"/>
            <a:r>
              <a:rPr lang="en-US" sz="2800" b="1" dirty="0" smtClean="0">
                <a:solidFill>
                  <a:srgbClr val="FF0000"/>
                </a:solidFill>
                <a:latin typeface="Calibri" pitchFamily="34" charset="0"/>
                <a:cs typeface="Times New Roman" pitchFamily="18" charset="0"/>
              </a:rPr>
              <a:t>Praise you, Lord!</a:t>
            </a:r>
            <a:endParaRPr lang="en-US" sz="2800" b="1" dirty="0">
              <a:solidFill>
                <a:srgbClr val="FF0000"/>
              </a:solidFill>
              <a:latin typeface="Calibri" pitchFamily="34" charset="0"/>
            </a:endParaRPr>
          </a:p>
        </p:txBody>
      </p:sp>
      <p:sp>
        <p:nvSpPr>
          <p:cNvPr id="20" name="Title 2"/>
          <p:cNvSpPr txBox="1">
            <a:spLocks/>
          </p:cNvSpPr>
          <p:nvPr/>
        </p:nvSpPr>
        <p:spPr>
          <a:xfrm>
            <a:off x="179388" y="4365079"/>
            <a:ext cx="8785225" cy="1800225"/>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“Jesus . . . yielded up his spirit. . . . the curtain of the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temple was torn in two” Matt 27:50-51</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endParaRPr kumimoji="0" lang="en-US" sz="800" b="1" i="0" u="none" strike="noStrike" kern="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Through him we have also obtained access by faith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into this grace in which we stand”  Rom 5:2</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CA" sz="800" b="1" kern="0" dirty="0" smtClean="0">
              <a:latin typeface="Calibri" pitchFamily="34" charset="0"/>
              <a:ea typeface="+mj-ea"/>
              <a:cs typeface="+mj-cs"/>
            </a:endParaRPr>
          </a:p>
          <a:p>
            <a:pPr algn="ctr"/>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4" name="TextBox 13"/>
          <p:cNvSpPr txBox="1"/>
          <p:nvPr/>
        </p:nvSpPr>
        <p:spPr>
          <a:xfrm>
            <a:off x="7271792" y="188640"/>
            <a:ext cx="1872208"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a:t>
            </a:r>
          </a:p>
          <a:p>
            <a:pPr algn="ctr"/>
            <a:r>
              <a:rPr lang="en-CA" sz="1000" dirty="0" smtClean="0">
                <a:solidFill>
                  <a:schemeClr val="tx1">
                    <a:lumMod val="75000"/>
                  </a:schemeClr>
                </a:solidFill>
              </a:rPr>
              <a:t>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pic>
        <p:nvPicPr>
          <p:cNvPr id="21" name="Picture 20"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4" name="TextBox 23"/>
          <p:cNvSpPr txBox="1"/>
          <p:nvPr/>
        </p:nvSpPr>
        <p:spPr>
          <a:xfrm>
            <a:off x="7524328" y="908720"/>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0" y="3933056"/>
            <a:ext cx="9144000" cy="1800225"/>
          </a:xfrm>
          <a:prstGeom prst="rect">
            <a:avLst/>
          </a:prstGeom>
          <a:solidFill>
            <a:schemeClr val="bg1"/>
          </a:solidFill>
        </p:spPr>
        <p:txBody>
          <a:bodyPr/>
          <a:lstStyle/>
          <a:p>
            <a:pPr algn="ct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lang="en-US" sz="2800" b="1" dirty="0" smtClean="0">
                <a:latin typeface="Calibri" pitchFamily="34" charset="0"/>
                <a:cs typeface="Calibri" pitchFamily="34" charset="0"/>
              </a:rPr>
              <a:t>For through him we both (Jew and Gentile) have access </a:t>
            </a:r>
          </a:p>
          <a:p>
            <a:pPr algn="ctr"/>
            <a:r>
              <a:rPr lang="en-US" sz="2800" b="1" dirty="0" smtClean="0">
                <a:latin typeface="Calibri" pitchFamily="34" charset="0"/>
                <a:cs typeface="Calibri" pitchFamily="34" charset="0"/>
              </a:rPr>
              <a:t>in one Spirit to the Father”  Eph 2:18</a:t>
            </a:r>
          </a:p>
          <a:p>
            <a:endParaRPr lang="en-US" sz="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“Christ Jesus our Lord, in whom we have boldness and </a:t>
            </a:r>
            <a:r>
              <a:rPr lang="en-US" sz="2800" b="1" spc="-30" dirty="0" smtClean="0">
                <a:latin typeface="Calibri" pitchFamily="34" charset="0"/>
                <a:cs typeface="Calibri" pitchFamily="34" charset="0"/>
              </a:rPr>
              <a:t>access with confidence through our faith in him” Eph 3:11-12</a:t>
            </a:r>
            <a:r>
              <a:rPr lang="en-US" sz="2800" b="1" spc="-20" dirty="0" smtClean="0">
                <a:latin typeface="Calibri" pitchFamily="34" charset="0"/>
                <a:cs typeface="Calibri" pitchFamily="34" charset="0"/>
              </a:rPr>
              <a:t> </a:t>
            </a:r>
            <a:endParaRPr lang="en-US" sz="2800" b="1" spc="-20" dirty="0" smtClean="0">
              <a:solidFill>
                <a:srgbClr val="FF0000"/>
              </a:solidFill>
              <a:latin typeface="Calibri" pitchFamily="34" charset="0"/>
              <a:cs typeface="Calibri" pitchFamily="34" charset="0"/>
            </a:endParaRPr>
          </a:p>
          <a:p>
            <a:pPr lvl="0" algn="ctr" eaLnBrk="0" hangingPunct="0">
              <a:defRPr/>
            </a:pPr>
            <a:endParaRPr lang="en-CA" sz="800" b="1" kern="0" dirty="0" smtClean="0">
              <a:latin typeface="Calibri" pitchFamily="34" charset="0"/>
            </a:endParaRPr>
          </a:p>
          <a:p>
            <a:pPr algn="ctr"/>
            <a:r>
              <a:rPr lang="en-US" sz="2800" b="1" dirty="0" smtClean="0">
                <a:latin typeface="Calibri" pitchFamily="34" charset="0"/>
                <a:cs typeface="Calibri" pitchFamily="34" charset="0"/>
              </a:rPr>
              <a:t>“we have confidence to enter the holy places</a:t>
            </a:r>
          </a:p>
          <a:p>
            <a:pPr algn="ctr"/>
            <a:r>
              <a:rPr lang="en-US" sz="2800" b="1" dirty="0" smtClean="0">
                <a:latin typeface="Calibri" pitchFamily="34" charset="0"/>
                <a:cs typeface="Calibri" pitchFamily="34" charset="0"/>
              </a:rPr>
              <a:t>by the blood of Jesus”  Heb 10:19</a:t>
            </a:r>
          </a:p>
          <a:p>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19" name="Rectangle 18"/>
          <p:cNvSpPr>
            <a:spLocks noChangeArrowheads="1"/>
          </p:cNvSpPr>
          <p:nvPr/>
        </p:nvSpPr>
        <p:spPr bwMode="auto">
          <a:xfrm>
            <a:off x="35496" y="17618"/>
            <a:ext cx="2232248" cy="3108543"/>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24. access to God </a:t>
            </a:r>
          </a:p>
          <a:p>
            <a:pPr algn="ctr" eaLnBrk="0" hangingPunct="0"/>
            <a:r>
              <a:rPr lang="en-US" sz="2800" b="1" dirty="0" smtClean="0">
                <a:solidFill>
                  <a:srgbClr val="FF0000"/>
                </a:solidFill>
                <a:latin typeface="Calibri" pitchFamily="34" charset="0"/>
                <a:cs typeface="Times New Roman" pitchFamily="18" charset="0"/>
              </a:rPr>
              <a:t>and his grace</a:t>
            </a:r>
          </a:p>
          <a:p>
            <a:pPr algn="ctr" eaLnBrk="0" hangingPunct="0"/>
            <a:r>
              <a:rPr lang="en-US" sz="2800" b="1" dirty="0" smtClean="0">
                <a:solidFill>
                  <a:srgbClr val="FF0000"/>
                </a:solidFill>
                <a:latin typeface="Calibri" pitchFamily="34" charset="0"/>
                <a:cs typeface="Times New Roman" pitchFamily="18" charset="0"/>
              </a:rPr>
              <a:t>in Christ</a:t>
            </a:r>
          </a:p>
          <a:p>
            <a:pPr algn="ctr" eaLnBrk="0" hangingPunct="0"/>
            <a:r>
              <a:rPr lang="en-US" sz="2800" b="1" dirty="0" smtClean="0">
                <a:solidFill>
                  <a:srgbClr val="FF0000"/>
                </a:solidFill>
                <a:latin typeface="Calibri" pitchFamily="34" charset="0"/>
                <a:cs typeface="Times New Roman" pitchFamily="18" charset="0"/>
              </a:rPr>
              <a:t>in one Spirit!</a:t>
            </a:r>
          </a:p>
          <a:p>
            <a:pPr algn="ctr" eaLnBrk="0" hangingPunct="0"/>
            <a:r>
              <a:rPr lang="en-US" sz="2800" b="1" dirty="0" smtClean="0">
                <a:solidFill>
                  <a:srgbClr val="FF0000"/>
                </a:solidFill>
                <a:latin typeface="Calibri" pitchFamily="34" charset="0"/>
                <a:cs typeface="Times New Roman" pitchFamily="18" charset="0"/>
              </a:rPr>
              <a:t>Praise you, Lord!</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8" name="Picture 3"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2339752" y="2625452"/>
            <a:ext cx="3171825" cy="2171700"/>
          </a:xfrm>
          <a:prstGeom prst="rect">
            <a:avLst/>
          </a:prstGeom>
          <a:noFill/>
          <a:ln w="9525">
            <a:noFill/>
            <a:miter lim="800000"/>
            <a:headEnd/>
            <a:tailEnd/>
          </a:ln>
        </p:spPr>
      </p:pic>
      <p:sp>
        <p:nvSpPr>
          <p:cNvPr id="6" name="Rectangle 5"/>
          <p:cNvSpPr/>
          <p:nvPr/>
        </p:nvSpPr>
        <p:spPr>
          <a:xfrm>
            <a:off x="990410" y="4628455"/>
            <a:ext cx="4733718" cy="230832"/>
          </a:xfrm>
          <a:prstGeom prst="rect">
            <a:avLst/>
          </a:prstGeom>
        </p:spPr>
        <p:txBody>
          <a:bodyPr wrap="square">
            <a:spAutoFit/>
          </a:bodyPr>
          <a:lstStyle/>
          <a:p>
            <a:pPr algn="ctr"/>
            <a:r>
              <a:rPr lang="en-CA" sz="900" dirty="0" smtClean="0"/>
              <a:t>Praying hands and Bible Microsoft clip art © 2013 Microsoft Corp.</a:t>
            </a:r>
            <a:endParaRPr lang="en-CA" sz="1000" dirty="0"/>
          </a:p>
        </p:txBody>
      </p:sp>
      <p:sp>
        <p:nvSpPr>
          <p:cNvPr id="10" name="TextBox 9"/>
          <p:cNvSpPr txBox="1"/>
          <p:nvPr/>
        </p:nvSpPr>
        <p:spPr>
          <a:xfrm>
            <a:off x="179512" y="32425"/>
            <a:ext cx="8964488" cy="2677656"/>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“I do not speak on my own authority, but the Father who dwells in me does his works . . . whoever believes in me will also do the works that I do . . . Whatever you ask in my name, this I will do, that the Father may be glorified </a:t>
            </a:r>
          </a:p>
          <a:p>
            <a:r>
              <a:rPr lang="en-US" sz="2800" b="1" dirty="0" smtClean="0">
                <a:solidFill>
                  <a:schemeClr val="bg1"/>
                </a:solidFill>
                <a:latin typeface="Calibri" pitchFamily="34" charset="0"/>
                <a:cs typeface="Calibri" pitchFamily="34" charset="0"/>
              </a:rPr>
              <a:t>in the Son.  If you ask me anything in my name, </a:t>
            </a:r>
          </a:p>
          <a:p>
            <a:r>
              <a:rPr lang="en-US" sz="2800" b="1" dirty="0" smtClean="0">
                <a:solidFill>
                  <a:schemeClr val="bg1"/>
                </a:solidFill>
                <a:latin typeface="Calibri" pitchFamily="34" charset="0"/>
                <a:cs typeface="Calibri" pitchFamily="34" charset="0"/>
              </a:rPr>
              <a:t>I will do it” John 14:10,12-14</a:t>
            </a:r>
          </a:p>
        </p:txBody>
      </p:sp>
      <p:pic>
        <p:nvPicPr>
          <p:cNvPr id="14" name="Picture 13" descr="angry-face-01s.gif"/>
          <p:cNvPicPr>
            <a:picLocks noChangeAspect="1"/>
          </p:cNvPicPr>
          <p:nvPr/>
        </p:nvPicPr>
        <p:blipFill>
          <a:blip r:embed="rId3" cstate="print"/>
          <a:stretch>
            <a:fillRect/>
          </a:stretch>
        </p:blipFill>
        <p:spPr>
          <a:xfrm>
            <a:off x="107504" y="5949280"/>
            <a:ext cx="864096" cy="864096"/>
          </a:xfrm>
          <a:prstGeom prst="ellipse">
            <a:avLst/>
          </a:prstGeom>
        </p:spPr>
      </p:pic>
      <p:sp>
        <p:nvSpPr>
          <p:cNvPr id="12" name="TextBox 11"/>
          <p:cNvSpPr txBox="1"/>
          <p:nvPr/>
        </p:nvSpPr>
        <p:spPr>
          <a:xfrm>
            <a:off x="107504"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35496"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18" name="TextBox 17"/>
          <p:cNvSpPr txBox="1"/>
          <p:nvPr/>
        </p:nvSpPr>
        <p:spPr>
          <a:xfrm>
            <a:off x="1403648" y="4437112"/>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16" name="TextBox 15"/>
          <p:cNvSpPr txBox="1"/>
          <p:nvPr/>
        </p:nvSpPr>
        <p:spPr>
          <a:xfrm>
            <a:off x="5715008" y="3340149"/>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pic>
        <p:nvPicPr>
          <p:cNvPr id="1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1440000">
            <a:off x="5856197" y="1966974"/>
            <a:ext cx="3273330" cy="1133358"/>
          </a:xfrm>
          <a:prstGeom prst="rect">
            <a:avLst/>
          </a:prstGeom>
          <a:noFill/>
          <a:ln w="9525">
            <a:noFill/>
            <a:miter lim="800000"/>
            <a:headEnd/>
            <a:tailEnd/>
          </a:ln>
        </p:spPr>
      </p:pic>
      <p:pic>
        <p:nvPicPr>
          <p:cNvPr id="21" name="Picture 10" descr="C:\Users\Supernike\AppData\Local\Microsoft\Windows\Temporary Internet Files\Content.IE5\OG78RA2R\MC900048046[1].wmf"/>
          <p:cNvPicPr>
            <a:picLocks noChangeAspect="1" noChangeArrowheads="1"/>
          </p:cNvPicPr>
          <p:nvPr/>
        </p:nvPicPr>
        <p:blipFill>
          <a:blip r:embed="rId5" cstate="print"/>
          <a:srcRect/>
          <a:stretch>
            <a:fillRect/>
          </a:stretch>
        </p:blipFill>
        <p:spPr bwMode="auto">
          <a:xfrm flipH="1">
            <a:off x="231130" y="2972001"/>
            <a:ext cx="1532558" cy="2401215"/>
          </a:xfrm>
          <a:prstGeom prst="rect">
            <a:avLst/>
          </a:prstGeom>
          <a:noFill/>
          <a:ln w="9525">
            <a:noFill/>
            <a:miter lim="800000"/>
            <a:headEnd/>
            <a:tailEnd/>
          </a:ln>
        </p:spPr>
      </p:pic>
      <p:pic>
        <p:nvPicPr>
          <p:cNvPr id="22" name="Picture 21" descr="www.fg-a.com valentine 2-jumping-heart.gif"/>
          <p:cNvPicPr>
            <a:picLocks noChangeAspect="1"/>
          </p:cNvPicPr>
          <p:nvPr/>
        </p:nvPicPr>
        <p:blipFill>
          <a:blip r:embed="rId6" cstate="print"/>
          <a:stretch>
            <a:fillRect/>
          </a:stretch>
        </p:blipFill>
        <p:spPr>
          <a:xfrm>
            <a:off x="251520" y="3140968"/>
            <a:ext cx="1512168" cy="1764196"/>
          </a:xfrm>
          <a:prstGeom prst="rect">
            <a:avLst/>
          </a:prstGeom>
        </p:spPr>
      </p:pic>
      <p:sp>
        <p:nvSpPr>
          <p:cNvPr id="20" name="TextBox 4"/>
          <p:cNvSpPr txBox="1">
            <a:spLocks noChangeArrowheads="1"/>
          </p:cNvSpPr>
          <p:nvPr/>
        </p:nvSpPr>
        <p:spPr bwMode="auto">
          <a:xfrm>
            <a:off x="1043608" y="4797152"/>
            <a:ext cx="8136904" cy="2015936"/>
          </a:xfrm>
          <a:prstGeom prst="rect">
            <a:avLst/>
          </a:prstGeom>
          <a:noFill/>
          <a:ln w="9525">
            <a:noFill/>
            <a:miter lim="800000"/>
            <a:headEnd/>
            <a:tailEnd/>
          </a:ln>
        </p:spPr>
        <p:txBody>
          <a:bodyPr wrap="square">
            <a:spAutoFit/>
          </a:bodyPr>
          <a:lstStyle/>
          <a:p>
            <a:pPr>
              <a:lnSpc>
                <a:spcPts val="3000"/>
              </a:lnSpc>
            </a:pPr>
            <a:r>
              <a:rPr lang="en-CA" sz="2800" b="1" dirty="0" smtClean="0">
                <a:latin typeface="Calibri" pitchFamily="34" charset="0"/>
              </a:rPr>
              <a:t>       Access (24) and answered prayer (25) go together.    </a:t>
            </a:r>
          </a:p>
          <a:p>
            <a:pPr>
              <a:lnSpc>
                <a:spcPts val="3000"/>
              </a:lnSpc>
            </a:pPr>
            <a:r>
              <a:rPr lang="en-CA" sz="2800" b="1" dirty="0" smtClean="0">
                <a:latin typeface="Calibri" pitchFamily="34" charset="0"/>
              </a:rPr>
              <a:t>       In John 14-16 Jesus dramatically changes the Jewish concept of access and prayer</a:t>
            </a:r>
            <a:r>
              <a:rPr lang="en-CA" sz="2800" b="1" spc="-20" dirty="0" smtClean="0">
                <a:latin typeface="Calibri" pitchFamily="34" charset="0"/>
              </a:rPr>
              <a:t>.  “I have access into God’s presence in the name of Jesus anywhere, anytime, and I receive anything I ask in his name??!!</a:t>
            </a:r>
            <a:endParaRPr lang="en-CA" sz="2800" b="1" spc="-20" dirty="0">
              <a:latin typeface="Calibri" pitchFamily="34" charset="0"/>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7" name="Picture 10" descr="C:\Users\Supernike\AppData\Local\Microsoft\Windows\Temporary Internet Files\Content.IE5\OG78RA2R\MC900048046[1].wmf"/>
          <p:cNvPicPr>
            <a:picLocks noChangeAspect="1" noChangeArrowheads="1"/>
          </p:cNvPicPr>
          <p:nvPr/>
        </p:nvPicPr>
        <p:blipFill>
          <a:blip r:embed="rId2" cstate="print"/>
          <a:srcRect/>
          <a:stretch>
            <a:fillRect/>
          </a:stretch>
        </p:blipFill>
        <p:spPr bwMode="auto">
          <a:xfrm flipH="1">
            <a:off x="231130" y="2564904"/>
            <a:ext cx="1532558" cy="2401215"/>
          </a:xfrm>
          <a:prstGeom prst="rect">
            <a:avLst/>
          </a:prstGeom>
          <a:noFill/>
          <a:ln w="9525">
            <a:noFill/>
            <a:miter lim="800000"/>
            <a:headEnd/>
            <a:tailEnd/>
          </a:ln>
        </p:spPr>
      </p:pic>
      <p:pic>
        <p:nvPicPr>
          <p:cNvPr id="93188" name="Picture 3"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2339752" y="2193404"/>
            <a:ext cx="3171825" cy="2171700"/>
          </a:xfrm>
          <a:prstGeom prst="rect">
            <a:avLst/>
          </a:prstGeom>
          <a:noFill/>
          <a:ln w="9525">
            <a:noFill/>
            <a:miter lim="800000"/>
            <a:headEnd/>
            <a:tailEnd/>
          </a:ln>
        </p:spPr>
      </p:pic>
      <p:pic>
        <p:nvPicPr>
          <p:cNvPr id="14" name="Picture 13" descr="angry-face-01s.gif"/>
          <p:cNvPicPr>
            <a:picLocks noChangeAspect="1"/>
          </p:cNvPicPr>
          <p:nvPr/>
        </p:nvPicPr>
        <p:blipFill>
          <a:blip r:embed="rId4" cstate="print"/>
          <a:stretch>
            <a:fillRect/>
          </a:stretch>
        </p:blipFill>
        <p:spPr>
          <a:xfrm>
            <a:off x="107504" y="5949280"/>
            <a:ext cx="864096" cy="864096"/>
          </a:xfrm>
          <a:prstGeom prst="ellipse">
            <a:avLst/>
          </a:prstGeom>
        </p:spPr>
      </p:pic>
      <p:sp>
        <p:nvSpPr>
          <p:cNvPr id="12" name="TextBox 11"/>
          <p:cNvSpPr txBox="1"/>
          <p:nvPr/>
        </p:nvSpPr>
        <p:spPr>
          <a:xfrm>
            <a:off x="107504"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35496"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17" name="Picture 16" descr="www.fg-a.com valentine 2-jumping-heart.gif"/>
          <p:cNvPicPr>
            <a:picLocks noChangeAspect="1"/>
          </p:cNvPicPr>
          <p:nvPr/>
        </p:nvPicPr>
        <p:blipFill>
          <a:blip r:embed="rId5" cstate="print"/>
          <a:stretch>
            <a:fillRect/>
          </a:stretch>
        </p:blipFill>
        <p:spPr>
          <a:xfrm>
            <a:off x="251520" y="2708920"/>
            <a:ext cx="1512168" cy="1764196"/>
          </a:xfrm>
          <a:prstGeom prst="rect">
            <a:avLst/>
          </a:prstGeom>
        </p:spPr>
      </p:pic>
      <p:sp>
        <p:nvSpPr>
          <p:cNvPr id="16" name="TextBox 15"/>
          <p:cNvSpPr txBox="1"/>
          <p:nvPr/>
        </p:nvSpPr>
        <p:spPr>
          <a:xfrm>
            <a:off x="5715008" y="2980109"/>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pic>
        <p:nvPicPr>
          <p:cNvPr id="22" name="Picture 16" descr="C:\Users\Supernike\AppData\Local\Microsoft\Windows\Temporary Internet Files\Content.IE5\3EZ02TG4\MC900241089[1].wmf"/>
          <p:cNvPicPr preferRelativeResize="0">
            <a:picLocks noChangeArrowheads="1"/>
          </p:cNvPicPr>
          <p:nvPr/>
        </p:nvPicPr>
        <p:blipFill>
          <a:blip r:embed="rId6" cstate="print"/>
          <a:srcRect t="49844"/>
          <a:stretch>
            <a:fillRect/>
          </a:stretch>
        </p:blipFill>
        <p:spPr bwMode="auto">
          <a:xfrm rot="-1440000">
            <a:off x="5856197" y="1606934"/>
            <a:ext cx="3273330" cy="1133358"/>
          </a:xfrm>
          <a:prstGeom prst="rect">
            <a:avLst/>
          </a:prstGeom>
          <a:noFill/>
          <a:ln w="9525">
            <a:noFill/>
            <a:miter lim="800000"/>
            <a:headEnd/>
            <a:tailEnd/>
          </a:ln>
        </p:spPr>
      </p:pic>
      <p:sp>
        <p:nvSpPr>
          <p:cNvPr id="24" name="TextBox 23"/>
          <p:cNvSpPr txBox="1"/>
          <p:nvPr/>
        </p:nvSpPr>
        <p:spPr>
          <a:xfrm>
            <a:off x="1475656" y="4062264"/>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25" name="Rectangle 24"/>
          <p:cNvSpPr/>
          <p:nvPr/>
        </p:nvSpPr>
        <p:spPr>
          <a:xfrm>
            <a:off x="990410" y="4221088"/>
            <a:ext cx="4733718" cy="230832"/>
          </a:xfrm>
          <a:prstGeom prst="rect">
            <a:avLst/>
          </a:prstGeom>
        </p:spPr>
        <p:txBody>
          <a:bodyPr wrap="square">
            <a:spAutoFit/>
          </a:bodyPr>
          <a:lstStyle/>
          <a:p>
            <a:pPr algn="ctr"/>
            <a:r>
              <a:rPr lang="en-CA" sz="900" dirty="0" smtClean="0"/>
              <a:t>Praying hands and Bible Microsoft clip art © 2013 Microsoft Corp.</a:t>
            </a:r>
            <a:endParaRPr lang="en-CA" sz="1000" dirty="0"/>
          </a:p>
        </p:txBody>
      </p:sp>
      <p:sp>
        <p:nvSpPr>
          <p:cNvPr id="18" name="TextBox 4"/>
          <p:cNvSpPr txBox="1">
            <a:spLocks noChangeArrowheads="1"/>
          </p:cNvSpPr>
          <p:nvPr/>
        </p:nvSpPr>
        <p:spPr bwMode="auto">
          <a:xfrm>
            <a:off x="1763688" y="4509120"/>
            <a:ext cx="7272808" cy="2246769"/>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“You did not choose me, but I chose you and </a:t>
            </a:r>
          </a:p>
          <a:p>
            <a:r>
              <a:rPr lang="en-US" sz="2800" b="1" dirty="0" smtClean="0">
                <a:solidFill>
                  <a:schemeClr val="bg1"/>
                </a:solidFill>
                <a:latin typeface="Calibri" pitchFamily="34" charset="0"/>
                <a:cs typeface="Calibri" pitchFamily="34" charset="0"/>
              </a:rPr>
              <a:t>appointed you that you should go and bear fruit  </a:t>
            </a:r>
          </a:p>
          <a:p>
            <a:r>
              <a:rPr lang="en-US" sz="2800" b="1" dirty="0" smtClean="0">
                <a:solidFill>
                  <a:schemeClr val="bg1"/>
                </a:solidFill>
                <a:latin typeface="Calibri" pitchFamily="34" charset="0"/>
                <a:cs typeface="Calibri" pitchFamily="34" charset="0"/>
              </a:rPr>
              <a:t>and that your fruit should abide, so that </a:t>
            </a:r>
          </a:p>
          <a:p>
            <a:r>
              <a:rPr lang="en-US" sz="2800" b="1" dirty="0" smtClean="0">
                <a:solidFill>
                  <a:schemeClr val="bg1"/>
                </a:solidFill>
                <a:latin typeface="Calibri" pitchFamily="34" charset="0"/>
                <a:cs typeface="Calibri" pitchFamily="34" charset="0"/>
              </a:rPr>
              <a:t>whatever you ask the Father in my name, </a:t>
            </a:r>
          </a:p>
          <a:p>
            <a:r>
              <a:rPr lang="en-US" sz="2800" b="1" dirty="0" smtClean="0">
                <a:solidFill>
                  <a:schemeClr val="bg1"/>
                </a:solidFill>
                <a:latin typeface="Calibri" pitchFamily="34" charset="0"/>
                <a:cs typeface="Calibri" pitchFamily="34" charset="0"/>
              </a:rPr>
              <a:t>he may give it to you” John 15:16</a:t>
            </a:r>
          </a:p>
        </p:txBody>
      </p:sp>
      <p:sp>
        <p:nvSpPr>
          <p:cNvPr id="19" name="TextBox 4"/>
          <p:cNvSpPr txBox="1">
            <a:spLocks noChangeArrowheads="1"/>
          </p:cNvSpPr>
          <p:nvPr/>
        </p:nvSpPr>
        <p:spPr bwMode="auto">
          <a:xfrm>
            <a:off x="251520" y="44624"/>
            <a:ext cx="9073008" cy="2677656"/>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“If you abide in me, and my words abide in you, </a:t>
            </a:r>
          </a:p>
          <a:p>
            <a:r>
              <a:rPr lang="en-US" sz="2800" b="1" dirty="0" smtClean="0">
                <a:solidFill>
                  <a:schemeClr val="bg1"/>
                </a:solidFill>
                <a:latin typeface="Calibri" pitchFamily="34" charset="0"/>
                <a:cs typeface="Calibri" pitchFamily="34" charset="0"/>
              </a:rPr>
              <a:t>ask whatever you wish, and it will be done for you.</a:t>
            </a:r>
          </a:p>
          <a:p>
            <a:r>
              <a:rPr lang="en-US" sz="2800" b="1" dirty="0" smtClean="0">
                <a:solidFill>
                  <a:schemeClr val="bg1"/>
                </a:solidFill>
                <a:latin typeface="Calibri" pitchFamily="34" charset="0"/>
                <a:cs typeface="Calibri" pitchFamily="34" charset="0"/>
              </a:rPr>
              <a:t>By this my Father is glorified, that you bear much </a:t>
            </a:r>
          </a:p>
          <a:p>
            <a:r>
              <a:rPr lang="en-US" sz="2800" b="1" dirty="0" smtClean="0">
                <a:solidFill>
                  <a:schemeClr val="bg1"/>
                </a:solidFill>
                <a:latin typeface="Calibri" pitchFamily="34" charset="0"/>
                <a:cs typeface="Calibri" pitchFamily="34" charset="0"/>
              </a:rPr>
              <a:t>fruit and so prove to be my disciples” </a:t>
            </a:r>
          </a:p>
          <a:p>
            <a:r>
              <a:rPr lang="en-US" sz="2800" b="1" dirty="0" smtClean="0">
                <a:solidFill>
                  <a:schemeClr val="bg1"/>
                </a:solidFill>
                <a:latin typeface="Calibri" pitchFamily="34" charset="0"/>
                <a:cs typeface="Calibri" pitchFamily="34" charset="0"/>
              </a:rPr>
              <a:t>John 15:7-8</a:t>
            </a:r>
          </a:p>
          <a:p>
            <a:endParaRPr lang="en-US" sz="2800" b="1" dirty="0" smtClean="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7" name="Picture 10" descr="C:\Users\Supernike\AppData\Local\Microsoft\Windows\Temporary Internet Files\Content.IE5\OG78RA2R\MC900048046[1].wmf"/>
          <p:cNvPicPr>
            <a:picLocks noChangeAspect="1" noChangeArrowheads="1"/>
          </p:cNvPicPr>
          <p:nvPr/>
        </p:nvPicPr>
        <p:blipFill>
          <a:blip r:embed="rId2" cstate="print"/>
          <a:srcRect/>
          <a:stretch>
            <a:fillRect/>
          </a:stretch>
        </p:blipFill>
        <p:spPr bwMode="auto">
          <a:xfrm flipH="1">
            <a:off x="231130" y="2564904"/>
            <a:ext cx="1532558" cy="2401215"/>
          </a:xfrm>
          <a:prstGeom prst="rect">
            <a:avLst/>
          </a:prstGeom>
          <a:noFill/>
          <a:ln w="9525">
            <a:noFill/>
            <a:miter lim="800000"/>
            <a:headEnd/>
            <a:tailEnd/>
          </a:ln>
        </p:spPr>
      </p:pic>
      <p:pic>
        <p:nvPicPr>
          <p:cNvPr id="93188" name="Picture 3"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2339752" y="2193404"/>
            <a:ext cx="3171825" cy="2171700"/>
          </a:xfrm>
          <a:prstGeom prst="rect">
            <a:avLst/>
          </a:prstGeom>
          <a:noFill/>
          <a:ln w="9525">
            <a:noFill/>
            <a:miter lim="800000"/>
            <a:headEnd/>
            <a:tailEnd/>
          </a:ln>
        </p:spPr>
      </p:pic>
      <p:pic>
        <p:nvPicPr>
          <p:cNvPr id="14" name="Picture 13" descr="angry-face-01s.gif"/>
          <p:cNvPicPr>
            <a:picLocks noChangeAspect="1"/>
          </p:cNvPicPr>
          <p:nvPr/>
        </p:nvPicPr>
        <p:blipFill>
          <a:blip r:embed="rId4" cstate="print"/>
          <a:stretch>
            <a:fillRect/>
          </a:stretch>
        </p:blipFill>
        <p:spPr>
          <a:xfrm>
            <a:off x="107504" y="5949280"/>
            <a:ext cx="864096" cy="864096"/>
          </a:xfrm>
          <a:prstGeom prst="ellipse">
            <a:avLst/>
          </a:prstGeom>
        </p:spPr>
      </p:pic>
      <p:sp>
        <p:nvSpPr>
          <p:cNvPr id="12" name="TextBox 11"/>
          <p:cNvSpPr txBox="1"/>
          <p:nvPr/>
        </p:nvSpPr>
        <p:spPr>
          <a:xfrm>
            <a:off x="107504"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35496"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17" name="Picture 16" descr="www.fg-a.com valentine 2-jumping-heart.gif"/>
          <p:cNvPicPr>
            <a:picLocks noChangeAspect="1"/>
          </p:cNvPicPr>
          <p:nvPr/>
        </p:nvPicPr>
        <p:blipFill>
          <a:blip r:embed="rId5" cstate="print"/>
          <a:stretch>
            <a:fillRect/>
          </a:stretch>
        </p:blipFill>
        <p:spPr>
          <a:xfrm>
            <a:off x="251520" y="2708920"/>
            <a:ext cx="1512168" cy="1764196"/>
          </a:xfrm>
          <a:prstGeom prst="rect">
            <a:avLst/>
          </a:prstGeom>
        </p:spPr>
      </p:pic>
      <p:sp>
        <p:nvSpPr>
          <p:cNvPr id="16" name="TextBox 15"/>
          <p:cNvSpPr txBox="1"/>
          <p:nvPr/>
        </p:nvSpPr>
        <p:spPr>
          <a:xfrm>
            <a:off x="5715008" y="2980109"/>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sp>
        <p:nvSpPr>
          <p:cNvPr id="21" name="TextBox 20"/>
          <p:cNvSpPr txBox="1"/>
          <p:nvPr/>
        </p:nvSpPr>
        <p:spPr>
          <a:xfrm>
            <a:off x="179512" y="44624"/>
            <a:ext cx="8856984" cy="1815882"/>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“Truly, truly, I say to you, whatever you ask of the Father in my name, he will give it to you.  Until now you have asked nothing in my name.  Ask, and you will receive, </a:t>
            </a:r>
          </a:p>
          <a:p>
            <a:r>
              <a:rPr lang="en-US" sz="2800" b="1" dirty="0" smtClean="0">
                <a:solidFill>
                  <a:schemeClr val="bg1"/>
                </a:solidFill>
                <a:latin typeface="Calibri" pitchFamily="34" charset="0"/>
                <a:cs typeface="Calibri" pitchFamily="34" charset="0"/>
              </a:rPr>
              <a:t>that your joy may be full” John 16:23-24</a:t>
            </a:r>
            <a:endParaRPr lang="en-CA" sz="2800" b="1" dirty="0">
              <a:solidFill>
                <a:schemeClr val="bg1"/>
              </a:solidFill>
              <a:latin typeface="Calibri" pitchFamily="34" charset="0"/>
              <a:cs typeface="Calibri" pitchFamily="34" charset="0"/>
            </a:endParaRPr>
          </a:p>
        </p:txBody>
      </p:sp>
      <p:pic>
        <p:nvPicPr>
          <p:cNvPr id="22" name="Picture 16" descr="C:\Users\Supernike\AppData\Local\Microsoft\Windows\Temporary Internet Files\Content.IE5\3EZ02TG4\MC900241089[1].wmf"/>
          <p:cNvPicPr preferRelativeResize="0">
            <a:picLocks noChangeArrowheads="1"/>
          </p:cNvPicPr>
          <p:nvPr/>
        </p:nvPicPr>
        <p:blipFill>
          <a:blip r:embed="rId6" cstate="print"/>
          <a:srcRect t="49844"/>
          <a:stretch>
            <a:fillRect/>
          </a:stretch>
        </p:blipFill>
        <p:spPr bwMode="auto">
          <a:xfrm rot="-1440000">
            <a:off x="5856197" y="1606934"/>
            <a:ext cx="3273330" cy="1133358"/>
          </a:xfrm>
          <a:prstGeom prst="rect">
            <a:avLst/>
          </a:prstGeom>
          <a:noFill/>
          <a:ln w="9525">
            <a:noFill/>
            <a:miter lim="800000"/>
            <a:headEnd/>
            <a:tailEnd/>
          </a:ln>
        </p:spPr>
      </p:pic>
      <p:sp>
        <p:nvSpPr>
          <p:cNvPr id="24" name="TextBox 23"/>
          <p:cNvSpPr txBox="1"/>
          <p:nvPr/>
        </p:nvSpPr>
        <p:spPr>
          <a:xfrm>
            <a:off x="1475656" y="4062264"/>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25" name="Rectangle 24"/>
          <p:cNvSpPr/>
          <p:nvPr/>
        </p:nvSpPr>
        <p:spPr>
          <a:xfrm>
            <a:off x="990410" y="4221088"/>
            <a:ext cx="4733718" cy="230832"/>
          </a:xfrm>
          <a:prstGeom prst="rect">
            <a:avLst/>
          </a:prstGeom>
        </p:spPr>
        <p:txBody>
          <a:bodyPr wrap="square">
            <a:spAutoFit/>
          </a:bodyPr>
          <a:lstStyle/>
          <a:p>
            <a:pPr algn="ctr"/>
            <a:r>
              <a:rPr lang="en-CA" sz="900" dirty="0" smtClean="0"/>
              <a:t>Praying hands and Bible Microsoft clip art © 2013 Microsoft Corp.</a:t>
            </a:r>
            <a:endParaRPr lang="en-CA" sz="1000" dirty="0"/>
          </a:p>
        </p:txBody>
      </p:sp>
      <p:sp>
        <p:nvSpPr>
          <p:cNvPr id="19" name="TextBox 4"/>
          <p:cNvSpPr txBox="1">
            <a:spLocks noChangeArrowheads="1"/>
          </p:cNvSpPr>
          <p:nvPr/>
        </p:nvSpPr>
        <p:spPr bwMode="auto">
          <a:xfrm>
            <a:off x="1835696" y="4797152"/>
            <a:ext cx="7272808" cy="2015936"/>
          </a:xfrm>
          <a:prstGeom prst="rect">
            <a:avLst/>
          </a:prstGeom>
          <a:noFill/>
          <a:ln w="9525">
            <a:noFill/>
            <a:miter lim="800000"/>
            <a:headEnd/>
            <a:tailEnd/>
          </a:ln>
        </p:spPr>
        <p:txBody>
          <a:bodyPr wrap="square">
            <a:spAutoFit/>
          </a:bodyPr>
          <a:lstStyle/>
          <a:p>
            <a:pPr>
              <a:lnSpc>
                <a:spcPts val="3000"/>
              </a:lnSpc>
            </a:pPr>
            <a:r>
              <a:rPr lang="en-CA" sz="2800" b="1" dirty="0" smtClean="0">
                <a:latin typeface="Calibri" pitchFamily="34" charset="0"/>
              </a:rPr>
              <a:t>In John 14-16, we pray in </a:t>
            </a:r>
            <a:r>
              <a:rPr lang="en-CA" sz="2800" b="1" dirty="0">
                <a:latin typeface="Calibri" pitchFamily="34" charset="0"/>
              </a:rPr>
              <a:t>Jesus’ </a:t>
            </a:r>
            <a:r>
              <a:rPr lang="en-CA" sz="2800" b="1" dirty="0" smtClean="0">
                <a:latin typeface="Calibri" pitchFamily="34" charset="0"/>
              </a:rPr>
              <a:t>name </a:t>
            </a:r>
          </a:p>
          <a:p>
            <a:pPr>
              <a:lnSpc>
                <a:spcPts val="3000"/>
              </a:lnSpc>
            </a:pPr>
            <a:r>
              <a:rPr lang="en-CA" sz="2800" b="1" dirty="0" smtClean="0">
                <a:latin typeface="Calibri" pitchFamily="34" charset="0"/>
              </a:rPr>
              <a:t>depending </a:t>
            </a:r>
            <a:r>
              <a:rPr lang="en-CA" sz="2800" b="1" dirty="0">
                <a:latin typeface="Calibri" pitchFamily="34" charset="0"/>
              </a:rPr>
              <a:t>on </a:t>
            </a:r>
            <a:r>
              <a:rPr lang="en-CA" sz="2800" b="1" dirty="0" smtClean="0">
                <a:latin typeface="Calibri" pitchFamily="34" charset="0"/>
              </a:rPr>
              <a:t>Christ’s death for access to God, </a:t>
            </a:r>
          </a:p>
          <a:p>
            <a:pPr>
              <a:lnSpc>
                <a:spcPts val="3000"/>
              </a:lnSpc>
            </a:pPr>
            <a:r>
              <a:rPr lang="en-CA" sz="2800" b="1" dirty="0" smtClean="0">
                <a:latin typeface="Calibri" pitchFamily="34" charset="0"/>
              </a:rPr>
              <a:t>abiding in Christ and his Word,</a:t>
            </a:r>
          </a:p>
          <a:p>
            <a:pPr>
              <a:lnSpc>
                <a:spcPts val="3000"/>
              </a:lnSpc>
            </a:pPr>
            <a:r>
              <a:rPr lang="en-CA" sz="2800" b="1" dirty="0" smtClean="0">
                <a:latin typeface="Calibri" pitchFamily="34" charset="0"/>
              </a:rPr>
              <a:t>asking what Jesus would ask,  </a:t>
            </a:r>
          </a:p>
          <a:p>
            <a:pPr>
              <a:lnSpc>
                <a:spcPts val="3000"/>
              </a:lnSpc>
            </a:pPr>
            <a:r>
              <a:rPr lang="en-CA" sz="2800" b="1" dirty="0" smtClean="0">
                <a:latin typeface="Calibri" pitchFamily="34" charset="0"/>
              </a:rPr>
              <a:t>to bear much fruit to the Father’s glory.</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7" name="Picture 10" descr="C:\Users\Supernike\AppData\Local\Microsoft\Windows\Temporary Internet Files\Content.IE5\OG78RA2R\MC900048046[1].wmf"/>
          <p:cNvPicPr>
            <a:picLocks noChangeAspect="1" noChangeArrowheads="1"/>
          </p:cNvPicPr>
          <p:nvPr/>
        </p:nvPicPr>
        <p:blipFill>
          <a:blip r:embed="rId2" cstate="print"/>
          <a:srcRect/>
          <a:stretch>
            <a:fillRect/>
          </a:stretch>
        </p:blipFill>
        <p:spPr bwMode="auto">
          <a:xfrm flipH="1">
            <a:off x="231130" y="2564904"/>
            <a:ext cx="1532558" cy="2401215"/>
          </a:xfrm>
          <a:prstGeom prst="rect">
            <a:avLst/>
          </a:prstGeom>
          <a:noFill/>
          <a:ln w="9525">
            <a:noFill/>
            <a:miter lim="800000"/>
            <a:headEnd/>
            <a:tailEnd/>
          </a:ln>
        </p:spPr>
      </p:pic>
      <p:pic>
        <p:nvPicPr>
          <p:cNvPr id="93188" name="Picture 3"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2339752" y="2193404"/>
            <a:ext cx="3171825" cy="2171700"/>
          </a:xfrm>
          <a:prstGeom prst="rect">
            <a:avLst/>
          </a:prstGeom>
          <a:noFill/>
          <a:ln w="9525">
            <a:noFill/>
            <a:miter lim="800000"/>
            <a:headEnd/>
            <a:tailEnd/>
          </a:ln>
        </p:spPr>
      </p:pic>
      <p:pic>
        <p:nvPicPr>
          <p:cNvPr id="14" name="Picture 13" descr="angry-face-01s.gif"/>
          <p:cNvPicPr>
            <a:picLocks noChangeAspect="1"/>
          </p:cNvPicPr>
          <p:nvPr/>
        </p:nvPicPr>
        <p:blipFill>
          <a:blip r:embed="rId4" cstate="print"/>
          <a:stretch>
            <a:fillRect/>
          </a:stretch>
        </p:blipFill>
        <p:spPr>
          <a:xfrm>
            <a:off x="107504" y="5949280"/>
            <a:ext cx="864096" cy="864096"/>
          </a:xfrm>
          <a:prstGeom prst="ellipse">
            <a:avLst/>
          </a:prstGeom>
        </p:spPr>
      </p:pic>
      <p:sp>
        <p:nvSpPr>
          <p:cNvPr id="12" name="TextBox 11"/>
          <p:cNvSpPr txBox="1"/>
          <p:nvPr/>
        </p:nvSpPr>
        <p:spPr>
          <a:xfrm>
            <a:off x="107504"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35496"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17" name="Picture 16" descr="www.fg-a.com valentine 2-jumping-heart.gif"/>
          <p:cNvPicPr>
            <a:picLocks noChangeAspect="1"/>
          </p:cNvPicPr>
          <p:nvPr/>
        </p:nvPicPr>
        <p:blipFill>
          <a:blip r:embed="rId5" cstate="print"/>
          <a:stretch>
            <a:fillRect/>
          </a:stretch>
        </p:blipFill>
        <p:spPr>
          <a:xfrm>
            <a:off x="251520" y="2708920"/>
            <a:ext cx="1512168" cy="1764196"/>
          </a:xfrm>
          <a:prstGeom prst="rect">
            <a:avLst/>
          </a:prstGeom>
        </p:spPr>
      </p:pic>
      <p:sp>
        <p:nvSpPr>
          <p:cNvPr id="16" name="TextBox 15"/>
          <p:cNvSpPr txBox="1"/>
          <p:nvPr/>
        </p:nvSpPr>
        <p:spPr>
          <a:xfrm>
            <a:off x="5715008" y="2980109"/>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sp>
        <p:nvSpPr>
          <p:cNvPr id="20" name="TextBox 4"/>
          <p:cNvSpPr txBox="1">
            <a:spLocks noChangeArrowheads="1"/>
          </p:cNvSpPr>
          <p:nvPr/>
        </p:nvSpPr>
        <p:spPr bwMode="auto">
          <a:xfrm>
            <a:off x="107504" y="44624"/>
            <a:ext cx="8460432" cy="2246769"/>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“In that day you will ask in my name, and I do not say </a:t>
            </a:r>
          </a:p>
          <a:p>
            <a:r>
              <a:rPr lang="en-US" sz="2800" b="1" dirty="0" smtClean="0">
                <a:solidFill>
                  <a:schemeClr val="bg1"/>
                </a:solidFill>
                <a:latin typeface="Calibri" pitchFamily="34" charset="0"/>
                <a:cs typeface="Calibri" pitchFamily="34" charset="0"/>
              </a:rPr>
              <a:t>to you that I will ask the Father on your behalf;</a:t>
            </a:r>
          </a:p>
          <a:p>
            <a:r>
              <a:rPr lang="en-US" sz="2800" b="1" dirty="0" smtClean="0">
                <a:solidFill>
                  <a:schemeClr val="bg1"/>
                </a:solidFill>
                <a:latin typeface="Calibri" pitchFamily="34" charset="0"/>
                <a:cs typeface="Calibri" pitchFamily="34" charset="0"/>
              </a:rPr>
              <a:t>for the Father himself loves you, because you have loved me and have believed that I came from God”</a:t>
            </a:r>
          </a:p>
          <a:p>
            <a:r>
              <a:rPr lang="en-US" sz="2800" b="1" dirty="0" smtClean="0">
                <a:solidFill>
                  <a:schemeClr val="bg1"/>
                </a:solidFill>
                <a:latin typeface="Calibri" pitchFamily="34" charset="0"/>
                <a:cs typeface="Calibri" pitchFamily="34" charset="0"/>
              </a:rPr>
              <a:t>John 16:26-27</a:t>
            </a:r>
          </a:p>
        </p:txBody>
      </p:sp>
      <p:pic>
        <p:nvPicPr>
          <p:cNvPr id="21" name="Picture 16" descr="C:\Users\Supernike\AppData\Local\Microsoft\Windows\Temporary Internet Files\Content.IE5\3EZ02TG4\MC900241089[1].wmf"/>
          <p:cNvPicPr preferRelativeResize="0">
            <a:picLocks noChangeArrowheads="1"/>
          </p:cNvPicPr>
          <p:nvPr/>
        </p:nvPicPr>
        <p:blipFill>
          <a:blip r:embed="rId6" cstate="print"/>
          <a:srcRect t="49844"/>
          <a:stretch>
            <a:fillRect/>
          </a:stretch>
        </p:blipFill>
        <p:spPr bwMode="auto">
          <a:xfrm rot="-1440000">
            <a:off x="5856197" y="1597428"/>
            <a:ext cx="3273330" cy="1133358"/>
          </a:xfrm>
          <a:prstGeom prst="rect">
            <a:avLst/>
          </a:prstGeom>
          <a:noFill/>
          <a:ln w="9525">
            <a:noFill/>
            <a:miter lim="800000"/>
            <a:headEnd/>
            <a:tailEnd/>
          </a:ln>
        </p:spPr>
      </p:pic>
      <p:sp>
        <p:nvSpPr>
          <p:cNvPr id="23" name="TextBox 22"/>
          <p:cNvSpPr txBox="1"/>
          <p:nvPr/>
        </p:nvSpPr>
        <p:spPr>
          <a:xfrm>
            <a:off x="1475656" y="4062264"/>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24" name="Rectangle 23"/>
          <p:cNvSpPr/>
          <p:nvPr/>
        </p:nvSpPr>
        <p:spPr>
          <a:xfrm>
            <a:off x="990410" y="4221088"/>
            <a:ext cx="4733718" cy="230832"/>
          </a:xfrm>
          <a:prstGeom prst="rect">
            <a:avLst/>
          </a:prstGeom>
        </p:spPr>
        <p:txBody>
          <a:bodyPr wrap="square">
            <a:spAutoFit/>
          </a:bodyPr>
          <a:lstStyle/>
          <a:p>
            <a:pPr algn="ctr"/>
            <a:r>
              <a:rPr lang="en-CA" sz="900" dirty="0" smtClean="0"/>
              <a:t>Praying hands and Bible Microsoft clip art © 2013 Microsoft Corp.</a:t>
            </a:r>
            <a:endParaRPr lang="en-CA" sz="1000" dirty="0"/>
          </a:p>
        </p:txBody>
      </p:sp>
      <p:sp>
        <p:nvSpPr>
          <p:cNvPr id="19" name="TextBox 4"/>
          <p:cNvSpPr txBox="1">
            <a:spLocks noChangeArrowheads="1"/>
          </p:cNvSpPr>
          <p:nvPr/>
        </p:nvSpPr>
        <p:spPr bwMode="auto">
          <a:xfrm>
            <a:off x="1835696" y="4797152"/>
            <a:ext cx="7272808" cy="2015936"/>
          </a:xfrm>
          <a:prstGeom prst="rect">
            <a:avLst/>
          </a:prstGeom>
          <a:noFill/>
          <a:ln w="9525">
            <a:noFill/>
            <a:miter lim="800000"/>
            <a:headEnd/>
            <a:tailEnd/>
          </a:ln>
        </p:spPr>
        <p:txBody>
          <a:bodyPr wrap="square">
            <a:spAutoFit/>
          </a:bodyPr>
          <a:lstStyle/>
          <a:p>
            <a:pPr>
              <a:lnSpc>
                <a:spcPts val="3000"/>
              </a:lnSpc>
            </a:pPr>
            <a:r>
              <a:rPr lang="en-CA" sz="2800" b="1" dirty="0" smtClean="0">
                <a:latin typeface="Calibri" pitchFamily="34" charset="0"/>
              </a:rPr>
              <a:t>In John 14-16, we pray in </a:t>
            </a:r>
            <a:r>
              <a:rPr lang="en-CA" sz="2800" b="1" dirty="0">
                <a:latin typeface="Calibri" pitchFamily="34" charset="0"/>
              </a:rPr>
              <a:t>Jesus’ </a:t>
            </a:r>
            <a:r>
              <a:rPr lang="en-CA" sz="2800" b="1" dirty="0" smtClean="0">
                <a:latin typeface="Calibri" pitchFamily="34" charset="0"/>
              </a:rPr>
              <a:t>name </a:t>
            </a:r>
          </a:p>
          <a:p>
            <a:pPr>
              <a:lnSpc>
                <a:spcPts val="3000"/>
              </a:lnSpc>
            </a:pPr>
            <a:r>
              <a:rPr lang="en-CA" sz="2800" b="1" dirty="0" smtClean="0">
                <a:latin typeface="Calibri" pitchFamily="34" charset="0"/>
              </a:rPr>
              <a:t>depending </a:t>
            </a:r>
            <a:r>
              <a:rPr lang="en-CA" sz="2800" b="1" dirty="0">
                <a:latin typeface="Calibri" pitchFamily="34" charset="0"/>
              </a:rPr>
              <a:t>on </a:t>
            </a:r>
            <a:r>
              <a:rPr lang="en-CA" sz="2800" b="1" dirty="0" smtClean="0">
                <a:latin typeface="Calibri" pitchFamily="34" charset="0"/>
              </a:rPr>
              <a:t>Christ’s death for access to God, </a:t>
            </a:r>
          </a:p>
          <a:p>
            <a:pPr>
              <a:lnSpc>
                <a:spcPts val="3000"/>
              </a:lnSpc>
            </a:pPr>
            <a:r>
              <a:rPr lang="en-CA" sz="2800" b="1" dirty="0" smtClean="0">
                <a:latin typeface="Calibri" pitchFamily="34" charset="0"/>
              </a:rPr>
              <a:t>abiding in Christ and his Word,</a:t>
            </a:r>
          </a:p>
          <a:p>
            <a:pPr>
              <a:lnSpc>
                <a:spcPts val="3000"/>
              </a:lnSpc>
            </a:pPr>
            <a:r>
              <a:rPr lang="en-CA" sz="2800" b="1" dirty="0" smtClean="0">
                <a:latin typeface="Calibri" pitchFamily="34" charset="0"/>
              </a:rPr>
              <a:t>asking what Jesus would ask,  </a:t>
            </a:r>
          </a:p>
          <a:p>
            <a:pPr>
              <a:lnSpc>
                <a:spcPts val="3000"/>
              </a:lnSpc>
            </a:pPr>
            <a:r>
              <a:rPr lang="en-CA" sz="2800" b="1" dirty="0" smtClean="0">
                <a:latin typeface="Calibri" pitchFamily="34" charset="0"/>
              </a:rPr>
              <a:t>to bear much fruit to the Father’s glory.</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0" name="24-Point Star 29"/>
          <p:cNvSpPr/>
          <p:nvPr/>
        </p:nvSpPr>
        <p:spPr>
          <a:xfrm>
            <a:off x="4960560" y="620688"/>
            <a:ext cx="3931920" cy="3931920"/>
          </a:xfrm>
          <a:prstGeom prst="star2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hron1.jpg"/>
          <p:cNvPicPr>
            <a:picLocks noChangeAspect="1"/>
          </p:cNvPicPr>
          <p:nvPr/>
        </p:nvPicPr>
        <p:blipFill>
          <a:blip r:embed="rId2" cstate="print"/>
          <a:srcRect l="6140" r="4401"/>
          <a:stretch>
            <a:fillRect/>
          </a:stretch>
        </p:blipFill>
        <p:spPr>
          <a:xfrm>
            <a:off x="5311492" y="1040120"/>
            <a:ext cx="3292956" cy="3108960"/>
          </a:xfrm>
          <a:prstGeom prst="ellipse">
            <a:avLst/>
          </a:prstGeom>
        </p:spPr>
      </p:pic>
      <p:pic>
        <p:nvPicPr>
          <p:cNvPr id="4"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flipH="1">
            <a:off x="4860032" y="4365104"/>
            <a:ext cx="1512168" cy="2369267"/>
          </a:xfrm>
          <a:prstGeom prst="rect">
            <a:avLst/>
          </a:prstGeom>
          <a:noFill/>
          <a:ln w="9525">
            <a:noFill/>
            <a:miter lim="800000"/>
            <a:headEnd/>
            <a:tailEnd/>
          </a:ln>
        </p:spPr>
      </p:pic>
      <p:pic>
        <p:nvPicPr>
          <p:cNvPr id="5"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a:off x="7596336" y="4365104"/>
            <a:ext cx="1512168" cy="2369267"/>
          </a:xfrm>
          <a:prstGeom prst="rect">
            <a:avLst/>
          </a:prstGeom>
          <a:noFill/>
          <a:ln w="9525">
            <a:noFill/>
            <a:miter lim="800000"/>
            <a:headEnd/>
            <a:tailEnd/>
          </a:ln>
        </p:spPr>
      </p:pic>
      <p:sp>
        <p:nvSpPr>
          <p:cNvPr id="8" name="TextBox 7"/>
          <p:cNvSpPr txBox="1"/>
          <p:nvPr/>
        </p:nvSpPr>
        <p:spPr>
          <a:xfrm>
            <a:off x="827584" y="6525344"/>
            <a:ext cx="4139952" cy="230832"/>
          </a:xfrm>
          <a:prstGeom prst="rect">
            <a:avLst/>
          </a:prstGeom>
          <a:noFill/>
        </p:spPr>
        <p:txBody>
          <a:bodyPr wrap="square" rtlCol="0">
            <a:spAutoFit/>
          </a:bodyPr>
          <a:lstStyle/>
          <a:p>
            <a:pPr algn="ctr"/>
            <a:r>
              <a:rPr lang="en-CA" sz="900" dirty="0" smtClean="0">
                <a:solidFill>
                  <a:srgbClr val="00FFFF"/>
                </a:solidFill>
              </a:rPr>
              <a:t>Hands  Microsoft clip art © 2013 Microsoft Corporation. </a:t>
            </a:r>
            <a:endParaRPr lang="en-CA" sz="900" dirty="0">
              <a:solidFill>
                <a:srgbClr val="00FFFF"/>
              </a:solidFill>
            </a:endParaRPr>
          </a:p>
        </p:txBody>
      </p:sp>
      <p:sp>
        <p:nvSpPr>
          <p:cNvPr id="10" name="TextBox 9"/>
          <p:cNvSpPr txBox="1"/>
          <p:nvPr/>
        </p:nvSpPr>
        <p:spPr>
          <a:xfrm>
            <a:off x="107504" y="908720"/>
            <a:ext cx="4896544" cy="5262979"/>
          </a:xfrm>
          <a:prstGeom prst="rect">
            <a:avLst/>
          </a:prstGeom>
          <a:noFill/>
        </p:spPr>
        <p:txBody>
          <a:bodyPr wrap="square" rtlCol="0">
            <a:spAutoFit/>
          </a:bodyPr>
          <a:lstStyle/>
          <a:p>
            <a:pPr algn="ctr"/>
            <a:r>
              <a:rPr lang="en-CA" sz="2800" b="1" dirty="0" smtClean="0">
                <a:solidFill>
                  <a:srgbClr val="FFFFFF"/>
                </a:solidFill>
                <a:latin typeface="Calibri" pitchFamily="34" charset="0"/>
              </a:rPr>
              <a:t>“For because he himself has suffered when tempted, he is able to help those who are being tempted. . . .</a:t>
            </a:r>
          </a:p>
          <a:p>
            <a:pPr algn="ctr"/>
            <a:r>
              <a:rPr lang="en-CA" sz="2800" b="1" dirty="0" smtClean="0">
                <a:solidFill>
                  <a:srgbClr val="FFFFFF"/>
                </a:solidFill>
                <a:latin typeface="Calibri" pitchFamily="34" charset="0"/>
              </a:rPr>
              <a:t>We have a great high priest . . . Jesus, the Son of God . . . </a:t>
            </a:r>
          </a:p>
          <a:p>
            <a:pPr algn="ctr"/>
            <a:r>
              <a:rPr lang="en-CA" sz="2800" b="1" dirty="0" smtClean="0">
                <a:solidFill>
                  <a:srgbClr val="FFFFFF"/>
                </a:solidFill>
                <a:latin typeface="Calibri" pitchFamily="34" charset="0"/>
              </a:rPr>
              <a:t>Let us then with confidence draw near to the throne of grace, that we may receive mercy and find grace to</a:t>
            </a:r>
          </a:p>
          <a:p>
            <a:pPr algn="ctr"/>
            <a:r>
              <a:rPr lang="en-CA" sz="2800" b="1" dirty="0" smtClean="0">
                <a:solidFill>
                  <a:srgbClr val="FFFFFF"/>
                </a:solidFill>
                <a:latin typeface="Calibri" pitchFamily="34" charset="0"/>
              </a:rPr>
              <a:t>help in time of need” </a:t>
            </a:r>
          </a:p>
          <a:p>
            <a:pPr algn="ctr"/>
            <a:r>
              <a:rPr lang="en-CA" sz="2800" b="1" dirty="0" smtClean="0">
                <a:solidFill>
                  <a:srgbClr val="FFFFFF"/>
                </a:solidFill>
                <a:latin typeface="Calibri" pitchFamily="34" charset="0"/>
              </a:rPr>
              <a:t>Heb 2:18; 4:14,16</a:t>
            </a:r>
          </a:p>
        </p:txBody>
      </p:sp>
      <p:sp>
        <p:nvSpPr>
          <p:cNvPr id="11" name="Rectangle 10"/>
          <p:cNvSpPr/>
          <p:nvPr/>
        </p:nvSpPr>
        <p:spPr>
          <a:xfrm>
            <a:off x="6588224" y="2060848"/>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6856824" y="1885960"/>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Arc 18"/>
          <p:cNvSpPr/>
          <p:nvPr/>
        </p:nvSpPr>
        <p:spPr>
          <a:xfrm rot="5400000" flipV="1">
            <a:off x="5783979" y="363286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0" name="Arc 19"/>
          <p:cNvSpPr/>
          <p:nvPr/>
        </p:nvSpPr>
        <p:spPr>
          <a:xfrm rot="5400000" flipV="1">
            <a:off x="5927995"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1" name="Arc 20"/>
          <p:cNvSpPr/>
          <p:nvPr/>
        </p:nvSpPr>
        <p:spPr>
          <a:xfrm rot="16200000" flipH="1" flipV="1">
            <a:off x="4496080" y="364893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2" name="Arc 21"/>
          <p:cNvSpPr/>
          <p:nvPr/>
        </p:nvSpPr>
        <p:spPr>
          <a:xfrm rot="16200000" flipH="1" flipV="1">
            <a:off x="4352064"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pic>
        <p:nvPicPr>
          <p:cNvPr id="18" name="Picture 17" descr="angry-face-01s.gif"/>
          <p:cNvPicPr>
            <a:picLocks noChangeAspect="1"/>
          </p:cNvPicPr>
          <p:nvPr/>
        </p:nvPicPr>
        <p:blipFill>
          <a:blip r:embed="rId4" cstate="print"/>
          <a:stretch>
            <a:fillRect/>
          </a:stretch>
        </p:blipFill>
        <p:spPr>
          <a:xfrm>
            <a:off x="35496" y="5949280"/>
            <a:ext cx="864096" cy="864096"/>
          </a:xfrm>
          <a:prstGeom prst="ellipse">
            <a:avLst/>
          </a:prstGeom>
        </p:spPr>
      </p:pic>
      <p:sp>
        <p:nvSpPr>
          <p:cNvPr id="23" name="TextBox 22"/>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26" name="Picture 25" descr="www.fg-a.com valentine 2-jumping-heart.gif"/>
          <p:cNvPicPr>
            <a:picLocks noChangeAspect="1"/>
          </p:cNvPicPr>
          <p:nvPr/>
        </p:nvPicPr>
        <p:blipFill>
          <a:blip r:embed="rId5" cstate="print"/>
          <a:stretch>
            <a:fillRect/>
          </a:stretch>
        </p:blipFill>
        <p:spPr>
          <a:xfrm>
            <a:off x="6228184" y="4941168"/>
            <a:ext cx="1512168" cy="1764196"/>
          </a:xfrm>
          <a:prstGeom prst="rect">
            <a:avLst/>
          </a:prstGeom>
        </p:spPr>
      </p:pic>
      <p:sp>
        <p:nvSpPr>
          <p:cNvPr id="27" name="TextBox 26"/>
          <p:cNvSpPr txBox="1"/>
          <p:nvPr/>
        </p:nvSpPr>
        <p:spPr>
          <a:xfrm>
            <a:off x="1619672" y="6366520"/>
            <a:ext cx="2448272" cy="230832"/>
          </a:xfrm>
          <a:prstGeom prst="rect">
            <a:avLst/>
          </a:prstGeom>
          <a:noFill/>
        </p:spPr>
        <p:txBody>
          <a:bodyPr wrap="square" rtlCol="0">
            <a:spAutoFit/>
          </a:bodyPr>
          <a:lstStyle/>
          <a:p>
            <a:pPr algn="ctr"/>
            <a:r>
              <a:rPr lang="en-CA" sz="900" dirty="0" smtClean="0">
                <a:solidFill>
                  <a:srgbClr val="00FFFF"/>
                </a:solidFill>
              </a:rPr>
              <a:t>Jumping heart ©  www.fg-a.com</a:t>
            </a:r>
            <a:endParaRPr lang="en-CA" sz="900" dirty="0">
              <a:solidFill>
                <a:srgbClr val="00FFFF"/>
              </a:solidFill>
            </a:endParaRPr>
          </a:p>
        </p:txBody>
      </p:sp>
      <p:sp>
        <p:nvSpPr>
          <p:cNvPr id="25" name="TextBox 8"/>
          <p:cNvSpPr txBox="1">
            <a:spLocks noChangeArrowheads="1"/>
          </p:cNvSpPr>
          <p:nvPr/>
        </p:nvSpPr>
        <p:spPr bwMode="auto">
          <a:xfrm>
            <a:off x="5580111" y="3429000"/>
            <a:ext cx="2736305" cy="307777"/>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used with permission</a:t>
            </a:r>
            <a:endParaRPr lang="en-CA" sz="1000" dirty="0">
              <a:solidFill>
                <a:srgbClr val="00B0F0"/>
              </a:solidFill>
            </a:endParaRPr>
          </a:p>
        </p:txBody>
      </p:sp>
      <p:sp>
        <p:nvSpPr>
          <p:cNvPr id="28" name="TextBox 27"/>
          <p:cNvSpPr txBox="1"/>
          <p:nvPr/>
        </p:nvSpPr>
        <p:spPr>
          <a:xfrm>
            <a:off x="5076056" y="6381328"/>
            <a:ext cx="3888432"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Thank you, Lord!</a:t>
            </a:r>
            <a:endParaRPr lang="en-CA" sz="2800" b="1" dirty="0">
              <a:latin typeface="Calibri" pitchFamily="34" charset="0"/>
              <a:cs typeface="Calibri" pitchFamily="34" charset="0"/>
            </a:endParaRPr>
          </a:p>
        </p:txBody>
      </p:sp>
      <p:sp>
        <p:nvSpPr>
          <p:cNvPr id="29" name="TextBox 28"/>
          <p:cNvSpPr txBox="1"/>
          <p:nvPr/>
        </p:nvSpPr>
        <p:spPr>
          <a:xfrm>
            <a:off x="179512" y="44624"/>
            <a:ext cx="8784976" cy="523220"/>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26. Receive grace, mercy and help at the throne of grace!</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4" name="Oval 2"/>
          <p:cNvSpPr>
            <a:spLocks noChangeArrowheads="1"/>
          </p:cNvSpPr>
          <p:nvPr/>
        </p:nvSpPr>
        <p:spPr bwMode="auto">
          <a:xfrm>
            <a:off x="35496" y="44624"/>
            <a:ext cx="5943600" cy="521208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7" name="Text Box 5"/>
          <p:cNvSpPr txBox="1">
            <a:spLocks noChangeArrowheads="1"/>
          </p:cNvSpPr>
          <p:nvPr/>
        </p:nvSpPr>
        <p:spPr bwMode="auto">
          <a:xfrm>
            <a:off x="-76200" y="332656"/>
            <a:ext cx="608836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counted as righteous in Christ the righteousness of God</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a:t>
            </a:r>
            <a:r>
              <a:rPr lang="en-CA" altLang="ko-KR" sz="1000" dirty="0" smtClean="0">
                <a:solidFill>
                  <a:schemeClr val="bg1"/>
                </a:solidFill>
                <a:latin typeface="Calibri" pitchFamily="34" charset="0"/>
                <a:ea typeface="Malgun Gothic" pitchFamily="34" charset="-127"/>
                <a:cs typeface="Calibri" pitchFamily="34" charset="0"/>
              </a:rPr>
              <a:t>i</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nstrument for righteousness    </a:t>
            </a:r>
          </a:p>
          <a:p>
            <a:pPr marL="0" marR="0" lvl="0" indent="0" defTabSz="914400" rtl="0" eaLnBrk="1" fontAlgn="base" latinLnBrk="0" hangingPunct="1">
              <a:lnSpc>
                <a:spcPts val="1000"/>
              </a:lnSpc>
              <a:spcBef>
                <a:spcPct val="0"/>
              </a:spcBef>
              <a:spcAft>
                <a:spcPts val="0"/>
              </a:spcAft>
              <a:buClrTx/>
              <a:buSzTx/>
              <a:buFontTx/>
              <a:buNone/>
              <a:tabLst/>
            </a:pPr>
            <a:r>
              <a:rPr lang="en-CA" altLang="ko-KR" sz="1000" dirty="0" smtClean="0">
                <a:solidFill>
                  <a:schemeClr val="bg1"/>
                </a:solidFill>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000"/>
              </a:lnSpc>
              <a:spcBef>
                <a:spcPct val="0"/>
              </a:spcBef>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000" dirty="0" smtClean="0">
                <a:solidFill>
                  <a:schemeClr val="bg1"/>
                </a:solidFill>
                <a:latin typeface="Calibri" pitchFamily="34" charset="0"/>
                <a:ea typeface="Malgun Gothic" pitchFamily="34" charset="-127"/>
                <a:cs typeface="Calibri" pitchFamily="34" charset="0"/>
              </a:rPr>
              <a:t>one with Christ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seated with Christ                                                                                                                          hidden with Christ in God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0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000" dirty="0" smtClean="0">
                <a:solidFill>
                  <a:schemeClr val="bg1"/>
                </a:solidFill>
                <a:latin typeface="Calibri" pitchFamily="34" charset="0"/>
                <a:ea typeface="Malgun Gothic" pitchFamily="34" charset="-127"/>
                <a:cs typeface="Calibri" pitchFamily="34" charset="0"/>
              </a:rPr>
              <a:t>i</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of truth helps, teaches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God’s workmanship                led in triumph</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000"/>
              </a:lnSpc>
              <a:spcBef>
                <a:spcPct val="0"/>
              </a:spcBef>
              <a:spcAft>
                <a:spcPts val="0"/>
              </a:spcAft>
              <a:buClrTx/>
              <a:buSzTx/>
              <a:buFontTx/>
              <a:buNone/>
              <a:tabLst/>
            </a:pPr>
            <a:r>
              <a:rPr lang="en-CA" altLang="ko-KR" sz="1000" b="1" dirty="0" smtClean="0">
                <a:solidFill>
                  <a:schemeClr val="bg1"/>
                </a:solidFill>
                <a:latin typeface="Calibri" pitchFamily="34" charset="0"/>
                <a:ea typeface="Malgun Gothic" pitchFamily="34" charset="-127"/>
                <a:cs typeface="Calibri" pitchFamily="34" charset="0"/>
              </a:rPr>
              <a:t>   i</a:t>
            </a: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0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3" name="TextBox 12"/>
          <p:cNvSpPr txBox="1"/>
          <p:nvPr/>
        </p:nvSpPr>
        <p:spPr>
          <a:xfrm>
            <a:off x="4211960" y="6165304"/>
            <a:ext cx="3168352" cy="2308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Microsoft Corporation. </a:t>
            </a:r>
            <a:endParaRPr lang="en-CA" sz="900" dirty="0">
              <a:solidFill>
                <a:schemeClr val="tx1">
                  <a:lumMod val="50000"/>
                </a:schemeClr>
              </a:solidFill>
            </a:endParaRPr>
          </a:p>
        </p:txBody>
      </p:sp>
      <p:pic>
        <p:nvPicPr>
          <p:cNvPr id="17" name="Picture 16"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20" name="TextBox 19"/>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96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6"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2984831">
            <a:off x="767595" y="5276218"/>
            <a:ext cx="1806232" cy="680209"/>
          </a:xfrm>
          <a:prstGeom prst="rect">
            <a:avLst/>
          </a:prstGeom>
          <a:noFill/>
          <a:ln w="9525">
            <a:noFill/>
            <a:miter lim="800000"/>
            <a:headEnd/>
            <a:tailEnd/>
          </a:ln>
        </p:spPr>
      </p:pic>
      <p:pic>
        <p:nvPicPr>
          <p:cNvPr id="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8615169" flipH="1">
            <a:off x="3503899" y="5276218"/>
            <a:ext cx="1806232" cy="680209"/>
          </a:xfrm>
          <a:prstGeom prst="rect">
            <a:avLst/>
          </a:prstGeom>
          <a:noFill/>
          <a:ln w="9525">
            <a:noFill/>
            <a:miter lim="800000"/>
            <a:headEnd/>
            <a:tailEnd/>
          </a:ln>
        </p:spPr>
      </p:pic>
      <p:sp>
        <p:nvSpPr>
          <p:cNvPr id="23" name="TextBox 22"/>
          <p:cNvSpPr txBox="1"/>
          <p:nvPr/>
        </p:nvSpPr>
        <p:spPr>
          <a:xfrm>
            <a:off x="1043608" y="6309320"/>
            <a:ext cx="3888432" cy="523220"/>
          </a:xfrm>
          <a:prstGeom prst="rect">
            <a:avLst/>
          </a:prstGeom>
          <a:noFill/>
        </p:spPr>
        <p:txBody>
          <a:bodyPr wrap="square" rtlCol="0">
            <a:spAutoFit/>
          </a:bodyPr>
          <a:lstStyle/>
          <a:p>
            <a:pPr algn="ctr"/>
            <a:r>
              <a:rPr lang="en-CA" sz="2800" b="1" dirty="0" smtClean="0">
                <a:solidFill>
                  <a:srgbClr val="FF0000"/>
                </a:solidFill>
                <a:latin typeface="Calibri" pitchFamily="34" charset="0"/>
                <a:cs typeface="Calibri" pitchFamily="34" charset="0"/>
              </a:rPr>
              <a:t>Thank you, Lord!</a:t>
            </a:r>
            <a:endParaRPr lang="en-CA" sz="2800" b="1" dirty="0">
              <a:solidFill>
                <a:srgbClr val="FF0000"/>
              </a:solidFill>
              <a:latin typeface="Calibri" pitchFamily="34" charset="0"/>
              <a:cs typeface="Calibri" pitchFamily="34" charset="0"/>
            </a:endParaRPr>
          </a:p>
        </p:txBody>
      </p:sp>
      <p:sp>
        <p:nvSpPr>
          <p:cNvPr id="26" name="TextBox 25"/>
          <p:cNvSpPr txBox="1"/>
          <p:nvPr/>
        </p:nvSpPr>
        <p:spPr>
          <a:xfrm>
            <a:off x="2051720" y="1500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8" name="Rectangle 27"/>
          <p:cNvSpPr/>
          <p:nvPr/>
        </p:nvSpPr>
        <p:spPr>
          <a:xfrm>
            <a:off x="2915816" y="2220848"/>
            <a:ext cx="18288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2555776" y="2492896"/>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0" name="Straight Arrow Connector 29"/>
          <p:cNvCxnSpPr/>
          <p:nvPr/>
        </p:nvCxnSpPr>
        <p:spPr>
          <a:xfrm flipV="1">
            <a:off x="3275856" y="206084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425472" y="206084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275856" y="306896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2425472" y="306896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572000" y="6309320"/>
            <a:ext cx="2448272" cy="230832"/>
          </a:xfrm>
          <a:prstGeom prst="rect">
            <a:avLst/>
          </a:prstGeom>
          <a:noFill/>
        </p:spPr>
        <p:txBody>
          <a:bodyPr wrap="square" rtlCol="0">
            <a:spAutoFit/>
          </a:bodyPr>
          <a:lstStyle/>
          <a:p>
            <a:pPr algn="ctr"/>
            <a:r>
              <a:rPr lang="en-CA" sz="900" dirty="0" smtClean="0">
                <a:solidFill>
                  <a:schemeClr val="tx1">
                    <a:lumMod val="50000"/>
                  </a:schemeClr>
                </a:solidFill>
              </a:rPr>
              <a:t>Jumping heart ©  www.fg-a.com</a:t>
            </a:r>
            <a:endParaRPr lang="en-CA" sz="900" dirty="0">
              <a:solidFill>
                <a:schemeClr val="tx1">
                  <a:lumMod val="50000"/>
                </a:schemeClr>
              </a:solidFill>
            </a:endParaRPr>
          </a:p>
        </p:txBody>
      </p:sp>
      <p:pic>
        <p:nvPicPr>
          <p:cNvPr id="35" name="Picture 34" descr="www.fg-a.com valentine 2-jumping-heart.gif"/>
          <p:cNvPicPr>
            <a:picLocks noChangeAspect="1"/>
          </p:cNvPicPr>
          <p:nvPr/>
        </p:nvPicPr>
        <p:blipFill>
          <a:blip r:embed="rId5" cstate="print"/>
          <a:stretch>
            <a:fillRect/>
          </a:stretch>
        </p:blipFill>
        <p:spPr>
          <a:xfrm>
            <a:off x="2267744" y="4869160"/>
            <a:ext cx="1512168" cy="1764196"/>
          </a:xfrm>
          <a:prstGeom prst="rect">
            <a:avLst/>
          </a:prstGeom>
        </p:spPr>
      </p:pic>
      <p:sp>
        <p:nvSpPr>
          <p:cNvPr id="36" name="Title 1"/>
          <p:cNvSpPr txBox="1">
            <a:spLocks/>
          </p:cNvSpPr>
          <p:nvPr/>
        </p:nvSpPr>
        <p:spPr>
          <a:xfrm>
            <a:off x="5645280" y="1772816"/>
            <a:ext cx="3607240" cy="3888432"/>
          </a:xfrm>
          <a:prstGeom prst="rect">
            <a:avLst/>
          </a:prstGeom>
        </p:spPr>
        <p:txBody>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I can do all things through him who strengthens me . . . </a:t>
            </a:r>
          </a:p>
          <a:p>
            <a:pPr algn="ctr"/>
            <a:r>
              <a:rPr lang="en-CA" sz="2800" b="1" dirty="0" smtClean="0">
                <a:solidFill>
                  <a:schemeClr val="bg1"/>
                </a:solidFill>
                <a:latin typeface="Calibri" pitchFamily="34" charset="0"/>
              </a:rPr>
              <a:t>And my God will supply every need </a:t>
            </a:r>
          </a:p>
          <a:p>
            <a:pPr algn="ctr"/>
            <a:r>
              <a:rPr lang="en-CA" sz="2800" b="1" dirty="0" smtClean="0">
                <a:solidFill>
                  <a:schemeClr val="bg1"/>
                </a:solidFill>
                <a:latin typeface="Calibri" pitchFamily="34" charset="0"/>
              </a:rPr>
              <a:t>of yours according to </a:t>
            </a:r>
          </a:p>
          <a:p>
            <a:pPr algn="ctr"/>
            <a:r>
              <a:rPr lang="en-CA" sz="2800" b="1" dirty="0" smtClean="0">
                <a:solidFill>
                  <a:schemeClr val="bg1"/>
                </a:solidFill>
                <a:latin typeface="Calibri" pitchFamily="34" charset="0"/>
              </a:rPr>
              <a:t>his riches in glory </a:t>
            </a:r>
          </a:p>
          <a:p>
            <a:pPr algn="ctr"/>
            <a:r>
              <a:rPr lang="en-CA" sz="2800" b="1" dirty="0" smtClean="0">
                <a:solidFill>
                  <a:schemeClr val="bg1"/>
                </a:solidFill>
                <a:latin typeface="Calibri" pitchFamily="34" charset="0"/>
              </a:rPr>
              <a:t>in Christ Jesus”</a:t>
            </a:r>
          </a:p>
          <a:p>
            <a:pPr algn="ctr"/>
            <a:r>
              <a:rPr lang="en-CA" sz="2800" b="1" dirty="0" smtClean="0">
                <a:solidFill>
                  <a:schemeClr val="bg1"/>
                </a:solidFill>
                <a:latin typeface="Calibri" pitchFamily="34" charset="0"/>
              </a:rPr>
              <a:t>Phil 4:13,19</a:t>
            </a:r>
          </a:p>
          <a:p>
            <a:endParaRPr lang="en-CA" sz="3200" dirty="0" smtClean="0">
              <a:solidFill>
                <a:schemeClr val="bg1"/>
              </a:solidFill>
              <a:latin typeface="Calibri" pitchFamily="34" charset="0"/>
            </a:endParaRPr>
          </a:p>
        </p:txBody>
      </p:sp>
      <p:sp>
        <p:nvSpPr>
          <p:cNvPr id="37" name="TextBox 36"/>
          <p:cNvSpPr txBox="1"/>
          <p:nvPr/>
        </p:nvSpPr>
        <p:spPr>
          <a:xfrm>
            <a:off x="6038408" y="116632"/>
            <a:ext cx="2926080"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27. Every spiritual need supplied </a:t>
            </a:r>
          </a:p>
          <a:p>
            <a:pPr algn="ctr"/>
            <a:r>
              <a:rPr lang="en-CA" sz="2800" b="1" dirty="0" smtClean="0">
                <a:solidFill>
                  <a:srgbClr val="FF0000"/>
                </a:solidFill>
                <a:latin typeface="Calibri" pitchFamily="34" charset="0"/>
              </a:rPr>
              <a:t>in Christ!</a:t>
            </a: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9" name="Picture 28" descr="worlds.jpg"/>
          <p:cNvPicPr>
            <a:picLocks noChangeAspect="1"/>
          </p:cNvPicPr>
          <p:nvPr/>
        </p:nvPicPr>
        <p:blipFill>
          <a:blip r:embed="rId3" cstate="print"/>
          <a:stretch>
            <a:fillRect/>
          </a:stretch>
        </p:blipFill>
        <p:spPr>
          <a:xfrm>
            <a:off x="-36512" y="-27384"/>
            <a:ext cx="9144000" cy="5318284"/>
          </a:xfrm>
          <a:prstGeom prst="rect">
            <a:avLst/>
          </a:prstGeom>
        </p:spPr>
      </p:pic>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5"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4" cstate="print"/>
          <a:stretch>
            <a:fillRect/>
          </a:stretch>
        </p:blipFill>
        <p:spPr>
          <a:xfrm rot="14400000" flipH="1">
            <a:off x="3928688" y="2960611"/>
            <a:ext cx="614478" cy="365760"/>
          </a:xfrm>
          <a:prstGeom prst="rect">
            <a:avLst/>
          </a:prstGeom>
        </p:spPr>
      </p:pic>
      <p:pic>
        <p:nvPicPr>
          <p:cNvPr id="13" name="Picture 12" descr="egyptian.gif"/>
          <p:cNvPicPr>
            <a:picLocks noChangeAspect="1"/>
          </p:cNvPicPr>
          <p:nvPr/>
        </p:nvPicPr>
        <p:blipFill>
          <a:blip r:embed="rId4" cstate="print"/>
          <a:stretch>
            <a:fillRect/>
          </a:stretch>
        </p:blipFill>
        <p:spPr>
          <a:xfrm rot="14400000" flipH="1">
            <a:off x="3592722" y="2811549"/>
            <a:ext cx="614478"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928688" y="3387613"/>
            <a:ext cx="614478"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592722" y="3171589"/>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208608" y="3315605"/>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232682" y="2955565"/>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3592722" y="3531629"/>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0000"/>
                </a:solidFill>
                <a:effectLst/>
                <a:latin typeface="Arial Black" pitchFamily="34" charset="0"/>
              </a:rPr>
              <a:t>THE LORD</a:t>
            </a:r>
          </a:p>
          <a:p>
            <a:pPr algn="ctr" rtl="0"/>
            <a:r>
              <a:rPr lang="en-CA" sz="1200" kern="10" dirty="0" smtClean="0">
                <a:ln w="9525">
                  <a:solidFill>
                    <a:srgbClr val="000000"/>
                  </a:solidFill>
                  <a:round/>
                  <a:headEnd/>
                  <a:tailEnd/>
                </a:ln>
                <a:solidFill>
                  <a:srgbClr val="FF0000"/>
                </a:solidFill>
              </a:rPr>
              <a:t>Father, Son and Spirit oneness</a:t>
            </a:r>
          </a:p>
          <a:p>
            <a:pPr algn="ctr" rtl="0"/>
            <a:endParaRPr lang="en-CA" sz="1200" kern="10" dirty="0" smtClean="0">
              <a:ln w="9525">
                <a:solidFill>
                  <a:srgbClr val="000000"/>
                </a:solidFill>
                <a:round/>
                <a:headEnd/>
                <a:tailEnd/>
              </a:ln>
              <a:solidFill>
                <a:srgbClr val="FF0000"/>
              </a:solidFill>
            </a:endParaRPr>
          </a:p>
          <a:p>
            <a:pPr algn="ctr" rtl="0"/>
            <a:endParaRPr lang="en-CA" sz="1200" kern="10" dirty="0" smtClean="0">
              <a:ln w="9525">
                <a:solidFill>
                  <a:srgbClr val="000000"/>
                </a:solidFill>
                <a:round/>
                <a:headEnd/>
                <a:tailEnd/>
              </a:ln>
              <a:solidFill>
                <a:srgbClr val="FF0000"/>
              </a:solidFill>
            </a:endParaRPr>
          </a:p>
          <a:p>
            <a:pPr algn="ctr" rtl="0"/>
            <a:endParaRPr lang="en-CA" sz="1200" kern="10" dirty="0">
              <a:ln w="9525">
                <a:solidFill>
                  <a:srgbClr val="000000"/>
                </a:solidFill>
                <a:round/>
                <a:headEnd/>
                <a:tailEnd/>
              </a:ln>
              <a:solidFill>
                <a:srgbClr val="FF0000"/>
              </a:solidFill>
            </a:endParaRPr>
          </a:p>
          <a:p>
            <a:pPr algn="ctr" rtl="0"/>
            <a:r>
              <a:rPr lang="en-CA" sz="1200" kern="10" spc="0" dirty="0" smtClean="0">
                <a:ln w="9525">
                  <a:solidFill>
                    <a:srgbClr val="000000"/>
                  </a:solidFill>
                  <a:round/>
                  <a:headEnd/>
                  <a:tailEnd/>
                </a:ln>
                <a:solidFill>
                  <a:srgbClr val="FF0000"/>
                </a:solidFill>
                <a:effectLst/>
              </a:rPr>
              <a:t> love, fellowship, cooperation</a:t>
            </a:r>
            <a:endParaRPr lang="en-CA" sz="1200" kern="10" spc="0" dirty="0">
              <a:ln w="9525">
                <a:solidFill>
                  <a:srgbClr val="000000"/>
                </a:solidFill>
                <a:round/>
                <a:headEnd/>
                <a:tailEnd/>
              </a:ln>
              <a:solidFill>
                <a:srgbClr val="FF0000"/>
              </a:solidFill>
              <a:effectLst/>
            </a:endParaRPr>
          </a:p>
        </p:txBody>
      </p:sp>
      <p:sp>
        <p:nvSpPr>
          <p:cNvPr id="28" name="TextBox 27"/>
          <p:cNvSpPr txBox="1"/>
          <p:nvPr/>
        </p:nvSpPr>
        <p:spPr>
          <a:xfrm>
            <a:off x="0" y="5373216"/>
            <a:ext cx="9144000" cy="1292662"/>
          </a:xfrm>
          <a:prstGeom prst="rect">
            <a:avLst/>
          </a:prstGeom>
          <a:noFill/>
        </p:spPr>
        <p:txBody>
          <a:bodyPr wrap="square" rtlCol="0">
            <a:spAutoFit/>
          </a:bodyPr>
          <a:lstStyle/>
          <a:p>
            <a:pPr algn="ctr"/>
            <a:r>
              <a:rPr lang="en-CA" sz="2600" b="1" dirty="0" smtClean="0">
                <a:latin typeface="Calibri" pitchFamily="34" charset="0"/>
                <a:cs typeface="Calibri" pitchFamily="34" charset="0"/>
              </a:rPr>
              <a:t>If we are in Christ, there is another world to live in and enjoy </a:t>
            </a:r>
          </a:p>
          <a:p>
            <a:pPr algn="ctr"/>
            <a:r>
              <a:rPr lang="en-CA" sz="2600" b="1" dirty="0" smtClean="0">
                <a:latin typeface="Calibri" pitchFamily="34" charset="0"/>
                <a:cs typeface="Calibri" pitchFamily="34" charset="0"/>
              </a:rPr>
              <a:t>by faith, the world of God the Father, Son and Spirit,</a:t>
            </a:r>
          </a:p>
          <a:p>
            <a:pPr algn="ctr"/>
            <a:r>
              <a:rPr lang="en-CA" sz="2600" b="1" dirty="0" smtClean="0">
                <a:latin typeface="Calibri" pitchFamily="34" charset="0"/>
                <a:cs typeface="Calibri" pitchFamily="34" charset="0"/>
              </a:rPr>
              <a:t>who in Christ meets all our spiritual needs as we trust Him!</a:t>
            </a: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2" cstate="print"/>
          <a:stretch>
            <a:fillRect/>
          </a:stretch>
        </p:blipFill>
        <p:spPr>
          <a:xfrm>
            <a:off x="6704090" y="3068960"/>
            <a:ext cx="1028538" cy="1463040"/>
          </a:xfrm>
          <a:prstGeom prst="rect">
            <a:avLst/>
          </a:prstGeom>
        </p:spPr>
      </p:pic>
      <p:sp>
        <p:nvSpPr>
          <p:cNvPr id="23" name="Explosion 1 22"/>
          <p:cNvSpPr/>
          <p:nvPr/>
        </p:nvSpPr>
        <p:spPr>
          <a:xfrm>
            <a:off x="3347864" y="2708920"/>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57301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356992"/>
            <a:ext cx="2016224" cy="523220"/>
          </a:xfrm>
          <a:prstGeom prst="rect">
            <a:avLst/>
          </a:prstGeom>
          <a:noFill/>
        </p:spPr>
        <p:txBody>
          <a:bodyPr wrap="square" rtlCol="0">
            <a:spAutoFit/>
          </a:bodyPr>
          <a:lstStyle/>
          <a:p>
            <a:r>
              <a:rPr lang="en-CA" sz="2800" b="1" dirty="0" smtClean="0">
                <a:solidFill>
                  <a:schemeClr val="bg1"/>
                </a:solidFill>
              </a:rPr>
              <a:t>The LORD</a:t>
            </a:r>
            <a:endParaRPr lang="en-CA" sz="2800" b="1" dirty="0">
              <a:solidFill>
                <a:schemeClr val="bg1"/>
              </a:solidFill>
            </a:endParaRPr>
          </a:p>
        </p:txBody>
      </p:sp>
      <p:cxnSp>
        <p:nvCxnSpPr>
          <p:cNvPr id="16" name="Straight Arrow Connector 15"/>
          <p:cNvCxnSpPr/>
          <p:nvPr/>
        </p:nvCxnSpPr>
        <p:spPr>
          <a:xfrm flipV="1">
            <a:off x="2655208" y="357301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573016"/>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2852936"/>
            <a:ext cx="1502229" cy="1554480"/>
          </a:xfrm>
          <a:prstGeom prst="rect">
            <a:avLst/>
          </a:prstGeom>
        </p:spPr>
      </p:pic>
      <p:sp>
        <p:nvSpPr>
          <p:cNvPr id="26" name="Rectangle 25"/>
          <p:cNvSpPr/>
          <p:nvPr/>
        </p:nvSpPr>
        <p:spPr>
          <a:xfrm>
            <a:off x="1619672" y="4077072"/>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7" name="Picture 1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0" name="Title 10"/>
          <p:cNvSpPr txBox="1">
            <a:spLocks/>
          </p:cNvSpPr>
          <p:nvPr/>
        </p:nvSpPr>
        <p:spPr bwMode="auto">
          <a:xfrm>
            <a:off x="755576" y="44624"/>
            <a:ext cx="76809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smtClean="0">
                <a:solidFill>
                  <a:srgbClr val="FF0000"/>
                </a:solidFill>
                <a:latin typeface="Calibri" pitchFamily="34" charset="0"/>
                <a:ea typeface="+mj-ea"/>
                <a:cs typeface="+mj-cs"/>
              </a:rPr>
              <a:t>28-29. T</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he Spirit prays for us and helps us pray </a:t>
            </a:r>
          </a:p>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in the Spirit using God’s word!  Thank you, Lord!</a:t>
            </a:r>
          </a:p>
        </p:txBody>
      </p:sp>
      <p:pic>
        <p:nvPicPr>
          <p:cNvPr id="31" name="Picture 30" descr="dove and sword large cropped.png"/>
          <p:cNvPicPr>
            <a:picLocks noChangeAspect="1"/>
          </p:cNvPicPr>
          <p:nvPr/>
        </p:nvPicPr>
        <p:blipFill>
          <a:blip r:embed="rId4" cstate="print"/>
          <a:stretch>
            <a:fillRect/>
          </a:stretch>
        </p:blipFill>
        <p:spPr>
          <a:xfrm flipH="1">
            <a:off x="7308304" y="2780928"/>
            <a:ext cx="1502229" cy="1554480"/>
          </a:xfrm>
          <a:prstGeom prst="rect">
            <a:avLst/>
          </a:prstGeom>
        </p:spPr>
      </p:pic>
      <p:sp>
        <p:nvSpPr>
          <p:cNvPr id="32" name="Smiley Face 31"/>
          <p:cNvSpPr/>
          <p:nvPr/>
        </p:nvSpPr>
        <p:spPr>
          <a:xfrm>
            <a:off x="323528" y="2708920"/>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140968"/>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3861048"/>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429000"/>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501008"/>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2" name="TextBox 21"/>
          <p:cNvSpPr txBox="1"/>
          <p:nvPr/>
        </p:nvSpPr>
        <p:spPr>
          <a:xfrm>
            <a:off x="179512" y="4566607"/>
            <a:ext cx="8712968"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“Take</a:t>
            </a:r>
            <a:r>
              <a:rPr lang="en-CA" sz="1600" b="1" dirty="0" smtClean="0">
                <a:solidFill>
                  <a:schemeClr val="bg1"/>
                </a:solidFill>
                <a:latin typeface="Calibri" pitchFamily="34" charset="0"/>
              </a:rPr>
              <a:t> </a:t>
            </a:r>
            <a:r>
              <a:rPr lang="en-CA" sz="2800" b="1" dirty="0" smtClean="0">
                <a:solidFill>
                  <a:schemeClr val="bg1"/>
                </a:solidFill>
                <a:latin typeface="Calibri" pitchFamily="34" charset="0"/>
              </a:rPr>
              <a:t>. . .</a:t>
            </a:r>
            <a:r>
              <a:rPr lang="en-CA" sz="16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sword</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of</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Spirit,</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which</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is</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the word of God, praying at all times in the Spirit, with all prayer and supplication . . . with perseverance . . . for all saints” </a:t>
            </a:r>
          </a:p>
          <a:p>
            <a:pPr algn="ctr"/>
            <a:r>
              <a:rPr lang="en-CA" sz="2800" b="1" dirty="0" smtClean="0">
                <a:solidFill>
                  <a:schemeClr val="bg1"/>
                </a:solidFill>
                <a:latin typeface="Calibri" pitchFamily="34" charset="0"/>
              </a:rPr>
              <a:t>Eph 6:17-18 </a:t>
            </a:r>
          </a:p>
          <a:p>
            <a:pPr algn="ctr"/>
            <a:r>
              <a:rPr lang="en-CA" sz="2800" b="1" dirty="0" smtClean="0">
                <a:solidFill>
                  <a:schemeClr val="bg1"/>
                </a:solidFill>
                <a:latin typeface="Calibri" pitchFamily="34" charset="0"/>
              </a:rPr>
              <a:t>(The Spirit helps us use God’s word to pray!)</a:t>
            </a:r>
            <a:endParaRPr lang="en-CA" sz="2800" b="1" dirty="0">
              <a:solidFill>
                <a:schemeClr val="bg1"/>
              </a:solidFill>
              <a:latin typeface="Calibri" pitchFamily="34" charset="0"/>
            </a:endParaRPr>
          </a:p>
        </p:txBody>
      </p:sp>
      <p:sp>
        <p:nvSpPr>
          <p:cNvPr id="37" name="TextBox 36"/>
          <p:cNvSpPr txBox="1"/>
          <p:nvPr/>
        </p:nvSpPr>
        <p:spPr>
          <a:xfrm>
            <a:off x="251520" y="970176"/>
            <a:ext cx="8712968" cy="1815882"/>
          </a:xfrm>
          <a:prstGeom prst="rect">
            <a:avLst/>
          </a:prstGeom>
          <a:noFill/>
        </p:spPr>
        <p:txBody>
          <a:bodyPr wrap="square" rtlCol="0">
            <a:spAutoFit/>
          </a:bodyPr>
          <a:lstStyle/>
          <a:p>
            <a:pPr algn="ctr"/>
            <a:r>
              <a:rPr lang="en-CA" sz="2800" b="1" dirty="0" smtClean="0">
                <a:solidFill>
                  <a:schemeClr val="bg1"/>
                </a:solidFill>
                <a:latin typeface="Calibri" pitchFamily="34" charset="0"/>
              </a:rPr>
              <a:t>“The Spirit helps us in our weakness.  For we do not know what to pray for as we ought, but the Spirit himself intercedes for us . . . the Spirit intercedes for the saints according to the will of God”</a:t>
            </a:r>
            <a:r>
              <a:rPr lang="en-US" sz="2800" b="1" dirty="0" smtClean="0">
                <a:solidFill>
                  <a:schemeClr val="bg1"/>
                </a:solidFill>
                <a:latin typeface="Calibri" pitchFamily="34" charset="0"/>
              </a:rPr>
              <a:t>  Rom 8:26-27 </a:t>
            </a:r>
            <a:endParaRPr lang="en-CA" sz="2800" dirty="0">
              <a:solidFill>
                <a:schemeClr val="bg1"/>
              </a:solidFill>
              <a:latin typeface="Calibri" pitchFamily="34" charset="0"/>
            </a:endParaRPr>
          </a:p>
        </p:txBody>
      </p:sp>
      <p:sp>
        <p:nvSpPr>
          <p:cNvPr id="27" name="TextBox 26"/>
          <p:cNvSpPr txBox="1"/>
          <p:nvPr/>
        </p:nvSpPr>
        <p:spPr>
          <a:xfrm>
            <a:off x="6516216" y="4005064"/>
            <a:ext cx="1368152" cy="369332"/>
          </a:xfrm>
          <a:prstGeom prst="rect">
            <a:avLst/>
          </a:prstGeom>
          <a:noFill/>
        </p:spPr>
        <p:txBody>
          <a:bodyPr wrap="square" rtlCol="0">
            <a:spAutoFit/>
          </a:bodyPr>
          <a:lstStyle/>
          <a:p>
            <a:pPr algn="ctr"/>
            <a:r>
              <a:rPr lang="en-US" b="1" spc="-60" dirty="0" err="1" smtClean="0">
                <a:latin typeface="Calibri" pitchFamily="34" charset="0"/>
              </a:rPr>
              <a:t>Ep</a:t>
            </a:r>
            <a:r>
              <a:rPr lang="en-US" b="1" spc="-60" dirty="0" smtClean="0">
                <a:latin typeface="Calibri" pitchFamily="34" charset="0"/>
              </a:rPr>
              <a:t> 6:17-18</a:t>
            </a:r>
            <a:endParaRPr lang="en-US" b="1" spc="-60"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sp>
        <p:nvSpPr>
          <p:cNvPr id="28" name="TextBox 27"/>
          <p:cNvSpPr txBox="1"/>
          <p:nvPr/>
        </p:nvSpPr>
        <p:spPr>
          <a:xfrm>
            <a:off x="107504" y="4997494"/>
            <a:ext cx="8964488" cy="1815882"/>
          </a:xfrm>
          <a:prstGeom prst="rect">
            <a:avLst/>
          </a:prstGeom>
          <a:noFill/>
        </p:spPr>
        <p:txBody>
          <a:bodyPr wrap="square" rtlCol="0">
            <a:spAutoFit/>
          </a:bodyPr>
          <a:lstStyle/>
          <a:p>
            <a:r>
              <a:rPr lang="en-CA" sz="2800" b="1" dirty="0" smtClean="0">
                <a:solidFill>
                  <a:schemeClr val="bg1"/>
                </a:solidFill>
                <a:latin typeface="Calibri" pitchFamily="34" charset="0"/>
              </a:rPr>
              <a:t>“But you, beloved, building yourselves up in your most holy faith and praying in the Holy Spirit, keep yourselves in</a:t>
            </a:r>
          </a:p>
          <a:p>
            <a:r>
              <a:rPr lang="en-CA" sz="2800" b="1" dirty="0" smtClean="0">
                <a:solidFill>
                  <a:schemeClr val="bg1"/>
                </a:solidFill>
                <a:latin typeface="Calibri" pitchFamily="34" charset="0"/>
              </a:rPr>
              <a:t>the love of God, waiting for the mercy of our Lord</a:t>
            </a:r>
          </a:p>
          <a:p>
            <a:r>
              <a:rPr lang="en-CA" sz="2800" b="1" dirty="0" smtClean="0">
                <a:solidFill>
                  <a:schemeClr val="bg1"/>
                </a:solidFill>
                <a:latin typeface="Calibri" pitchFamily="34" charset="0"/>
              </a:rPr>
              <a:t>Jesus Christ that leads to eternal life” Jude 1:20-21</a:t>
            </a:r>
            <a:endParaRPr lang="en-CA" sz="2800" dirty="0">
              <a:solidFill>
                <a:schemeClr val="bg1"/>
              </a:solidFill>
              <a:latin typeface="Calibri" pitchFamily="34" charset="0"/>
            </a:endParaRPr>
          </a:p>
        </p:txBody>
      </p:sp>
      <p:pic>
        <p:nvPicPr>
          <p:cNvPr id="25" name="Picture 24" descr=" pray MC900194056.jpg"/>
          <p:cNvPicPr>
            <a:picLocks noChangeAspect="1"/>
          </p:cNvPicPr>
          <p:nvPr/>
        </p:nvPicPr>
        <p:blipFill>
          <a:blip r:embed="rId2" cstate="print"/>
          <a:stretch>
            <a:fillRect/>
          </a:stretch>
        </p:blipFill>
        <p:spPr>
          <a:xfrm>
            <a:off x="6704090" y="3429000"/>
            <a:ext cx="1028538" cy="1463040"/>
          </a:xfrm>
          <a:prstGeom prst="rect">
            <a:avLst/>
          </a:prstGeom>
        </p:spPr>
      </p:pic>
      <p:sp>
        <p:nvSpPr>
          <p:cNvPr id="23" name="Explosion 1 22"/>
          <p:cNvSpPr/>
          <p:nvPr/>
        </p:nvSpPr>
        <p:spPr>
          <a:xfrm>
            <a:off x="3347864" y="3068960"/>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697868"/>
            <a:ext cx="2016224" cy="523220"/>
          </a:xfrm>
          <a:prstGeom prst="rect">
            <a:avLst/>
          </a:prstGeom>
          <a:noFill/>
        </p:spPr>
        <p:txBody>
          <a:bodyPr wrap="square" rtlCol="0">
            <a:spAutoFit/>
          </a:bodyPr>
          <a:lstStyle/>
          <a:p>
            <a:r>
              <a:rPr lang="en-CA" sz="2800" b="1" dirty="0" smtClean="0">
                <a:solidFill>
                  <a:schemeClr val="bg1"/>
                </a:solidFill>
              </a:rPr>
              <a:t>The LORD</a:t>
            </a:r>
            <a:endParaRPr lang="en-CA" sz="2800" b="1" dirty="0">
              <a:solidFill>
                <a:schemeClr val="bg1"/>
              </a:solidFill>
            </a:endParaRPr>
          </a:p>
        </p:txBody>
      </p:sp>
      <p:cxnSp>
        <p:nvCxnSpPr>
          <p:cNvPr id="16" name="Straight Arrow Connector 15"/>
          <p:cNvCxnSpPr/>
          <p:nvPr/>
        </p:nvCxnSpPr>
        <p:spPr>
          <a:xfrm flipV="1">
            <a:off x="2655208"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930788"/>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3170664"/>
            <a:ext cx="1502229" cy="1554480"/>
          </a:xfrm>
          <a:prstGeom prst="rect">
            <a:avLst/>
          </a:prstGeom>
        </p:spPr>
      </p:pic>
      <p:sp>
        <p:nvSpPr>
          <p:cNvPr id="26" name="Rectangle 25"/>
          <p:cNvSpPr/>
          <p:nvPr/>
        </p:nvSpPr>
        <p:spPr>
          <a:xfrm>
            <a:off x="1619672" y="4437112"/>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27" name="TextBox 26"/>
          <p:cNvSpPr txBox="1"/>
          <p:nvPr/>
        </p:nvSpPr>
        <p:spPr>
          <a:xfrm>
            <a:off x="35496" y="966207"/>
            <a:ext cx="89644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“be filled with the Spirit; Speaking to yourselves in </a:t>
            </a:r>
          </a:p>
          <a:p>
            <a:pPr algn="ctr"/>
            <a:r>
              <a:rPr lang="en-CA" sz="2800" b="1" dirty="0" smtClean="0">
                <a:solidFill>
                  <a:schemeClr val="bg1"/>
                </a:solidFill>
                <a:latin typeface="Calibri" pitchFamily="34" charset="0"/>
              </a:rPr>
              <a:t>psalms and hymns and spiritual songs, singing and making melody in your heart to the Lord; Giving thanks always </a:t>
            </a:r>
          </a:p>
          <a:p>
            <a:pPr algn="ctr"/>
            <a:r>
              <a:rPr lang="en-CA" sz="2800" b="1" dirty="0" smtClean="0">
                <a:solidFill>
                  <a:schemeClr val="bg1"/>
                </a:solidFill>
                <a:latin typeface="Calibri" pitchFamily="34" charset="0"/>
              </a:rPr>
              <a:t>for all things unto God and the Father in the name of </a:t>
            </a:r>
          </a:p>
          <a:p>
            <a:pPr algn="ctr"/>
            <a:r>
              <a:rPr lang="en-CA" sz="2800" b="1" dirty="0" smtClean="0">
                <a:solidFill>
                  <a:schemeClr val="bg1"/>
                </a:solidFill>
                <a:latin typeface="Calibri" pitchFamily="34" charset="0"/>
              </a:rPr>
              <a:t>our Lord Jesus Christ”  Eph 5:18-20, KJV</a:t>
            </a:r>
            <a:endParaRPr lang="en-CA" sz="2800" dirty="0">
              <a:solidFill>
                <a:schemeClr val="bg1"/>
              </a:solidFill>
              <a:latin typeface="Calibri" pitchFamily="34" charset="0"/>
            </a:endParaRPr>
          </a:p>
        </p:txBody>
      </p:sp>
      <p:pic>
        <p:nvPicPr>
          <p:cNvPr id="17" name="Picture 1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1" name="Picture 30" descr="dove and sword large cropped.png"/>
          <p:cNvPicPr>
            <a:picLocks noChangeAspect="1"/>
          </p:cNvPicPr>
          <p:nvPr/>
        </p:nvPicPr>
        <p:blipFill>
          <a:blip r:embed="rId4" cstate="print"/>
          <a:stretch>
            <a:fillRect/>
          </a:stretch>
        </p:blipFill>
        <p:spPr>
          <a:xfrm flipH="1">
            <a:off x="7308304" y="3140968"/>
            <a:ext cx="1502229" cy="1554480"/>
          </a:xfrm>
          <a:prstGeom prst="rect">
            <a:avLst/>
          </a:prstGeom>
        </p:spPr>
      </p:pic>
      <p:sp>
        <p:nvSpPr>
          <p:cNvPr id="32" name="Smiley Face 31"/>
          <p:cNvSpPr/>
          <p:nvPr/>
        </p:nvSpPr>
        <p:spPr>
          <a:xfrm>
            <a:off x="323528" y="3068960"/>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501008"/>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4195936"/>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763888"/>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822576"/>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2" name="TextBox 21"/>
          <p:cNvSpPr txBox="1"/>
          <p:nvPr/>
        </p:nvSpPr>
        <p:spPr>
          <a:xfrm>
            <a:off x="6516216" y="4355812"/>
            <a:ext cx="1368152" cy="369332"/>
          </a:xfrm>
          <a:prstGeom prst="rect">
            <a:avLst/>
          </a:prstGeom>
          <a:noFill/>
        </p:spPr>
        <p:txBody>
          <a:bodyPr wrap="square" rtlCol="0">
            <a:spAutoFit/>
          </a:bodyPr>
          <a:lstStyle/>
          <a:p>
            <a:pPr algn="ctr"/>
            <a:r>
              <a:rPr lang="en-US" b="1" spc="-60" dirty="0" err="1" smtClean="0">
                <a:latin typeface="Calibri" pitchFamily="34" charset="0"/>
              </a:rPr>
              <a:t>Ep</a:t>
            </a:r>
            <a:r>
              <a:rPr lang="en-US" b="1" spc="-60" dirty="0" smtClean="0">
                <a:latin typeface="Calibri" pitchFamily="34" charset="0"/>
              </a:rPr>
              <a:t> 6:17-18</a:t>
            </a:r>
            <a:endParaRPr lang="en-US" b="1" spc="-60" dirty="0"/>
          </a:p>
        </p:txBody>
      </p:sp>
      <p:sp>
        <p:nvSpPr>
          <p:cNvPr id="37" name="Title 10"/>
          <p:cNvSpPr txBox="1">
            <a:spLocks/>
          </p:cNvSpPr>
          <p:nvPr/>
        </p:nvSpPr>
        <p:spPr bwMode="auto">
          <a:xfrm>
            <a:off x="755576" y="44624"/>
            <a:ext cx="76809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smtClean="0">
                <a:solidFill>
                  <a:srgbClr val="FF0000"/>
                </a:solidFill>
                <a:latin typeface="Calibri" pitchFamily="34" charset="0"/>
                <a:ea typeface="+mj-ea"/>
                <a:cs typeface="+mj-cs"/>
              </a:rPr>
              <a:t>28-29. T</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he Spirit prays for us and helps us pray </a:t>
            </a:r>
          </a:p>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in the Spirit using God’s word!  Thank you, Lord!</a:t>
            </a: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3" name="Picture 2" descr=" pray MC900194056.jpg"/>
          <p:cNvPicPr>
            <a:picLocks noChangeAspect="1"/>
          </p:cNvPicPr>
          <p:nvPr/>
        </p:nvPicPr>
        <p:blipFill>
          <a:blip r:embed="rId2" cstate="print"/>
          <a:stretch>
            <a:fillRect/>
          </a:stretch>
        </p:blipFill>
        <p:spPr>
          <a:xfrm>
            <a:off x="5875868" y="2785014"/>
            <a:ext cx="2224524" cy="3164266"/>
          </a:xfrm>
          <a:prstGeom prst="ellipse">
            <a:avLst/>
          </a:prstGeom>
        </p:spPr>
      </p:pic>
      <p:pic>
        <p:nvPicPr>
          <p:cNvPr id="2" name="Picture 1" descr="dove and sword large cropped.png"/>
          <p:cNvPicPr>
            <a:picLocks noChangeAspect="1"/>
          </p:cNvPicPr>
          <p:nvPr/>
        </p:nvPicPr>
        <p:blipFill>
          <a:blip r:embed="rId3" cstate="print"/>
          <a:stretch>
            <a:fillRect/>
          </a:stretch>
        </p:blipFill>
        <p:spPr>
          <a:xfrm flipH="1">
            <a:off x="5806075" y="227729"/>
            <a:ext cx="3302429" cy="3417295"/>
          </a:xfrm>
          <a:prstGeom prst="rect">
            <a:avLst/>
          </a:prstGeom>
        </p:spPr>
      </p:pic>
      <p:pic>
        <p:nvPicPr>
          <p:cNvPr id="4" name="Picture 1" descr="C:\Users\Supernike\AppData\Local\Microsoft\Windows\Temporary Internet Files\Content.IE5\Q82F3AOF\MC900361874[1].wmf"/>
          <p:cNvPicPr>
            <a:picLocks noChangeAspect="1" noChangeArrowheads="1"/>
          </p:cNvPicPr>
          <p:nvPr/>
        </p:nvPicPr>
        <p:blipFill>
          <a:blip r:embed="rId4" cstate="print"/>
          <a:srcRect/>
          <a:stretch>
            <a:fillRect/>
          </a:stretch>
        </p:blipFill>
        <p:spPr bwMode="auto">
          <a:xfrm>
            <a:off x="5220072" y="3802648"/>
            <a:ext cx="1872208" cy="1282536"/>
          </a:xfrm>
          <a:prstGeom prst="rect">
            <a:avLst/>
          </a:prstGeom>
          <a:noFill/>
          <a:ln w="9525">
            <a:noFill/>
            <a:miter lim="800000"/>
            <a:headEnd/>
            <a:tailEnd/>
          </a:ln>
        </p:spPr>
      </p:pic>
      <p:sp>
        <p:nvSpPr>
          <p:cNvPr id="5" name="TextBox 4"/>
          <p:cNvSpPr txBox="1"/>
          <p:nvPr/>
        </p:nvSpPr>
        <p:spPr>
          <a:xfrm>
            <a:off x="72008" y="548680"/>
            <a:ext cx="5076056" cy="5693866"/>
          </a:xfrm>
          <a:prstGeom prst="rect">
            <a:avLst/>
          </a:prstGeom>
          <a:noFill/>
        </p:spPr>
        <p:txBody>
          <a:bodyPr wrap="square" rtlCol="0">
            <a:spAutoFit/>
          </a:bodyPr>
          <a:lstStyle/>
          <a:p>
            <a:pPr algn="ctr"/>
            <a:r>
              <a:rPr lang="en-US" sz="2800" b="1" dirty="0" smtClean="0">
                <a:latin typeface="Calibri" pitchFamily="34" charset="0"/>
                <a:cs typeface="Calibri" pitchFamily="34" charset="0"/>
              </a:rPr>
              <a:t>Promises – Faith – Prayer!</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The Spirit of God </a:t>
            </a:r>
          </a:p>
          <a:p>
            <a:pPr algn="ctr"/>
            <a:r>
              <a:rPr lang="en-US" sz="2800" b="1" dirty="0" smtClean="0">
                <a:latin typeface="Calibri" pitchFamily="34" charset="0"/>
                <a:cs typeface="Calibri" pitchFamily="34" charset="0"/>
              </a:rPr>
              <a:t>helps us use </a:t>
            </a:r>
          </a:p>
          <a:p>
            <a:pPr algn="ctr"/>
            <a:r>
              <a:rPr lang="en-US" sz="2800" b="1" dirty="0" smtClean="0">
                <a:latin typeface="Calibri" pitchFamily="34" charset="0"/>
                <a:cs typeface="Calibri" pitchFamily="34" charset="0"/>
              </a:rPr>
              <a:t>the Word of God </a:t>
            </a:r>
          </a:p>
          <a:p>
            <a:pPr algn="ctr"/>
            <a:r>
              <a:rPr lang="en-US" sz="2800" b="1" dirty="0" smtClean="0">
                <a:latin typeface="Calibri" pitchFamily="34" charset="0"/>
                <a:cs typeface="Calibri" pitchFamily="34" charset="0"/>
              </a:rPr>
              <a:t>to pray and praise </a:t>
            </a:r>
          </a:p>
          <a:p>
            <a:pPr algn="ctr"/>
            <a:r>
              <a:rPr lang="en-US" sz="2800" b="1" dirty="0" smtClean="0">
                <a:latin typeface="Calibri" pitchFamily="34" charset="0"/>
                <a:cs typeface="Calibri" pitchFamily="34" charset="0"/>
              </a:rPr>
              <a:t>with faith in God’s faithfulness</a:t>
            </a:r>
          </a:p>
          <a:p>
            <a:pPr algn="ctr"/>
            <a:r>
              <a:rPr lang="en-US" sz="2800" b="1" dirty="0" smtClean="0">
                <a:latin typeface="Calibri" pitchFamily="34" charset="0"/>
                <a:cs typeface="Calibri" pitchFamily="34" charset="0"/>
              </a:rPr>
              <a:t>to his promises in Christ,</a:t>
            </a:r>
          </a:p>
          <a:p>
            <a:pPr algn="ctr"/>
            <a:r>
              <a:rPr lang="en-US" sz="2800" b="1" dirty="0" smtClean="0">
                <a:latin typeface="Calibri" pitchFamily="34" charset="0"/>
                <a:cs typeface="Calibri" pitchFamily="34" charset="0"/>
              </a:rPr>
              <a:t>and the power of Christ’s blood</a:t>
            </a:r>
          </a:p>
          <a:p>
            <a:pPr algn="ctr"/>
            <a:r>
              <a:rPr lang="en-US" sz="2800" b="1" dirty="0" smtClean="0">
                <a:latin typeface="Calibri" pitchFamily="34" charset="0"/>
                <a:cs typeface="Calibri" pitchFamily="34" charset="0"/>
              </a:rPr>
              <a:t>to provide access to God.</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Promises – Faith – Praise!</a:t>
            </a:r>
          </a:p>
          <a:p>
            <a:pPr algn="ctr"/>
            <a:endParaRPr lang="en-US" sz="2800" b="1" dirty="0">
              <a:latin typeface="Calibri" pitchFamily="34" charset="0"/>
              <a:cs typeface="Calibri" pitchFamily="34" charset="0"/>
            </a:endParaRPr>
          </a:p>
        </p:txBody>
      </p:sp>
      <p:sp>
        <p:nvSpPr>
          <p:cNvPr id="6" name="Rectangle 5"/>
          <p:cNvSpPr/>
          <p:nvPr/>
        </p:nvSpPr>
        <p:spPr>
          <a:xfrm>
            <a:off x="6012160" y="6125815"/>
            <a:ext cx="2088232" cy="615553"/>
          </a:xfrm>
          <a:prstGeom prst="rect">
            <a:avLst/>
          </a:prstGeom>
        </p:spPr>
        <p:txBody>
          <a:bodyPr wrap="square">
            <a:spAutoFit/>
          </a:bodyPr>
          <a:lstStyle/>
          <a:p>
            <a:pPr algn="ctr"/>
            <a:r>
              <a:rPr lang="en-CA" sz="800" dirty="0" smtClean="0">
                <a:solidFill>
                  <a:schemeClr val="tx1">
                    <a:lumMod val="85000"/>
                  </a:schemeClr>
                </a:solidFill>
              </a:rPr>
              <a:t>Dove, Bible, praying woman</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3" name="Picture 2" descr=" pray MC900194056.jpg"/>
          <p:cNvPicPr>
            <a:picLocks noChangeAspect="1"/>
          </p:cNvPicPr>
          <p:nvPr/>
        </p:nvPicPr>
        <p:blipFill>
          <a:blip r:embed="rId2" cstate="print"/>
          <a:stretch>
            <a:fillRect/>
          </a:stretch>
        </p:blipFill>
        <p:spPr>
          <a:xfrm>
            <a:off x="5875868" y="2785014"/>
            <a:ext cx="2224524" cy="3164266"/>
          </a:xfrm>
          <a:prstGeom prst="ellipse">
            <a:avLst/>
          </a:prstGeom>
        </p:spPr>
      </p:pic>
      <p:pic>
        <p:nvPicPr>
          <p:cNvPr id="2" name="Picture 1" descr="dove and sword large cropped.png"/>
          <p:cNvPicPr>
            <a:picLocks noChangeAspect="1"/>
          </p:cNvPicPr>
          <p:nvPr/>
        </p:nvPicPr>
        <p:blipFill>
          <a:blip r:embed="rId3" cstate="print"/>
          <a:stretch>
            <a:fillRect/>
          </a:stretch>
        </p:blipFill>
        <p:spPr>
          <a:xfrm flipH="1">
            <a:off x="5806075" y="227729"/>
            <a:ext cx="3302429" cy="3417295"/>
          </a:xfrm>
          <a:prstGeom prst="rect">
            <a:avLst/>
          </a:prstGeom>
        </p:spPr>
      </p:pic>
      <p:pic>
        <p:nvPicPr>
          <p:cNvPr id="4" name="Picture 1" descr="C:\Users\Supernike\AppData\Local\Microsoft\Windows\Temporary Internet Files\Content.IE5\Q82F3AOF\MC900361874[1].wmf"/>
          <p:cNvPicPr>
            <a:picLocks noChangeAspect="1" noChangeArrowheads="1"/>
          </p:cNvPicPr>
          <p:nvPr/>
        </p:nvPicPr>
        <p:blipFill>
          <a:blip r:embed="rId4" cstate="print"/>
          <a:srcRect/>
          <a:stretch>
            <a:fillRect/>
          </a:stretch>
        </p:blipFill>
        <p:spPr bwMode="auto">
          <a:xfrm>
            <a:off x="5220072" y="3802648"/>
            <a:ext cx="1872208" cy="1282536"/>
          </a:xfrm>
          <a:prstGeom prst="rect">
            <a:avLst/>
          </a:prstGeom>
          <a:noFill/>
          <a:ln w="9525">
            <a:noFill/>
            <a:miter lim="800000"/>
            <a:headEnd/>
            <a:tailEnd/>
          </a:ln>
        </p:spPr>
      </p:pic>
      <p:sp>
        <p:nvSpPr>
          <p:cNvPr id="5" name="TextBox 4"/>
          <p:cNvSpPr txBox="1"/>
          <p:nvPr/>
        </p:nvSpPr>
        <p:spPr>
          <a:xfrm>
            <a:off x="72008" y="332656"/>
            <a:ext cx="5076056" cy="6555641"/>
          </a:xfrm>
          <a:prstGeom prst="rect">
            <a:avLst/>
          </a:prstGeom>
          <a:noFill/>
        </p:spPr>
        <p:txBody>
          <a:bodyPr wrap="square" rtlCol="0">
            <a:spAutoFit/>
          </a:bodyPr>
          <a:lstStyle/>
          <a:p>
            <a:pPr algn="ctr"/>
            <a:r>
              <a:rPr lang="en-US" sz="2800" b="1" dirty="0" smtClean="0">
                <a:latin typeface="Calibri" pitchFamily="34" charset="0"/>
                <a:cs typeface="Calibri" pitchFamily="34" charset="0"/>
              </a:rPr>
              <a:t>Are you a believer </a:t>
            </a:r>
          </a:p>
          <a:p>
            <a:pPr algn="ctr"/>
            <a:r>
              <a:rPr lang="en-US" sz="2800" b="1" dirty="0" smtClean="0">
                <a:latin typeface="Calibri" pitchFamily="34" charset="0"/>
                <a:cs typeface="Calibri" pitchFamily="34" charset="0"/>
              </a:rPr>
              <a:t>who depends on </a:t>
            </a:r>
          </a:p>
          <a:p>
            <a:pPr algn="ctr"/>
            <a:r>
              <a:rPr lang="en-US" sz="2800" b="1" dirty="0" smtClean="0">
                <a:latin typeface="Calibri" pitchFamily="34" charset="0"/>
                <a:cs typeface="Calibri" pitchFamily="34" charset="0"/>
              </a:rPr>
              <a:t>the Spirit of God </a:t>
            </a:r>
          </a:p>
          <a:p>
            <a:pPr algn="ctr"/>
            <a:r>
              <a:rPr lang="en-US" sz="2800" b="1" dirty="0" smtClean="0">
                <a:latin typeface="Calibri" pitchFamily="34" charset="0"/>
                <a:cs typeface="Calibri" pitchFamily="34" charset="0"/>
              </a:rPr>
              <a:t>to help you use </a:t>
            </a:r>
          </a:p>
          <a:p>
            <a:pPr algn="ctr"/>
            <a:r>
              <a:rPr lang="en-US" sz="2800" b="1" dirty="0" smtClean="0">
                <a:latin typeface="Calibri" pitchFamily="34" charset="0"/>
                <a:cs typeface="Calibri" pitchFamily="34" charset="0"/>
              </a:rPr>
              <a:t>the Word of God </a:t>
            </a:r>
          </a:p>
          <a:p>
            <a:pPr algn="ctr"/>
            <a:r>
              <a:rPr lang="en-US" sz="2800" b="1" dirty="0" smtClean="0">
                <a:latin typeface="Calibri" pitchFamily="34" charset="0"/>
                <a:cs typeface="Calibri" pitchFamily="34" charset="0"/>
              </a:rPr>
              <a:t>to pray and praise?</a:t>
            </a:r>
          </a:p>
          <a:p>
            <a:pPr algn="ctr"/>
            <a:r>
              <a:rPr lang="en-US" sz="2800" b="1" dirty="0" smtClean="0">
                <a:latin typeface="Calibri" pitchFamily="34" charset="0"/>
                <a:cs typeface="Calibri" pitchFamily="34" charset="0"/>
              </a:rPr>
              <a:t>Do you follow the Spirit’s </a:t>
            </a:r>
          </a:p>
          <a:p>
            <a:pPr algn="ctr"/>
            <a:r>
              <a:rPr lang="en-US" sz="2800" b="1" dirty="0" smtClean="0">
                <a:latin typeface="Calibri" pitchFamily="34" charset="0"/>
                <a:cs typeface="Calibri" pitchFamily="34" charset="0"/>
              </a:rPr>
              <a:t>leading to pray</a:t>
            </a:r>
          </a:p>
          <a:p>
            <a:pPr algn="ctr"/>
            <a:r>
              <a:rPr lang="en-US" sz="2800" b="1" dirty="0" smtClean="0">
                <a:latin typeface="Calibri" pitchFamily="34" charset="0"/>
                <a:cs typeface="Calibri" pitchFamily="34" charset="0"/>
              </a:rPr>
              <a:t>with faith in God’s faithfulness</a:t>
            </a:r>
          </a:p>
          <a:p>
            <a:pPr algn="ctr"/>
            <a:r>
              <a:rPr lang="en-US" sz="2800" b="1" dirty="0" smtClean="0">
                <a:latin typeface="Calibri" pitchFamily="34" charset="0"/>
                <a:cs typeface="Calibri" pitchFamily="34" charset="0"/>
              </a:rPr>
              <a:t>to his promises in Christ,</a:t>
            </a:r>
          </a:p>
          <a:p>
            <a:pPr algn="ctr"/>
            <a:r>
              <a:rPr lang="en-US" sz="2800" b="1" dirty="0" smtClean="0">
                <a:latin typeface="Calibri" pitchFamily="34" charset="0"/>
                <a:cs typeface="Calibri" pitchFamily="34" charset="0"/>
              </a:rPr>
              <a:t>and the power of Christ’s blood</a:t>
            </a:r>
          </a:p>
          <a:p>
            <a:pPr algn="ctr"/>
            <a:r>
              <a:rPr lang="en-US" sz="2800" b="1" dirty="0" smtClean="0">
                <a:latin typeface="Calibri" pitchFamily="34" charset="0"/>
                <a:cs typeface="Calibri" pitchFamily="34" charset="0"/>
              </a:rPr>
              <a:t>to provide access to God?</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Promises – Faith – Prayer!</a:t>
            </a:r>
          </a:p>
          <a:p>
            <a:pPr algn="ctr"/>
            <a:endParaRPr lang="en-US" sz="2800" b="1" dirty="0">
              <a:latin typeface="Calibri" pitchFamily="34" charset="0"/>
              <a:cs typeface="Calibri" pitchFamily="34" charset="0"/>
            </a:endParaRPr>
          </a:p>
        </p:txBody>
      </p:sp>
      <p:sp>
        <p:nvSpPr>
          <p:cNvPr id="6" name="Rectangle 5"/>
          <p:cNvSpPr/>
          <p:nvPr/>
        </p:nvSpPr>
        <p:spPr>
          <a:xfrm>
            <a:off x="6012160" y="6125815"/>
            <a:ext cx="2088232" cy="615553"/>
          </a:xfrm>
          <a:prstGeom prst="rect">
            <a:avLst/>
          </a:prstGeom>
        </p:spPr>
        <p:txBody>
          <a:bodyPr wrap="square">
            <a:spAutoFit/>
          </a:bodyPr>
          <a:lstStyle/>
          <a:p>
            <a:pPr algn="ctr"/>
            <a:r>
              <a:rPr lang="en-CA" sz="800" dirty="0" smtClean="0">
                <a:solidFill>
                  <a:schemeClr val="tx1">
                    <a:lumMod val="85000"/>
                  </a:schemeClr>
                </a:solidFill>
              </a:rPr>
              <a:t>Dove, Bible, praying woman</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2" name="Explosion 1 31"/>
          <p:cNvSpPr/>
          <p:nvPr/>
        </p:nvSpPr>
        <p:spPr>
          <a:xfrm>
            <a:off x="6948264" y="1412776"/>
            <a:ext cx="2088232" cy="230425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8" name="24-Point Star 27"/>
          <p:cNvSpPr/>
          <p:nvPr/>
        </p:nvSpPr>
        <p:spPr>
          <a:xfrm>
            <a:off x="3131840" y="2408272"/>
            <a:ext cx="3108960" cy="3108960"/>
          </a:xfrm>
          <a:prstGeom prst="star2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Jesus coming in circle.jpg"/>
          <p:cNvPicPr>
            <a:picLocks noChangeAspect="1"/>
          </p:cNvPicPr>
          <p:nvPr/>
        </p:nvPicPr>
        <p:blipFill>
          <a:blip r:embed="rId3" cstate="print"/>
          <a:stretch>
            <a:fillRect/>
          </a:stretch>
        </p:blipFill>
        <p:spPr>
          <a:xfrm>
            <a:off x="3419872" y="2668880"/>
            <a:ext cx="2587273" cy="2560320"/>
          </a:xfrm>
          <a:prstGeom prst="ellipse">
            <a:avLst/>
          </a:prstGeom>
        </p:spPr>
      </p:pic>
      <p:sp>
        <p:nvSpPr>
          <p:cNvPr id="41" name="Title 1"/>
          <p:cNvSpPr txBox="1">
            <a:spLocks/>
          </p:cNvSpPr>
          <p:nvPr/>
        </p:nvSpPr>
        <p:spPr bwMode="auto">
          <a:xfrm>
            <a:off x="179512" y="1412776"/>
            <a:ext cx="6624736" cy="19442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“There is one God, and there is one mediator between God and men,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 man Christ Jesus,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who gave himself as a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ransom for all men”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1 Tim 2:5-6</a:t>
            </a:r>
          </a:p>
        </p:txBody>
      </p:sp>
      <p:sp>
        <p:nvSpPr>
          <p:cNvPr id="40" name="TextBox 39"/>
          <p:cNvSpPr txBox="1"/>
          <p:nvPr/>
        </p:nvSpPr>
        <p:spPr>
          <a:xfrm>
            <a:off x="2051720" y="3632825"/>
            <a:ext cx="6912768" cy="3108543"/>
          </a:xfrm>
          <a:prstGeom prst="rect">
            <a:avLst/>
          </a:prstGeom>
          <a:noFill/>
        </p:spPr>
        <p:txBody>
          <a:bodyPr wrap="square" rtlCol="0">
            <a:spAutoFit/>
          </a:bodyPr>
          <a:lstStyle/>
          <a:p>
            <a:r>
              <a:rPr lang="en-CA" sz="2800" b="1" dirty="0" smtClean="0">
                <a:solidFill>
                  <a:schemeClr val="bg1"/>
                </a:solidFill>
                <a:latin typeface="Calibri" pitchFamily="34" charset="0"/>
              </a:rPr>
              <a:t>                                                       “Who is to </a:t>
            </a:r>
          </a:p>
          <a:p>
            <a:r>
              <a:rPr lang="en-CA" sz="2800" b="1" dirty="0" smtClean="0">
                <a:solidFill>
                  <a:schemeClr val="bg1"/>
                </a:solidFill>
                <a:latin typeface="Calibri" pitchFamily="34" charset="0"/>
              </a:rPr>
              <a:t>                                                        condemn? </a:t>
            </a:r>
          </a:p>
          <a:p>
            <a:r>
              <a:rPr lang="en-CA" sz="2800" b="1" dirty="0" smtClean="0">
                <a:solidFill>
                  <a:schemeClr val="bg1"/>
                </a:solidFill>
                <a:latin typeface="Calibri" pitchFamily="34" charset="0"/>
              </a:rPr>
              <a:t>                                                     Christ Jesus is</a:t>
            </a:r>
          </a:p>
          <a:p>
            <a:r>
              <a:rPr lang="en-CA" sz="2800" b="1" dirty="0" smtClean="0">
                <a:solidFill>
                  <a:schemeClr val="bg1"/>
                </a:solidFill>
                <a:latin typeface="Calibri" pitchFamily="34" charset="0"/>
              </a:rPr>
              <a:t>                                              the one who died—   </a:t>
            </a:r>
          </a:p>
          <a:p>
            <a:r>
              <a:rPr lang="en-CA" sz="2800" b="1" dirty="0" smtClean="0">
                <a:solidFill>
                  <a:schemeClr val="bg1"/>
                </a:solidFill>
                <a:latin typeface="Calibri" pitchFamily="34" charset="0"/>
              </a:rPr>
              <a:t>                    more than that, who was raised— </a:t>
            </a:r>
          </a:p>
          <a:p>
            <a:r>
              <a:rPr lang="en-CA" sz="2800" b="1" dirty="0" smtClean="0">
                <a:solidFill>
                  <a:schemeClr val="bg1"/>
                </a:solidFill>
                <a:latin typeface="Calibri" pitchFamily="34" charset="0"/>
              </a:rPr>
              <a:t>         who is at the right hand of God, who </a:t>
            </a:r>
          </a:p>
          <a:p>
            <a:r>
              <a:rPr lang="en-CA" sz="2800" b="1" dirty="0" smtClean="0">
                <a:solidFill>
                  <a:schemeClr val="bg1"/>
                </a:solidFill>
                <a:latin typeface="Calibri" pitchFamily="34" charset="0"/>
              </a:rPr>
              <a:t>indeed is interceding  for us” Rom 8:34</a:t>
            </a:r>
            <a:endParaRPr lang="en-CA" b="1" dirty="0">
              <a:latin typeface="Calibri" pitchFamily="34" charset="0"/>
            </a:endParaRPr>
          </a:p>
        </p:txBody>
      </p:sp>
      <p:sp>
        <p:nvSpPr>
          <p:cNvPr id="5" name="Smiley Face 4"/>
          <p:cNvSpPr/>
          <p:nvPr/>
        </p:nvSpPr>
        <p:spPr>
          <a:xfrm>
            <a:off x="1115616" y="6093296"/>
            <a:ext cx="576263" cy="576263"/>
          </a:xfrm>
          <a:prstGeom prst="smileyFac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7" name="Smiley Face 6"/>
          <p:cNvSpPr/>
          <p:nvPr/>
        </p:nvSpPr>
        <p:spPr>
          <a:xfrm>
            <a:off x="107504" y="5373216"/>
            <a:ext cx="576262" cy="576262"/>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9" name="Smiley Face 8"/>
          <p:cNvSpPr/>
          <p:nvPr/>
        </p:nvSpPr>
        <p:spPr>
          <a:xfrm>
            <a:off x="1547664" y="5661050"/>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0" name="Smiley Face 9"/>
          <p:cNvSpPr/>
          <p:nvPr/>
        </p:nvSpPr>
        <p:spPr>
          <a:xfrm>
            <a:off x="539552" y="4869160"/>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1" name="Smiley Face 10"/>
          <p:cNvSpPr/>
          <p:nvPr/>
        </p:nvSpPr>
        <p:spPr>
          <a:xfrm>
            <a:off x="1115616" y="4437112"/>
            <a:ext cx="574675" cy="576262"/>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3" name="Smiley Face 12"/>
          <p:cNvSpPr/>
          <p:nvPr/>
        </p:nvSpPr>
        <p:spPr>
          <a:xfrm>
            <a:off x="755650" y="55172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4" name="Smiley Face 13"/>
          <p:cNvSpPr/>
          <p:nvPr/>
        </p:nvSpPr>
        <p:spPr>
          <a:xfrm>
            <a:off x="1907704" y="4869160"/>
            <a:ext cx="576262" cy="576262"/>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258888" y="508518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323330" y="6021288"/>
            <a:ext cx="576262" cy="574675"/>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TextBox 35"/>
          <p:cNvSpPr txBox="1"/>
          <p:nvPr/>
        </p:nvSpPr>
        <p:spPr>
          <a:xfrm>
            <a:off x="7236296" y="2109464"/>
            <a:ext cx="1512168" cy="815480"/>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Holy LORD</a:t>
            </a:r>
            <a:endParaRPr lang="en-CA" sz="2800" b="1" dirty="0">
              <a:solidFill>
                <a:schemeClr val="bg1"/>
              </a:solidFill>
              <a:latin typeface="Calibri" pitchFamily="34" charset="0"/>
              <a:cs typeface="Calibri" pitchFamily="34" charset="0"/>
            </a:endParaRPr>
          </a:p>
        </p:txBody>
      </p:sp>
      <p:pic>
        <p:nvPicPr>
          <p:cNvPr id="31" name="Picture 30" descr="angry-face-01s.gif"/>
          <p:cNvPicPr>
            <a:picLocks noChangeAspect="1"/>
          </p:cNvPicPr>
          <p:nvPr/>
        </p:nvPicPr>
        <p:blipFill>
          <a:blip r:embed="rId4" cstate="print"/>
          <a:stretch>
            <a:fillRect/>
          </a:stretch>
        </p:blipFill>
        <p:spPr>
          <a:xfrm>
            <a:off x="8244408" y="5949280"/>
            <a:ext cx="864096" cy="864096"/>
          </a:xfrm>
          <a:prstGeom prst="ellipse">
            <a:avLst/>
          </a:prstGeom>
        </p:spPr>
      </p:pic>
      <p:sp>
        <p:nvSpPr>
          <p:cNvPr id="29" name="TextBox 28"/>
          <p:cNvSpPr txBox="1"/>
          <p:nvPr/>
        </p:nvSpPr>
        <p:spPr>
          <a:xfrm>
            <a:off x="8100392" y="5909210"/>
            <a:ext cx="1152128"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cxnSp>
        <p:nvCxnSpPr>
          <p:cNvPr id="38" name="Straight Arrow Connector 37"/>
          <p:cNvCxnSpPr/>
          <p:nvPr/>
        </p:nvCxnSpPr>
        <p:spPr>
          <a:xfrm flipH="1">
            <a:off x="6156176" y="2996952"/>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5496" y="44624"/>
            <a:ext cx="9108504"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30. Christ our High Priest intercedes for us </a:t>
            </a:r>
          </a:p>
          <a:p>
            <a:pPr algn="ctr"/>
            <a:r>
              <a:rPr lang="en-CA" sz="2800" b="1" dirty="0" smtClean="0">
                <a:solidFill>
                  <a:srgbClr val="FF0000"/>
                </a:solidFill>
                <a:latin typeface="Calibri" pitchFamily="34" charset="0"/>
              </a:rPr>
              <a:t>as the one mediator and ransom for all!  Thank you, Lord!</a:t>
            </a:r>
            <a:endParaRPr lang="en-CA" sz="2800" b="1" spc="-20" dirty="0">
              <a:solidFill>
                <a:srgbClr val="FF0000"/>
              </a:solidFill>
              <a:latin typeface="Calibri" pitchFamily="34" charset="0"/>
            </a:endParaRPr>
          </a:p>
        </p:txBody>
      </p:sp>
      <p:cxnSp>
        <p:nvCxnSpPr>
          <p:cNvPr id="39" name="Straight Arrow Connector 38"/>
          <p:cNvCxnSpPr/>
          <p:nvPr/>
        </p:nvCxnSpPr>
        <p:spPr>
          <a:xfrm flipH="1">
            <a:off x="2627784" y="4869160"/>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0" name="TextBox 8"/>
          <p:cNvSpPr txBox="1">
            <a:spLocks noChangeArrowheads="1"/>
          </p:cNvSpPr>
          <p:nvPr/>
        </p:nvSpPr>
        <p:spPr bwMode="auto">
          <a:xfrm>
            <a:off x="3635896" y="4623519"/>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sp>
        <p:nvSpPr>
          <p:cNvPr id="43" name="Rectangle 42"/>
          <p:cNvSpPr/>
          <p:nvPr/>
        </p:nvSpPr>
        <p:spPr>
          <a:xfrm>
            <a:off x="4605144" y="3686160"/>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4344536" y="382218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2195537" y="5446613"/>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2" name="Explosion 1 31"/>
          <p:cNvSpPr/>
          <p:nvPr/>
        </p:nvSpPr>
        <p:spPr>
          <a:xfrm>
            <a:off x="6948264" y="1412776"/>
            <a:ext cx="2088232" cy="230425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8" name="24-Point Star 27"/>
          <p:cNvSpPr/>
          <p:nvPr/>
        </p:nvSpPr>
        <p:spPr>
          <a:xfrm>
            <a:off x="3131840" y="2408272"/>
            <a:ext cx="3108960" cy="3108960"/>
          </a:xfrm>
          <a:prstGeom prst="star2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Jesus coming in circle.jpg"/>
          <p:cNvPicPr>
            <a:picLocks noChangeAspect="1"/>
          </p:cNvPicPr>
          <p:nvPr/>
        </p:nvPicPr>
        <p:blipFill>
          <a:blip r:embed="rId3" cstate="print"/>
          <a:stretch>
            <a:fillRect/>
          </a:stretch>
        </p:blipFill>
        <p:spPr>
          <a:xfrm>
            <a:off x="3419872" y="2668880"/>
            <a:ext cx="2587273" cy="2560320"/>
          </a:xfrm>
          <a:prstGeom prst="ellipse">
            <a:avLst/>
          </a:prstGeom>
        </p:spPr>
      </p:pic>
      <p:sp>
        <p:nvSpPr>
          <p:cNvPr id="5" name="Smiley Face 4"/>
          <p:cNvSpPr/>
          <p:nvPr/>
        </p:nvSpPr>
        <p:spPr>
          <a:xfrm>
            <a:off x="1115616" y="6093296"/>
            <a:ext cx="576263" cy="576263"/>
          </a:xfrm>
          <a:prstGeom prst="smileyFac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7" name="Smiley Face 6"/>
          <p:cNvSpPr/>
          <p:nvPr/>
        </p:nvSpPr>
        <p:spPr>
          <a:xfrm>
            <a:off x="107504" y="5373216"/>
            <a:ext cx="576262" cy="576262"/>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9" name="Smiley Face 8"/>
          <p:cNvSpPr/>
          <p:nvPr/>
        </p:nvSpPr>
        <p:spPr>
          <a:xfrm>
            <a:off x="1547664" y="5661050"/>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0" name="Smiley Face 9"/>
          <p:cNvSpPr/>
          <p:nvPr/>
        </p:nvSpPr>
        <p:spPr>
          <a:xfrm>
            <a:off x="539552" y="4869160"/>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1" name="Smiley Face 10"/>
          <p:cNvSpPr/>
          <p:nvPr/>
        </p:nvSpPr>
        <p:spPr>
          <a:xfrm>
            <a:off x="1115616" y="4437112"/>
            <a:ext cx="574675" cy="576262"/>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3" name="Smiley Face 12"/>
          <p:cNvSpPr/>
          <p:nvPr/>
        </p:nvSpPr>
        <p:spPr>
          <a:xfrm>
            <a:off x="755650" y="55172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4" name="Smiley Face 13"/>
          <p:cNvSpPr/>
          <p:nvPr/>
        </p:nvSpPr>
        <p:spPr>
          <a:xfrm>
            <a:off x="1907704" y="4869160"/>
            <a:ext cx="576262" cy="576262"/>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258888" y="508518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323330" y="6021288"/>
            <a:ext cx="576262" cy="574675"/>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TextBox 35"/>
          <p:cNvSpPr txBox="1"/>
          <p:nvPr/>
        </p:nvSpPr>
        <p:spPr>
          <a:xfrm>
            <a:off x="7236296" y="2109464"/>
            <a:ext cx="1512168" cy="815480"/>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Holy LORD</a:t>
            </a:r>
            <a:endParaRPr lang="en-CA" sz="2800" b="1" dirty="0">
              <a:solidFill>
                <a:schemeClr val="bg1"/>
              </a:solidFill>
              <a:latin typeface="Calibri" pitchFamily="34" charset="0"/>
              <a:cs typeface="Calibri" pitchFamily="34" charset="0"/>
            </a:endParaRPr>
          </a:p>
        </p:txBody>
      </p:sp>
      <p:pic>
        <p:nvPicPr>
          <p:cNvPr id="31" name="Picture 30" descr="angry-face-01s.gif"/>
          <p:cNvPicPr>
            <a:picLocks noChangeAspect="1"/>
          </p:cNvPicPr>
          <p:nvPr/>
        </p:nvPicPr>
        <p:blipFill>
          <a:blip r:embed="rId4" cstate="print"/>
          <a:stretch>
            <a:fillRect/>
          </a:stretch>
        </p:blipFill>
        <p:spPr>
          <a:xfrm>
            <a:off x="8244408" y="5949280"/>
            <a:ext cx="864096" cy="864096"/>
          </a:xfrm>
          <a:prstGeom prst="ellipse">
            <a:avLst/>
          </a:prstGeom>
        </p:spPr>
      </p:pic>
      <p:sp>
        <p:nvSpPr>
          <p:cNvPr id="29" name="TextBox 28"/>
          <p:cNvSpPr txBox="1"/>
          <p:nvPr/>
        </p:nvSpPr>
        <p:spPr>
          <a:xfrm>
            <a:off x="8100392" y="5909210"/>
            <a:ext cx="1152128"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cxnSp>
        <p:nvCxnSpPr>
          <p:cNvPr id="38" name="Straight Arrow Connector 37"/>
          <p:cNvCxnSpPr/>
          <p:nvPr/>
        </p:nvCxnSpPr>
        <p:spPr>
          <a:xfrm flipH="1">
            <a:off x="6156176" y="2996952"/>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5496" y="44624"/>
            <a:ext cx="9108504"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30. Christ our High Priest intercedes for us </a:t>
            </a:r>
          </a:p>
          <a:p>
            <a:pPr algn="ctr"/>
            <a:r>
              <a:rPr lang="en-CA" sz="2800" b="1" dirty="0" smtClean="0">
                <a:solidFill>
                  <a:srgbClr val="FF0000"/>
                </a:solidFill>
                <a:latin typeface="Calibri" pitchFamily="34" charset="0"/>
              </a:rPr>
              <a:t>as the one mediator and ransom for all!  Thank you, Lord!</a:t>
            </a:r>
            <a:endParaRPr lang="en-CA" sz="2800" b="1" spc="-20" dirty="0">
              <a:solidFill>
                <a:srgbClr val="FF0000"/>
              </a:solidFill>
              <a:latin typeface="Calibri" pitchFamily="34" charset="0"/>
            </a:endParaRPr>
          </a:p>
        </p:txBody>
      </p:sp>
      <p:cxnSp>
        <p:nvCxnSpPr>
          <p:cNvPr id="39" name="Straight Arrow Connector 38"/>
          <p:cNvCxnSpPr/>
          <p:nvPr/>
        </p:nvCxnSpPr>
        <p:spPr>
          <a:xfrm flipH="1">
            <a:off x="2627784" y="4869160"/>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0" name="TextBox 8"/>
          <p:cNvSpPr txBox="1">
            <a:spLocks noChangeArrowheads="1"/>
          </p:cNvSpPr>
          <p:nvPr/>
        </p:nvSpPr>
        <p:spPr bwMode="auto">
          <a:xfrm>
            <a:off x="3635896" y="4623519"/>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sp>
        <p:nvSpPr>
          <p:cNvPr id="43" name="Rectangle 42"/>
          <p:cNvSpPr/>
          <p:nvPr/>
        </p:nvSpPr>
        <p:spPr>
          <a:xfrm>
            <a:off x="4605144" y="3686160"/>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4344536" y="382218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miley Face 36"/>
          <p:cNvSpPr/>
          <p:nvPr/>
        </p:nvSpPr>
        <p:spPr>
          <a:xfrm>
            <a:off x="2195537" y="5446613"/>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7" name="Title 1"/>
          <p:cNvSpPr txBox="1">
            <a:spLocks/>
          </p:cNvSpPr>
          <p:nvPr/>
        </p:nvSpPr>
        <p:spPr bwMode="auto">
          <a:xfrm>
            <a:off x="72008" y="1484784"/>
            <a:ext cx="9036496" cy="223224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“When </a:t>
            </a:r>
            <a:r>
              <a:rPr lang="en-US" sz="2800" b="1" dirty="0" smtClean="0">
                <a:solidFill>
                  <a:schemeClr val="bg1"/>
                </a:solidFill>
                <a:latin typeface="Calibri" pitchFamily="34" charset="0"/>
                <a:cs typeface="Calibri" pitchFamily="34" charset="0"/>
              </a:rPr>
              <a:t>Christ appeared as a high priest </a:t>
            </a:r>
            <a:r>
              <a:rPr lang="en-US" sz="2800" b="1" spc="-100" dirty="0" smtClean="0">
                <a:solidFill>
                  <a:schemeClr val="bg1"/>
                </a:solidFill>
                <a:latin typeface="Calibri" pitchFamily="34" charset="0"/>
                <a:cs typeface="Calibri" pitchFamily="34" charset="0"/>
              </a:rPr>
              <a:t>. . .</a:t>
            </a:r>
            <a:r>
              <a:rPr lang="en-US" sz="2800" b="1" dirty="0" smtClean="0">
                <a:solidFill>
                  <a:schemeClr val="bg1"/>
                </a:solidFill>
                <a:latin typeface="Calibri" pitchFamily="34" charset="0"/>
                <a:cs typeface="Calibri" pitchFamily="34" charset="0"/>
              </a:rPr>
              <a:t> he entered once for all into the holy places </a:t>
            </a:r>
            <a:r>
              <a:rPr lang="en-US" sz="2800" b="1" spc="-100" dirty="0" smtClean="0">
                <a:solidFill>
                  <a:schemeClr val="bg1"/>
                </a:solidFill>
                <a:latin typeface="Calibri" pitchFamily="34" charset="0"/>
                <a:cs typeface="Calibri" pitchFamily="34" charset="0"/>
              </a:rPr>
              <a:t>. . .</a:t>
            </a:r>
            <a:r>
              <a:rPr lang="en-US" sz="2800" b="1" dirty="0" smtClean="0">
                <a:solidFill>
                  <a:schemeClr val="bg1"/>
                </a:solidFill>
                <a:latin typeface="Calibri" pitchFamily="34" charset="0"/>
                <a:cs typeface="Calibri" pitchFamily="34" charset="0"/>
              </a:rPr>
              <a:t> by means of his </a:t>
            </a:r>
          </a:p>
          <a:p>
            <a:r>
              <a:rPr lang="en-US" sz="2800" b="1" dirty="0" smtClean="0">
                <a:solidFill>
                  <a:schemeClr val="bg1"/>
                </a:solidFill>
                <a:latin typeface="Calibri" pitchFamily="34" charset="0"/>
                <a:cs typeface="Calibri" pitchFamily="34" charset="0"/>
              </a:rPr>
              <a:t>own blood </a:t>
            </a:r>
            <a:r>
              <a:rPr lang="en-US" sz="2800" b="1" spc="-100" dirty="0" smtClean="0">
                <a:solidFill>
                  <a:schemeClr val="bg1"/>
                </a:solidFill>
                <a:latin typeface="Calibri" pitchFamily="34" charset="0"/>
                <a:cs typeface="Calibri" pitchFamily="34" charset="0"/>
              </a:rPr>
              <a:t>. . .</a:t>
            </a:r>
            <a:r>
              <a:rPr lang="en-US" sz="2800" b="1" dirty="0" smtClean="0">
                <a:solidFill>
                  <a:schemeClr val="bg1"/>
                </a:solidFill>
                <a:latin typeface="Calibri" pitchFamily="34" charset="0"/>
                <a:cs typeface="Calibri" pitchFamily="34" charset="0"/>
              </a:rPr>
              <a:t> securing an eternal redemption </a:t>
            </a:r>
          </a:p>
          <a:p>
            <a:r>
              <a:rPr lang="en-US" sz="2800" b="1" dirty="0" smtClean="0">
                <a:solidFill>
                  <a:schemeClr val="bg1"/>
                </a:solidFill>
                <a:latin typeface="Calibri" pitchFamily="34" charset="0"/>
                <a:cs typeface="Calibri" pitchFamily="34" charset="0"/>
              </a:rPr>
              <a:t>. . . he is the mediator of  </a:t>
            </a:r>
          </a:p>
          <a:p>
            <a:r>
              <a:rPr lang="en-US" sz="2800" b="1" dirty="0" smtClean="0">
                <a:solidFill>
                  <a:schemeClr val="bg1"/>
                </a:solidFill>
                <a:latin typeface="Calibri" pitchFamily="34" charset="0"/>
                <a:cs typeface="Calibri" pitchFamily="34" charset="0"/>
              </a:rPr>
              <a:t>a new covenant </a:t>
            </a:r>
            <a:r>
              <a:rPr lang="en-US" sz="2800" b="1" spc="-100" dirty="0" smtClean="0">
                <a:solidFill>
                  <a:schemeClr val="bg1"/>
                </a:solidFill>
                <a:latin typeface="Calibri" pitchFamily="34" charset="0"/>
                <a:cs typeface="Calibri" pitchFamily="34" charset="0"/>
              </a:rPr>
              <a:t>. .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p>
          <a:p>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eternal </a:t>
            </a:r>
            <a:r>
              <a:rPr lang="en-CA" sz="2800" b="1" kern="0" dirty="0" smtClean="0">
                <a:solidFill>
                  <a:schemeClr val="bg1"/>
                </a:solidFill>
                <a:latin typeface="Calibri" pitchFamily="34" charset="0"/>
                <a:ea typeface="+mj-ea"/>
                <a:cs typeface="+mj-cs"/>
              </a:rPr>
              <a:t>inheritance” </a:t>
            </a:r>
          </a:p>
          <a:p>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Heb 9:11,12,15</a:t>
            </a:r>
          </a:p>
        </p:txBody>
      </p:sp>
      <p:sp>
        <p:nvSpPr>
          <p:cNvPr id="42" name="TextBox 41"/>
          <p:cNvSpPr txBox="1"/>
          <p:nvPr/>
        </p:nvSpPr>
        <p:spPr>
          <a:xfrm>
            <a:off x="3275856" y="3991704"/>
            <a:ext cx="5832648" cy="2677656"/>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                                   “H</a:t>
            </a:r>
            <a:r>
              <a:rPr lang="en-US" sz="2800" b="1" dirty="0" smtClean="0">
                <a:solidFill>
                  <a:schemeClr val="bg1"/>
                </a:solidFill>
                <a:latin typeface="Calibri" pitchFamily="34" charset="0"/>
                <a:cs typeface="Calibri" pitchFamily="34" charset="0"/>
              </a:rPr>
              <a:t>e is able to save </a:t>
            </a:r>
          </a:p>
          <a:p>
            <a:r>
              <a:rPr lang="en-US" sz="2800" b="1" dirty="0" smtClean="0">
                <a:solidFill>
                  <a:schemeClr val="bg1"/>
                </a:solidFill>
                <a:latin typeface="Calibri" pitchFamily="34" charset="0"/>
                <a:cs typeface="Calibri" pitchFamily="34" charset="0"/>
              </a:rPr>
              <a:t>                                     to the uttermost </a:t>
            </a:r>
          </a:p>
          <a:p>
            <a:pPr algn="r"/>
            <a:r>
              <a:rPr lang="en-US" sz="2800" b="1" dirty="0" smtClean="0">
                <a:solidFill>
                  <a:schemeClr val="bg1"/>
                </a:solidFill>
                <a:latin typeface="Calibri" pitchFamily="34" charset="0"/>
                <a:cs typeface="Calibri" pitchFamily="34" charset="0"/>
              </a:rPr>
              <a:t>those who draw near </a:t>
            </a:r>
          </a:p>
          <a:p>
            <a:r>
              <a:rPr lang="en-US" sz="2800" b="1" dirty="0" smtClean="0">
                <a:solidFill>
                  <a:schemeClr val="bg1"/>
                </a:solidFill>
                <a:latin typeface="Calibri" pitchFamily="34" charset="0"/>
                <a:cs typeface="Calibri" pitchFamily="34" charset="0"/>
              </a:rPr>
              <a:t>                           to God through him, </a:t>
            </a:r>
          </a:p>
          <a:p>
            <a:r>
              <a:rPr lang="en-US" sz="2800" b="1" dirty="0" smtClean="0">
                <a:solidFill>
                  <a:schemeClr val="bg1"/>
                </a:solidFill>
                <a:latin typeface="Calibri" pitchFamily="34" charset="0"/>
                <a:cs typeface="Calibri" pitchFamily="34" charset="0"/>
              </a:rPr>
              <a:t>     since he always lives to make intercession for them” Heb 7:25</a:t>
            </a:r>
            <a:endParaRPr lang="en-CA" b="1" dirty="0">
              <a:latin typeface="Calibri" pitchFamily="34" charset="0"/>
            </a:endParaRP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0418" name="Picture 2" descr="C:\Users\Supernike\AppData\Local\Microsoft\Windows\Temporary Internet Files\Content.IE5\NCUDCEY9\MC900287183[1].wmf"/>
          <p:cNvPicPr>
            <a:picLocks noChangeAspect="1" noChangeArrowheads="1"/>
          </p:cNvPicPr>
          <p:nvPr/>
        </p:nvPicPr>
        <p:blipFill>
          <a:blip r:embed="rId2" cstate="print"/>
          <a:srcRect t="19975" b="9700"/>
          <a:stretch>
            <a:fillRect/>
          </a:stretch>
        </p:blipFill>
        <p:spPr bwMode="auto">
          <a:xfrm>
            <a:off x="755576" y="666915"/>
            <a:ext cx="7796039" cy="3698189"/>
          </a:xfrm>
          <a:prstGeom prst="rect">
            <a:avLst/>
          </a:prstGeom>
          <a:noFill/>
          <a:ln w="9525">
            <a:noFill/>
            <a:miter lim="800000"/>
            <a:headEnd/>
            <a:tailEnd/>
          </a:ln>
        </p:spPr>
      </p:pic>
      <p:sp>
        <p:nvSpPr>
          <p:cNvPr id="4" name="TextBox 3"/>
          <p:cNvSpPr txBox="1"/>
          <p:nvPr/>
        </p:nvSpPr>
        <p:spPr>
          <a:xfrm>
            <a:off x="4860032" y="3717612"/>
            <a:ext cx="4139952" cy="215444"/>
          </a:xfrm>
          <a:prstGeom prst="rect">
            <a:avLst/>
          </a:prstGeom>
          <a:noFill/>
        </p:spPr>
        <p:txBody>
          <a:bodyPr wrap="square" rtlCol="0">
            <a:spAutoFit/>
          </a:bodyPr>
          <a:lstStyle/>
          <a:p>
            <a:pPr algn="ctr"/>
            <a:r>
              <a:rPr lang="en-CA" sz="800" dirty="0" smtClean="0"/>
              <a:t>Microsoft clip art © 2013 Microsoft Corporation. </a:t>
            </a:r>
            <a:endParaRPr lang="en-CA" sz="800" dirty="0"/>
          </a:p>
        </p:txBody>
      </p:sp>
      <p:sp>
        <p:nvSpPr>
          <p:cNvPr id="5" name="TextBox 4"/>
          <p:cNvSpPr txBox="1"/>
          <p:nvPr/>
        </p:nvSpPr>
        <p:spPr>
          <a:xfrm>
            <a:off x="107504" y="4422591"/>
            <a:ext cx="8892480" cy="2246769"/>
          </a:xfrm>
          <a:prstGeom prst="rect">
            <a:avLst/>
          </a:prstGeom>
          <a:noFill/>
        </p:spPr>
        <p:txBody>
          <a:bodyPr wrap="square" rtlCol="0">
            <a:spAutoFit/>
          </a:bodyPr>
          <a:lstStyle/>
          <a:p>
            <a:r>
              <a:rPr lang="en-CA" sz="2800" b="1" dirty="0" smtClean="0">
                <a:solidFill>
                  <a:schemeClr val="bg1"/>
                </a:solidFill>
                <a:latin typeface="Calibri" pitchFamily="34" charset="0"/>
              </a:rPr>
              <a:t>“My little children, I am writing these things to you so that you may not sin. But if anyone does sin, we have an advocate with the Father, Jesus Christ the righteous.  </a:t>
            </a:r>
          </a:p>
          <a:p>
            <a:r>
              <a:rPr lang="en-CA" sz="2800" b="1" spc="-20" dirty="0" smtClean="0">
                <a:solidFill>
                  <a:schemeClr val="bg1"/>
                </a:solidFill>
                <a:latin typeface="Calibri" pitchFamily="34" charset="0"/>
              </a:rPr>
              <a:t>He is the propitiation for our sins, and not for ours only </a:t>
            </a:r>
          </a:p>
          <a:p>
            <a:r>
              <a:rPr lang="en-CA" sz="2800" b="1" spc="-20" dirty="0" smtClean="0">
                <a:solidFill>
                  <a:schemeClr val="bg1"/>
                </a:solidFill>
                <a:latin typeface="Calibri" pitchFamily="34" charset="0"/>
              </a:rPr>
              <a:t>but </a:t>
            </a:r>
            <a:r>
              <a:rPr lang="en-CA" sz="2800" b="1" dirty="0" smtClean="0">
                <a:solidFill>
                  <a:schemeClr val="bg1"/>
                </a:solidFill>
                <a:latin typeface="Calibri" pitchFamily="34" charset="0"/>
              </a:rPr>
              <a:t>also for the sins of the whole world” 1 John 2:1-2</a:t>
            </a:r>
            <a:endParaRPr lang="en-CA" sz="2800" dirty="0" smtClean="0">
              <a:solidFill>
                <a:srgbClr val="002060"/>
              </a:solidFill>
              <a:latin typeface="Calibri" pitchFamily="34" charset="0"/>
            </a:endParaRPr>
          </a:p>
        </p:txBody>
      </p:sp>
      <p:sp>
        <p:nvSpPr>
          <p:cNvPr id="6" name="TextBox 5"/>
          <p:cNvSpPr txBox="1"/>
          <p:nvPr/>
        </p:nvSpPr>
        <p:spPr>
          <a:xfrm>
            <a:off x="1043608" y="3212976"/>
            <a:ext cx="1800200" cy="369332"/>
          </a:xfrm>
          <a:prstGeom prst="rect">
            <a:avLst/>
          </a:prstGeom>
          <a:noFill/>
        </p:spPr>
        <p:txBody>
          <a:bodyPr wrap="square" rtlCol="0">
            <a:spAutoFit/>
          </a:bodyPr>
          <a:lstStyle/>
          <a:p>
            <a:pPr algn="ctr"/>
            <a:r>
              <a:rPr lang="en-CA" b="1" dirty="0" smtClean="0"/>
              <a:t>Advocate</a:t>
            </a:r>
            <a:endParaRPr lang="en-CA" b="1" dirty="0"/>
          </a:p>
        </p:txBody>
      </p:sp>
      <p:sp>
        <p:nvSpPr>
          <p:cNvPr id="7" name="TextBox 6"/>
          <p:cNvSpPr txBox="1"/>
          <p:nvPr/>
        </p:nvSpPr>
        <p:spPr>
          <a:xfrm>
            <a:off x="2771800" y="2771636"/>
            <a:ext cx="1800200" cy="369332"/>
          </a:xfrm>
          <a:prstGeom prst="rect">
            <a:avLst/>
          </a:prstGeom>
          <a:noFill/>
        </p:spPr>
        <p:txBody>
          <a:bodyPr wrap="square" rtlCol="0">
            <a:spAutoFit/>
          </a:bodyPr>
          <a:lstStyle/>
          <a:p>
            <a:pPr algn="ctr"/>
            <a:r>
              <a:rPr lang="en-CA" b="1" dirty="0" smtClean="0"/>
              <a:t>Accuser</a:t>
            </a:r>
            <a:endParaRPr lang="en-CA" b="1" dirty="0"/>
          </a:p>
        </p:txBody>
      </p:sp>
      <p:pic>
        <p:nvPicPr>
          <p:cNvPr id="10" name="Picture 9"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1" name="TextBox 10"/>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4" name="Smiley Face 13"/>
          <p:cNvSpPr/>
          <p:nvPr/>
        </p:nvSpPr>
        <p:spPr>
          <a:xfrm>
            <a:off x="1043608" y="2708722"/>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331441" y="37170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827584" y="3358381"/>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1691680" y="2636912"/>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9" name="Smiley Face 18"/>
          <p:cNvSpPr/>
          <p:nvPr/>
        </p:nvSpPr>
        <p:spPr>
          <a:xfrm>
            <a:off x="1979514" y="364502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0" name="Rectangle 3"/>
          <p:cNvSpPr>
            <a:spLocks noChangeArrowheads="1"/>
          </p:cNvSpPr>
          <p:nvPr/>
        </p:nvSpPr>
        <p:spPr bwMode="auto">
          <a:xfrm>
            <a:off x="579640" y="71414"/>
            <a:ext cx="7992888"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dirty="0" smtClean="0">
                <a:solidFill>
                  <a:srgbClr val="FF0000"/>
                </a:solidFill>
                <a:latin typeface="Calibri" pitchFamily="34" charset="0"/>
              </a:rPr>
              <a:t>31. Christ our High Priest </a:t>
            </a:r>
            <a:r>
              <a:rPr lang="en-US" altLang="ko-KR" sz="2800" b="1" dirty="0" smtClean="0">
                <a:solidFill>
                  <a:srgbClr val="FF0000"/>
                </a:solidFill>
                <a:latin typeface="Calibri" pitchFamily="34" charset="0"/>
                <a:ea typeface="Gulim" pitchFamily="34" charset="-127"/>
                <a:cs typeface="Times New Roman" pitchFamily="18" charset="0"/>
              </a:rPr>
              <a:t>advocates his propitiation </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for our sins in our defense!  Praise you, Lord!</a:t>
            </a:r>
            <a:endParaRPr lang="en-US" altLang="ko-KR" sz="2800" b="1" dirty="0">
              <a:solidFill>
                <a:srgbClr val="FF0000"/>
              </a:solidFill>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0418" name="Picture 2" descr="C:\Users\Supernike\AppData\Local\Microsoft\Windows\Temporary Internet Files\Content.IE5\NCUDCEY9\MC900287183[1].wmf"/>
          <p:cNvPicPr>
            <a:picLocks noChangeAspect="1" noChangeArrowheads="1"/>
          </p:cNvPicPr>
          <p:nvPr/>
        </p:nvPicPr>
        <p:blipFill>
          <a:blip r:embed="rId2" cstate="print"/>
          <a:srcRect t="19975" b="9700"/>
          <a:stretch>
            <a:fillRect/>
          </a:stretch>
        </p:blipFill>
        <p:spPr bwMode="auto">
          <a:xfrm>
            <a:off x="755576" y="666915"/>
            <a:ext cx="7796039" cy="3698189"/>
          </a:xfrm>
          <a:prstGeom prst="rect">
            <a:avLst/>
          </a:prstGeom>
          <a:noFill/>
          <a:ln w="9525">
            <a:noFill/>
            <a:miter lim="800000"/>
            <a:headEnd/>
            <a:tailEnd/>
          </a:ln>
        </p:spPr>
      </p:pic>
      <p:sp>
        <p:nvSpPr>
          <p:cNvPr id="4" name="TextBox 3"/>
          <p:cNvSpPr txBox="1"/>
          <p:nvPr/>
        </p:nvSpPr>
        <p:spPr>
          <a:xfrm>
            <a:off x="4860032" y="3717612"/>
            <a:ext cx="4139952" cy="215444"/>
          </a:xfrm>
          <a:prstGeom prst="rect">
            <a:avLst/>
          </a:prstGeom>
          <a:noFill/>
        </p:spPr>
        <p:txBody>
          <a:bodyPr wrap="square" rtlCol="0">
            <a:spAutoFit/>
          </a:bodyPr>
          <a:lstStyle/>
          <a:p>
            <a:pPr algn="ctr"/>
            <a:r>
              <a:rPr lang="en-CA" sz="800" dirty="0" smtClean="0"/>
              <a:t>Microsoft clip art © 2013 Microsoft Corporation. </a:t>
            </a:r>
            <a:endParaRPr lang="en-CA" sz="800" dirty="0"/>
          </a:p>
        </p:txBody>
      </p:sp>
      <p:sp>
        <p:nvSpPr>
          <p:cNvPr id="5" name="TextBox 4"/>
          <p:cNvSpPr txBox="1"/>
          <p:nvPr/>
        </p:nvSpPr>
        <p:spPr>
          <a:xfrm>
            <a:off x="107504" y="4293096"/>
            <a:ext cx="8892480" cy="2677656"/>
          </a:xfrm>
          <a:prstGeom prst="rect">
            <a:avLst/>
          </a:prstGeom>
          <a:noFill/>
        </p:spPr>
        <p:txBody>
          <a:bodyPr wrap="square" rtlCol="0">
            <a:spAutoFit/>
          </a:bodyPr>
          <a:lstStyle/>
          <a:p>
            <a:pPr>
              <a:lnSpc>
                <a:spcPts val="3300"/>
              </a:lnSpc>
            </a:pP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Therefore he had to be made like his brothers in every respect, so that he might become a merciful and faithful high priest in the service of God, to make propitiation for the sins of the people.  For because he himself has suffered when tempted, he is able to help those </a:t>
            </a:r>
          </a:p>
          <a:p>
            <a:pPr>
              <a:lnSpc>
                <a:spcPts val="3300"/>
              </a:lnSpc>
            </a:pPr>
            <a:r>
              <a:rPr lang="en-US" sz="2800" b="1" dirty="0" smtClean="0">
                <a:solidFill>
                  <a:schemeClr val="bg1"/>
                </a:solidFill>
                <a:latin typeface="Calibri" pitchFamily="34" charset="0"/>
                <a:cs typeface="Calibri" pitchFamily="34" charset="0"/>
              </a:rPr>
              <a:t>who are being tempted.”  Heb 2:17-18</a:t>
            </a:r>
            <a:endParaRPr lang="en-CA" sz="2800" dirty="0" smtClean="0">
              <a:solidFill>
                <a:srgbClr val="002060"/>
              </a:solidFill>
              <a:latin typeface="Calibri" pitchFamily="34" charset="0"/>
            </a:endParaRPr>
          </a:p>
        </p:txBody>
      </p:sp>
      <p:sp>
        <p:nvSpPr>
          <p:cNvPr id="6" name="TextBox 5"/>
          <p:cNvSpPr txBox="1"/>
          <p:nvPr/>
        </p:nvSpPr>
        <p:spPr>
          <a:xfrm>
            <a:off x="1043608" y="3212976"/>
            <a:ext cx="1800200" cy="369332"/>
          </a:xfrm>
          <a:prstGeom prst="rect">
            <a:avLst/>
          </a:prstGeom>
          <a:noFill/>
        </p:spPr>
        <p:txBody>
          <a:bodyPr wrap="square" rtlCol="0">
            <a:spAutoFit/>
          </a:bodyPr>
          <a:lstStyle/>
          <a:p>
            <a:pPr algn="ctr"/>
            <a:r>
              <a:rPr lang="en-CA" b="1" dirty="0" smtClean="0"/>
              <a:t>Advocate</a:t>
            </a:r>
            <a:endParaRPr lang="en-CA" b="1" dirty="0"/>
          </a:p>
        </p:txBody>
      </p:sp>
      <p:sp>
        <p:nvSpPr>
          <p:cNvPr id="7" name="TextBox 6"/>
          <p:cNvSpPr txBox="1"/>
          <p:nvPr/>
        </p:nvSpPr>
        <p:spPr>
          <a:xfrm>
            <a:off x="2771800" y="2771636"/>
            <a:ext cx="1800200" cy="369332"/>
          </a:xfrm>
          <a:prstGeom prst="rect">
            <a:avLst/>
          </a:prstGeom>
          <a:noFill/>
        </p:spPr>
        <p:txBody>
          <a:bodyPr wrap="square" rtlCol="0">
            <a:spAutoFit/>
          </a:bodyPr>
          <a:lstStyle/>
          <a:p>
            <a:pPr algn="ctr"/>
            <a:r>
              <a:rPr lang="en-CA" b="1" dirty="0" smtClean="0"/>
              <a:t>Accuser</a:t>
            </a:r>
            <a:endParaRPr lang="en-CA" b="1" dirty="0"/>
          </a:p>
        </p:txBody>
      </p:sp>
      <p:pic>
        <p:nvPicPr>
          <p:cNvPr id="10" name="Picture 9"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1" name="TextBox 10"/>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4" name="Smiley Face 13"/>
          <p:cNvSpPr/>
          <p:nvPr/>
        </p:nvSpPr>
        <p:spPr>
          <a:xfrm>
            <a:off x="1043608" y="2708722"/>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331441" y="37170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827584" y="3358381"/>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1691680" y="2636912"/>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9" name="Smiley Face 18"/>
          <p:cNvSpPr/>
          <p:nvPr/>
        </p:nvSpPr>
        <p:spPr>
          <a:xfrm>
            <a:off x="1979514" y="364502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Rectangle 3"/>
          <p:cNvSpPr>
            <a:spLocks noChangeArrowheads="1"/>
          </p:cNvSpPr>
          <p:nvPr/>
        </p:nvSpPr>
        <p:spPr bwMode="auto">
          <a:xfrm>
            <a:off x="579640" y="71414"/>
            <a:ext cx="7992888"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dirty="0" smtClean="0">
                <a:solidFill>
                  <a:srgbClr val="FF0000"/>
                </a:solidFill>
                <a:latin typeface="Calibri" pitchFamily="34" charset="0"/>
              </a:rPr>
              <a:t>31. Christ our High Priest </a:t>
            </a:r>
            <a:r>
              <a:rPr lang="en-US" altLang="ko-KR" sz="2800" b="1" dirty="0" smtClean="0">
                <a:solidFill>
                  <a:srgbClr val="FF0000"/>
                </a:solidFill>
                <a:latin typeface="Calibri" pitchFamily="34" charset="0"/>
                <a:ea typeface="Gulim" pitchFamily="34" charset="-127"/>
                <a:cs typeface="Times New Roman" pitchFamily="18" charset="0"/>
              </a:rPr>
              <a:t>advocates his propitiation </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for our sins in our defense!  Praise you, Lord!</a:t>
            </a:r>
            <a:endParaRPr lang="en-US" altLang="ko-KR" sz="2800" b="1" dirty="0">
              <a:solidFill>
                <a:srgbClr val="FF0000"/>
              </a:solidFill>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934072"/>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lvl="0" algn="ctr" eaLnBrk="0" hangingPunct="0">
              <a:defRPr/>
            </a:pPr>
            <a:r>
              <a:rPr lang="en-US" sz="2800" kern="0" dirty="0" smtClean="0">
                <a:latin typeface="Calibri" pitchFamily="34" charset="0"/>
                <a:cs typeface="Calibri" pitchFamily="34" charset="0"/>
              </a:rPr>
              <a:t>Come to me </a:t>
            </a:r>
          </a:p>
          <a:p>
            <a:pPr lvl="0" algn="ctr" eaLnBrk="0" hangingPunct="0">
              <a:defRPr/>
            </a:pPr>
            <a:r>
              <a:rPr lang="en-US" sz="2800" kern="0" dirty="0" smtClean="0">
                <a:latin typeface="Calibri" pitchFamily="34" charset="0"/>
                <a:cs typeface="Calibri" pitchFamily="34" charset="0"/>
              </a:rPr>
              <a:t>and drink.</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Receive me</a:t>
            </a:r>
            <a:r>
              <a:rPr kumimoji="0" lang="en-US" sz="2800" b="0" i="0" u="none" strike="noStrike" kern="0" cap="none" spc="0" normalizeH="0" noProof="0" dirty="0" smtClean="0">
                <a:ln>
                  <a:noFill/>
                </a:ln>
                <a:solidFill>
                  <a:schemeClr val="tx1"/>
                </a:solidFill>
                <a:effectLst/>
                <a:uLnTx/>
                <a:uFillTx/>
                <a:latin typeface="Calibri" pitchFamily="34" charset="0"/>
                <a:ea typeface="+mj-ea"/>
                <a:cs typeface="Calibri" pitchFamily="34" charset="0"/>
              </a:rPr>
              <a:t> and </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you receive all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DO 4 U</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one else like Jesus!</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627784" y="2276872"/>
            <a:ext cx="3960441"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843808" y="1875797"/>
            <a:ext cx="3528392" cy="3281395"/>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3711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600" b="1" dirty="0" smtClean="0">
                <a:solidFill>
                  <a:schemeClr val="bg1"/>
                </a:solidFill>
                <a:latin typeface="Calibri" pitchFamily="34" charset="0"/>
                <a:ea typeface="Malgun Gothic" pitchFamily="34" charset="-127"/>
                <a:cs typeface="Calibri" pitchFamily="34" charset="0"/>
              </a:rPr>
              <a:t>counted</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as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a:t>
            </a:r>
            <a:r>
              <a:rPr lang="en-CA" altLang="ko-KR" sz="11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in</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Christ</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the</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righteousness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of</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to marry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am through my cross</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4" name="Oval 3"/>
          <p:cNvSpPr/>
          <p:nvPr/>
        </p:nvSpPr>
        <p:spPr>
          <a:xfrm>
            <a:off x="1187624" y="99392"/>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Box 3"/>
          <p:cNvSpPr txBox="1">
            <a:spLocks noChangeArrowheads="1"/>
          </p:cNvSpPr>
          <p:nvPr/>
        </p:nvSpPr>
        <p:spPr bwMode="auto">
          <a:xfrm>
            <a:off x="1115616" y="1260043"/>
            <a:ext cx="7236966" cy="440120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access to God and his grace </a:t>
            </a:r>
          </a:p>
          <a:p>
            <a:pPr algn="ctr"/>
            <a:r>
              <a:rPr lang="en-US" sz="2800" b="1" dirty="0" smtClean="0">
                <a:latin typeface="Calibri" pitchFamily="34" charset="0"/>
              </a:rPr>
              <a:t>answered prayer in Jesus’ name    </a:t>
            </a:r>
          </a:p>
          <a:p>
            <a:pPr algn="ctr"/>
            <a:r>
              <a:rPr lang="en-US" sz="2800" b="1" dirty="0" smtClean="0">
                <a:solidFill>
                  <a:schemeClr val="bg1"/>
                </a:solidFill>
                <a:latin typeface="Calibri" pitchFamily="34" charset="0"/>
              </a:rPr>
              <a:t>mercy, grace and help at the throne of grace      </a:t>
            </a:r>
          </a:p>
          <a:p>
            <a:pPr algn="ctr"/>
            <a:r>
              <a:rPr lang="en-US" sz="2800" b="1" dirty="0" smtClean="0">
                <a:latin typeface="Calibri" pitchFamily="34" charset="0"/>
              </a:rPr>
              <a:t>every need supplied</a:t>
            </a:r>
          </a:p>
          <a:p>
            <a:pPr algn="ctr"/>
            <a:r>
              <a:rPr lang="en-US" sz="2800" b="1" dirty="0" smtClean="0">
                <a:solidFill>
                  <a:schemeClr val="bg1"/>
                </a:solidFill>
                <a:latin typeface="Calibri" pitchFamily="34" charset="0"/>
              </a:rPr>
              <a:t>the Spirit prays for us, and helps us pray </a:t>
            </a:r>
          </a:p>
          <a:p>
            <a:pPr algn="ctr"/>
            <a:r>
              <a:rPr lang="en-US" sz="2800" b="1" dirty="0" smtClean="0">
                <a:solidFill>
                  <a:schemeClr val="bg1"/>
                </a:solidFill>
                <a:latin typeface="Calibri" pitchFamily="34" charset="0"/>
              </a:rPr>
              <a:t>in the Spirit using God’s word</a:t>
            </a:r>
          </a:p>
          <a:p>
            <a:pPr algn="ctr"/>
            <a:r>
              <a:rPr lang="en-US" sz="2800" b="1" dirty="0" smtClean="0">
                <a:latin typeface="Calibri" pitchFamily="34" charset="0"/>
              </a:rPr>
              <a:t>Christ our High Priest intercedes for us </a:t>
            </a:r>
          </a:p>
          <a:p>
            <a:pPr algn="ctr"/>
            <a:r>
              <a:rPr lang="en-US" sz="2800" b="1" dirty="0" smtClean="0">
                <a:latin typeface="Calibri" pitchFamily="34" charset="0"/>
              </a:rPr>
              <a:t>as the one mediator and ransom for all</a:t>
            </a:r>
          </a:p>
          <a:p>
            <a:pPr algn="ctr"/>
            <a:r>
              <a:rPr lang="en-US" sz="2800" b="1" dirty="0" smtClean="0">
                <a:solidFill>
                  <a:schemeClr val="bg1"/>
                </a:solidFill>
                <a:latin typeface="Calibri" pitchFamily="34" charset="0"/>
              </a:rPr>
              <a:t>Christ our High Priest advocates </a:t>
            </a:r>
          </a:p>
          <a:p>
            <a:pPr algn="ctr"/>
            <a:r>
              <a:rPr lang="en-US" sz="2800" b="1" dirty="0" smtClean="0">
                <a:solidFill>
                  <a:schemeClr val="bg1"/>
                </a:solidFill>
                <a:latin typeface="Calibri" pitchFamily="34" charset="0"/>
              </a:rPr>
              <a:t>his propitiation in our defense</a:t>
            </a:r>
            <a:endParaRPr lang="en-CA" sz="2800" b="1" dirty="0">
              <a:solidFill>
                <a:schemeClr val="bg1"/>
              </a:solidFill>
              <a:latin typeface="Calibri" pitchFamily="34" charset="0"/>
            </a:endParaRPr>
          </a:p>
        </p:txBody>
      </p:sp>
      <p:sp>
        <p:nvSpPr>
          <p:cNvPr id="5" name="Right Arrow 4"/>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08520" y="54868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7"/>
          <p:cNvSpPr txBox="1"/>
          <p:nvPr/>
        </p:nvSpPr>
        <p:spPr>
          <a:xfrm>
            <a:off x="3203848" y="116632"/>
            <a:ext cx="3168352" cy="830997"/>
          </a:xfrm>
          <a:prstGeom prst="rect">
            <a:avLst/>
          </a:prstGeom>
          <a:noFill/>
        </p:spPr>
        <p:txBody>
          <a:bodyPr wrap="square" rtlCol="0">
            <a:spAutoFit/>
          </a:bodyPr>
          <a:lstStyle/>
          <a:p>
            <a:pPr algn="ctr"/>
            <a:r>
              <a:rPr lang="en-CA" sz="4800" b="1" dirty="0" smtClean="0">
                <a:solidFill>
                  <a:schemeClr val="bg1"/>
                </a:solidFill>
                <a:latin typeface="Calibri" pitchFamily="34" charset="0"/>
              </a:rPr>
              <a:t>in Christ</a:t>
            </a:r>
            <a:endParaRPr lang="en-CA" sz="4800" b="1" dirty="0">
              <a:solidFill>
                <a:schemeClr val="bg1"/>
              </a:solidFill>
              <a:latin typeface="Calibri" pitchFamily="34" charset="0"/>
            </a:endParaRPr>
          </a:p>
        </p:txBody>
      </p:sp>
      <p:sp>
        <p:nvSpPr>
          <p:cNvPr id="10" name="TextBox 9"/>
          <p:cNvSpPr txBox="1">
            <a:spLocks noChangeArrowheads="1"/>
          </p:cNvSpPr>
          <p:nvPr/>
        </p:nvSpPr>
        <p:spPr bwMode="auto">
          <a:xfrm>
            <a:off x="971600" y="5787261"/>
            <a:ext cx="7632848"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Lord, thank you that Jesus died to give us </a:t>
            </a:r>
          </a:p>
          <a:p>
            <a:pPr algn="ctr"/>
            <a:r>
              <a:rPr lang="en-CA" sz="2800" b="1" dirty="0" smtClean="0">
                <a:latin typeface="Calibri" pitchFamily="34" charset="0"/>
              </a:rPr>
              <a:t>riches of gifts that no one else can give! </a:t>
            </a:r>
            <a:endParaRPr lang="en-CA" sz="2800" b="1" dirty="0">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24-31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88640"/>
            <a:ext cx="4480560" cy="3360420"/>
          </a:xfrm>
          <a:prstGeom prst="rect">
            <a:avLst/>
          </a:prstGeom>
        </p:spPr>
      </p:pic>
      <p:sp>
        <p:nvSpPr>
          <p:cNvPr id="26" name="Rectangle 25"/>
          <p:cNvSpPr/>
          <p:nvPr/>
        </p:nvSpPr>
        <p:spPr>
          <a:xfrm>
            <a:off x="2195736" y="155679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184482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368152"/>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365104"/>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96144"/>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69269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620688"/>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1774433"/>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1774433"/>
            <a:ext cx="2286000" cy="1360713"/>
          </a:xfrm>
          <a:prstGeom prst="rect">
            <a:avLst/>
          </a:prstGeom>
        </p:spPr>
      </p:pic>
      <p:pic>
        <p:nvPicPr>
          <p:cNvPr id="34" name="Picture 33" descr="egyptian.gif"/>
          <p:cNvPicPr>
            <a:picLocks noChangeAspect="1"/>
          </p:cNvPicPr>
          <p:nvPr/>
        </p:nvPicPr>
        <p:blipFill>
          <a:blip r:embed="rId15" cstate="print"/>
          <a:stretch>
            <a:fillRect/>
          </a:stretch>
        </p:blipFill>
        <p:spPr>
          <a:xfrm rot="14400000" flipH="1">
            <a:off x="1264392" y="1947453"/>
            <a:ext cx="614477" cy="365760"/>
          </a:xfrm>
          <a:prstGeom prst="rect">
            <a:avLst/>
          </a:prstGeom>
        </p:spPr>
      </p:pic>
      <p:pic>
        <p:nvPicPr>
          <p:cNvPr id="35" name="Picture 34" descr="egyptian.gif"/>
          <p:cNvPicPr>
            <a:picLocks noChangeAspect="1"/>
          </p:cNvPicPr>
          <p:nvPr/>
        </p:nvPicPr>
        <p:blipFill>
          <a:blip r:embed="rId15" cstate="print"/>
          <a:stretch>
            <a:fillRect/>
          </a:stretch>
        </p:blipFill>
        <p:spPr>
          <a:xfrm rot="14400000" flipH="1">
            <a:off x="1432483" y="2168523"/>
            <a:ext cx="614477" cy="365760"/>
          </a:xfrm>
          <a:prstGeom prst="rect">
            <a:avLst/>
          </a:prstGeom>
        </p:spPr>
      </p:pic>
      <p:pic>
        <p:nvPicPr>
          <p:cNvPr id="36" name="Picture 35" descr="egyptian.gif"/>
          <p:cNvPicPr>
            <a:picLocks noChangeAspect="1"/>
          </p:cNvPicPr>
          <p:nvPr/>
        </p:nvPicPr>
        <p:blipFill>
          <a:blip r:embed="rId15" cstate="print"/>
          <a:stretch>
            <a:fillRect/>
          </a:stretch>
        </p:blipFill>
        <p:spPr>
          <a:xfrm rot="14400000" flipH="1">
            <a:off x="1576499" y="1947453"/>
            <a:ext cx="614477" cy="365760"/>
          </a:xfrm>
          <a:prstGeom prst="rect">
            <a:avLst/>
          </a:prstGeom>
        </p:spPr>
      </p:pic>
      <p:pic>
        <p:nvPicPr>
          <p:cNvPr id="37" name="Picture 36" descr="egyptian.gif"/>
          <p:cNvPicPr>
            <a:picLocks noChangeAspect="1"/>
          </p:cNvPicPr>
          <p:nvPr/>
        </p:nvPicPr>
        <p:blipFill>
          <a:blip r:embed="rId15" cstate="print"/>
          <a:stretch>
            <a:fillRect/>
          </a:stretch>
        </p:blipFill>
        <p:spPr>
          <a:xfrm rot="14400000" flipH="1">
            <a:off x="1601651" y="2404653"/>
            <a:ext cx="614477" cy="365760"/>
          </a:xfrm>
          <a:prstGeom prst="rect">
            <a:avLst/>
          </a:prstGeom>
        </p:spPr>
      </p:pic>
      <p:pic>
        <p:nvPicPr>
          <p:cNvPr id="38" name="Picture 37" descr="egyptian.gif"/>
          <p:cNvPicPr>
            <a:picLocks noChangeAspect="1"/>
          </p:cNvPicPr>
          <p:nvPr/>
        </p:nvPicPr>
        <p:blipFill>
          <a:blip r:embed="rId15" cstate="print"/>
          <a:stretch>
            <a:fillRect/>
          </a:stretch>
        </p:blipFill>
        <p:spPr>
          <a:xfrm rot="14400000" flipH="1">
            <a:off x="1720515" y="2163477"/>
            <a:ext cx="614477" cy="365760"/>
          </a:xfrm>
          <a:prstGeom prst="rect">
            <a:avLst/>
          </a:prstGeom>
        </p:spPr>
      </p:pic>
      <p:pic>
        <p:nvPicPr>
          <p:cNvPr id="39" name="Picture 38" descr="egyptian.gif"/>
          <p:cNvPicPr>
            <a:picLocks noChangeAspect="1"/>
          </p:cNvPicPr>
          <p:nvPr/>
        </p:nvPicPr>
        <p:blipFill>
          <a:blip r:embed="rId15" cstate="print"/>
          <a:stretch>
            <a:fillRect/>
          </a:stretch>
        </p:blipFill>
        <p:spPr>
          <a:xfrm rot="14400000" flipH="1">
            <a:off x="1264392" y="2379501"/>
            <a:ext cx="614477" cy="365760"/>
          </a:xfrm>
          <a:prstGeom prst="rect">
            <a:avLst/>
          </a:prstGeom>
        </p:spPr>
      </p:pic>
      <p:pic>
        <p:nvPicPr>
          <p:cNvPr id="40" name="Picture 39" descr="egyptian.gif"/>
          <p:cNvPicPr>
            <a:picLocks noChangeAspect="1"/>
          </p:cNvPicPr>
          <p:nvPr/>
        </p:nvPicPr>
        <p:blipFill>
          <a:blip r:embed="rId15" cstate="print"/>
          <a:stretch>
            <a:fillRect/>
          </a:stretch>
        </p:blipFill>
        <p:spPr>
          <a:xfrm rot="14400000" flipH="1">
            <a:off x="1120376" y="2163477"/>
            <a:ext cx="614477" cy="365760"/>
          </a:xfrm>
          <a:prstGeom prst="rect">
            <a:avLst/>
          </a:prstGeom>
        </p:spPr>
      </p:pic>
      <p:sp>
        <p:nvSpPr>
          <p:cNvPr id="41" name="TextBox 40"/>
          <p:cNvSpPr txBox="1"/>
          <p:nvPr/>
        </p:nvSpPr>
        <p:spPr>
          <a:xfrm>
            <a:off x="1187624" y="4509120"/>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31" name="TextBox 30"/>
          <p:cNvSpPr txBox="1"/>
          <p:nvPr/>
        </p:nvSpPr>
        <p:spPr>
          <a:xfrm>
            <a:off x="35496" y="3645024"/>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
        <p:nvSpPr>
          <p:cNvPr id="42" name="Title 1"/>
          <p:cNvSpPr txBox="1">
            <a:spLocks/>
          </p:cNvSpPr>
          <p:nvPr/>
        </p:nvSpPr>
        <p:spPr>
          <a:xfrm>
            <a:off x="0" y="5373216"/>
            <a:ext cx="9144000" cy="1554480"/>
          </a:xfrm>
          <a:prstGeom prst="rect">
            <a:avLst/>
          </a:prstGeom>
          <a:solidFill>
            <a:srgbClr val="002060"/>
          </a:solidFill>
        </p:spPr>
        <p:txBody>
          <a:bodyPr>
            <a:noAutofit/>
          </a:bodyPr>
          <a:lstStyle/>
          <a:p>
            <a:pPr lvl="0" algn="ctr" eaLnBrk="0" hangingPunct="0">
              <a:defRPr/>
            </a:pPr>
            <a:r>
              <a:rPr lang="en-US" sz="2600" b="1" spc="-50" dirty="0" smtClean="0">
                <a:latin typeface="Calibri" pitchFamily="34" charset="0"/>
                <a:cs typeface="Calibri" pitchFamily="34" charset="0"/>
              </a:rPr>
              <a:t>Joy and satisfaction are in Christ, not beauty, music, phones, movies, games, sports, cars, money, friends, romance, sex, food, drinking, drugs, homes or jobs!  Jesus had supreme joy without sex or money!</a:t>
            </a:r>
            <a:endParaRPr kumimoji="0" lang="en-US" sz="2600" b="1" i="0" u="none" strike="noStrike" kern="0" cap="none" spc="-5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extBox 21"/>
          <p:cNvSpPr txBox="1"/>
          <p:nvPr/>
        </p:nvSpPr>
        <p:spPr>
          <a:xfrm>
            <a:off x="1259632" y="5589240"/>
            <a:ext cx="3135456" cy="923330"/>
          </a:xfrm>
          <a:prstGeom prst="rect">
            <a:avLst/>
          </a:prstGeom>
          <a:noFill/>
        </p:spPr>
        <p:txBody>
          <a:bodyPr wrap="square" rtlCol="0">
            <a:spAutoFit/>
          </a:bodyPr>
          <a:lstStyle/>
          <a:p>
            <a:pPr algn="ctr"/>
            <a:r>
              <a:rPr lang="en-CA" b="1" dirty="0" smtClean="0">
                <a:solidFill>
                  <a:srgbClr val="FF0000"/>
                </a:solidFill>
              </a:rPr>
              <a:t>I am your </a:t>
            </a:r>
          </a:p>
          <a:p>
            <a:pPr algn="ctr"/>
            <a:r>
              <a:rPr lang="en-CA" b="1" dirty="0" smtClean="0">
                <a:solidFill>
                  <a:srgbClr val="FF0000"/>
                </a:solidFill>
              </a:rPr>
              <a:t>spiritual fullness </a:t>
            </a:r>
          </a:p>
          <a:p>
            <a:pPr algn="ctr"/>
            <a:r>
              <a:rPr lang="en-CA" b="1" dirty="0" smtClean="0">
                <a:solidFill>
                  <a:srgbClr val="FF0000"/>
                </a:solidFill>
              </a:rPr>
              <a:t>in God</a:t>
            </a:r>
            <a:endParaRPr lang="en-CA" b="1" dirty="0">
              <a:solidFill>
                <a:srgbClr val="FF0000"/>
              </a:solidFill>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184" y="2852936"/>
            <a:ext cx="8507288" cy="1143000"/>
          </a:xfrm>
        </p:spPr>
        <p:txBody>
          <a:bodyPr>
            <a:normAutofit fontScale="90000"/>
          </a:bodyPr>
          <a:lstStyle/>
          <a:p>
            <a:r>
              <a:rPr lang="en-CA" sz="3100" b="1" dirty="0" smtClean="0">
                <a:solidFill>
                  <a:schemeClr val="bg1"/>
                </a:solidFill>
                <a:latin typeface="Calibri" pitchFamily="34" charset="0"/>
              </a:rPr>
              <a:t>Why did Jesus have the greatest joy of anyone?  </a:t>
            </a:r>
            <a:r>
              <a:rPr lang="en-CA" sz="3100" b="1" dirty="0" smtClean="0">
                <a:solidFill>
                  <a:schemeClr val="tx1"/>
                </a:solidFill>
                <a:latin typeface="Calibri" pitchFamily="34" charset="0"/>
              </a:rPr>
              <a:t/>
            </a:r>
            <a:br>
              <a:rPr lang="en-CA" sz="3100" b="1" dirty="0" smtClean="0">
                <a:solidFill>
                  <a:schemeClr val="tx1"/>
                </a:solidFill>
                <a:latin typeface="Calibri" pitchFamily="34" charset="0"/>
              </a:rPr>
            </a:br>
            <a:r>
              <a:rPr lang="en-CA" sz="1300" b="1" dirty="0" smtClean="0">
                <a:solidFill>
                  <a:schemeClr val="tx1"/>
                </a:solidFill>
                <a:latin typeface="Calibri" pitchFamily="34" charset="0"/>
              </a:rPr>
              <a:t/>
            </a:r>
            <a:br>
              <a:rPr lang="en-CA" sz="1300" b="1" dirty="0" smtClean="0">
                <a:solidFill>
                  <a:schemeClr val="tx1"/>
                </a:solidFill>
                <a:latin typeface="Calibri" pitchFamily="34" charset="0"/>
              </a:rPr>
            </a:br>
            <a:r>
              <a:rPr lang="en-CA" sz="3100" b="1" dirty="0" smtClean="0">
                <a:solidFill>
                  <a:schemeClr val="tx1"/>
                </a:solidFill>
                <a:latin typeface="Calibri" pitchFamily="34" charset="0"/>
              </a:rPr>
              <a:t>Jesus had and sought none of the joys of the world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like a nice home and money, but he was the happiest person ever on earth because more than all others,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he had the greatest joy in God. </a:t>
            </a:r>
            <a:r>
              <a:rPr lang="en-CA" sz="3100" b="1" dirty="0" smtClean="0">
                <a:latin typeface="Calibri" pitchFamily="34" charset="0"/>
              </a:rPr>
              <a:t/>
            </a:r>
            <a:br>
              <a:rPr lang="en-CA" sz="3100" b="1" dirty="0" smtClean="0">
                <a:latin typeface="Calibri" pitchFamily="34" charset="0"/>
              </a:rPr>
            </a:br>
            <a:r>
              <a:rPr lang="en-CA" sz="1300" b="1" dirty="0" smtClean="0">
                <a:latin typeface="Calibri" pitchFamily="34" charset="0"/>
              </a:rPr>
              <a:t/>
            </a:r>
            <a:br>
              <a:rPr lang="en-CA" sz="1300" b="1" dirty="0" smtClean="0">
                <a:latin typeface="Calibri" pitchFamily="34" charset="0"/>
              </a:rPr>
            </a:br>
            <a:r>
              <a:rPr lang="en-CA" sz="3100" b="1" dirty="0" smtClean="0">
                <a:solidFill>
                  <a:schemeClr val="bg1"/>
                </a:solidFill>
                <a:latin typeface="Calibri" pitchFamily="34" charset="0"/>
              </a:rPr>
              <a:t>When we stop seeking joy in earthly, temporary things,</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to seek joy in the eternal God who’s better than all else,</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we will find joy and satisfaction in Christ </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that is different and better than joy in anything else.</a:t>
            </a:r>
            <a:r>
              <a:rPr lang="en-CA" sz="3100" b="1" dirty="0" smtClean="0">
                <a:latin typeface="Calibri" pitchFamily="34" charset="0"/>
              </a:rPr>
              <a:t/>
            </a:r>
            <a:br>
              <a:rPr lang="en-CA" sz="3100" b="1" dirty="0" smtClean="0">
                <a:latin typeface="Calibri" pitchFamily="34" charset="0"/>
              </a:rPr>
            </a:br>
            <a:r>
              <a:rPr lang="en-CA" sz="1300" b="1" dirty="0" smtClean="0">
                <a:latin typeface="Calibri" pitchFamily="34" charset="0"/>
              </a:rPr>
              <a:t/>
            </a:r>
            <a:br>
              <a:rPr lang="en-CA" sz="1300" b="1" dirty="0" smtClean="0">
                <a:latin typeface="Calibri" pitchFamily="34" charset="0"/>
              </a:rPr>
            </a:br>
            <a:r>
              <a:rPr lang="en-CA" sz="3100" b="1" dirty="0" smtClean="0">
                <a:solidFill>
                  <a:srgbClr val="FFFF00"/>
                </a:solidFill>
                <a:latin typeface="Calibri" pitchFamily="34" charset="0"/>
              </a:rPr>
              <a:t> Jesus died “that my joy may be in you, </a:t>
            </a:r>
            <a:br>
              <a:rPr lang="en-CA" sz="3100" b="1" dirty="0" smtClean="0">
                <a:solidFill>
                  <a:srgbClr val="FFFF00"/>
                </a:solidFill>
                <a:latin typeface="Calibri" pitchFamily="34" charset="0"/>
              </a:rPr>
            </a:br>
            <a:r>
              <a:rPr lang="en-CA" sz="3100" b="1" dirty="0" smtClean="0">
                <a:solidFill>
                  <a:srgbClr val="FFFF00"/>
                </a:solidFill>
                <a:latin typeface="Calibri" pitchFamily="34" charset="0"/>
              </a:rPr>
              <a:t>and that your joy may be full. . . . that they may have my joy fulfilled in themselves” (John 15:11; 17:13). </a:t>
            </a:r>
            <a:br>
              <a:rPr lang="en-CA" sz="3100" b="1" dirty="0" smtClean="0">
                <a:solidFill>
                  <a:srgbClr val="FFFF00"/>
                </a:solidFill>
                <a:latin typeface="Calibri" pitchFamily="34" charset="0"/>
              </a:rPr>
            </a:br>
            <a:r>
              <a:rPr lang="en-CA" sz="1300" b="1" dirty="0" smtClean="0">
                <a:solidFill>
                  <a:srgbClr val="FFFF00"/>
                </a:solidFill>
                <a:latin typeface="Calibri" pitchFamily="34" charset="0"/>
              </a:rPr>
              <a:t/>
            </a:r>
            <a:br>
              <a:rPr lang="en-CA" sz="1300" b="1" dirty="0" smtClean="0">
                <a:solidFill>
                  <a:srgbClr val="FFFF00"/>
                </a:solidFill>
                <a:latin typeface="Calibri" pitchFamily="34" charset="0"/>
              </a:rPr>
            </a:br>
            <a:r>
              <a:rPr lang="en-US" sz="2200" dirty="0" smtClean="0">
                <a:solidFill>
                  <a:schemeClr val="tx1"/>
                </a:solidFill>
                <a:latin typeface="Calibri" pitchFamily="34" charset="0"/>
              </a:rPr>
              <a:t> From “Know Your God,” John’s </a:t>
            </a:r>
            <a:r>
              <a:rPr lang="en-US" sz="2200" i="1" dirty="0" smtClean="0">
                <a:solidFill>
                  <a:schemeClr val="tx1"/>
                </a:solidFill>
                <a:latin typeface="Calibri" pitchFamily="34" charset="0"/>
              </a:rPr>
              <a:t>e</a:t>
            </a:r>
            <a:r>
              <a:rPr lang="en-US" sz="2200" dirty="0" smtClean="0">
                <a:solidFill>
                  <a:schemeClr val="tx1"/>
                </a:solidFill>
                <a:latin typeface="Calibri" pitchFamily="34" charset="0"/>
              </a:rPr>
              <a:t>Book on God’s attributes, </a:t>
            </a:r>
            <a:r>
              <a:rPr lang="en-US" sz="2200" smtClean="0">
                <a:solidFill>
                  <a:schemeClr val="tx1"/>
                </a:solidFill>
                <a:latin typeface="Calibri" pitchFamily="34" charset="0"/>
              </a:rPr>
              <a:t>page 52, </a:t>
            </a:r>
            <a:r>
              <a:rPr lang="en-US" sz="2200" dirty="0" smtClean="0">
                <a:solidFill>
                  <a:schemeClr val="tx1"/>
                </a:solidFill>
                <a:latin typeface="Calibri" pitchFamily="34" charset="0"/>
              </a:rPr>
              <a:t>and</a:t>
            </a:r>
            <a:br>
              <a:rPr lang="en-US" sz="2200" dirty="0" smtClean="0">
                <a:solidFill>
                  <a:schemeClr val="tx1"/>
                </a:solidFill>
                <a:latin typeface="Calibri" pitchFamily="34" charset="0"/>
              </a:rPr>
            </a:br>
            <a:r>
              <a:rPr lang="en-US" sz="2200" dirty="0" smtClean="0">
                <a:solidFill>
                  <a:schemeClr val="tx1"/>
                </a:solidFill>
                <a:latin typeface="Calibri" pitchFamily="34" charset="0"/>
              </a:rPr>
              <a:t>“The Grace of God in Christ,” page 129, both at www.GraceGodChrist.com</a:t>
            </a:r>
            <a:endParaRPr lang="en-CA" sz="2200" b="1" u="sng"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Thursday – Section 4      </a:t>
            </a:r>
            <a:r>
              <a:rPr lang="en-US" sz="2400" b="1" dirty="0" smtClean="0">
                <a:solidFill>
                  <a:srgbClr val="FF0000"/>
                </a:solidFill>
                <a:latin typeface="Calibri" pitchFamily="34" charset="0"/>
                <a:cs typeface="Calibri" pitchFamily="34" charset="0"/>
              </a:rPr>
              <a:t>Gifts of being set free from sin</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4" name="Text Box 3"/>
          <p:cNvSpPr txBox="1">
            <a:spLocks noChangeArrowheads="1"/>
          </p:cNvSpPr>
          <p:nvPr/>
        </p:nvSpPr>
        <p:spPr bwMode="auto">
          <a:xfrm>
            <a:off x="1115616" y="380770"/>
            <a:ext cx="6956425" cy="5640518"/>
          </a:xfrm>
          <a:prstGeom prst="rect">
            <a:avLst/>
          </a:prstGeom>
          <a:noFill/>
          <a:ln w="9525">
            <a:noFill/>
            <a:miter lim="800000"/>
            <a:headEnd/>
            <a:tailEnd/>
          </a:ln>
        </p:spPr>
        <p:txBody>
          <a:bodyPr>
            <a:spAutoFit/>
          </a:bodyPr>
          <a:lstStyle/>
          <a:p>
            <a:pPr algn="ctr">
              <a:lnSpc>
                <a:spcPts val="2700"/>
              </a:lnSpc>
            </a:pPr>
            <a:r>
              <a:rPr lang="en-US" sz="2800" b="1" dirty="0" smtClean="0">
                <a:solidFill>
                  <a:schemeClr val="bg1"/>
                </a:solidFill>
                <a:latin typeface="Calibri" pitchFamily="34" charset="0"/>
              </a:rPr>
              <a:t>immersed into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death with Christ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and resurrection with Christ</a:t>
            </a:r>
          </a:p>
          <a:p>
            <a:pPr algn="ctr">
              <a:lnSpc>
                <a:spcPts val="2700"/>
              </a:lnSpc>
            </a:pPr>
            <a:r>
              <a:rPr lang="en-US" sz="2800" b="1" dirty="0" smtClean="0">
                <a:latin typeface="Calibri" pitchFamily="34" charset="0"/>
              </a:rPr>
              <a:t>united with Christ in death with Christ </a:t>
            </a:r>
          </a:p>
          <a:p>
            <a:pPr algn="ctr">
              <a:lnSpc>
                <a:spcPts val="2700"/>
              </a:lnSpc>
            </a:pPr>
            <a:r>
              <a:rPr lang="en-US" sz="2800" b="1" dirty="0" smtClean="0">
                <a:latin typeface="Calibri" pitchFamily="34" charset="0"/>
              </a:rPr>
              <a:t>and resurrection with Christ</a:t>
            </a:r>
          </a:p>
          <a:p>
            <a:pPr algn="ctr">
              <a:lnSpc>
                <a:spcPts val="2700"/>
              </a:lnSpc>
            </a:pPr>
            <a:r>
              <a:rPr lang="en-US" sz="2800" b="1" spc="-60" dirty="0" smtClean="0">
                <a:solidFill>
                  <a:schemeClr val="bg1"/>
                </a:solidFill>
                <a:latin typeface="Calibri" pitchFamily="34" charset="0"/>
              </a:rPr>
              <a:t>old self in Adam crucified and buried with Christ</a:t>
            </a:r>
          </a:p>
          <a:p>
            <a:pPr algn="ctr">
              <a:lnSpc>
                <a:spcPts val="2700"/>
              </a:lnSpc>
            </a:pPr>
            <a:r>
              <a:rPr lang="en-US" sz="2800" b="1" spc="-50" dirty="0" smtClean="0">
                <a:solidFill>
                  <a:schemeClr val="bg1"/>
                </a:solidFill>
                <a:latin typeface="Calibri" pitchFamily="34" charset="0"/>
              </a:rPr>
              <a:t>new self in Christ raised and alive with Christ</a:t>
            </a:r>
          </a:p>
          <a:p>
            <a:pPr algn="ctr">
              <a:lnSpc>
                <a:spcPts val="2700"/>
              </a:lnSpc>
            </a:pPr>
            <a:r>
              <a:rPr lang="en-US" sz="2800" b="1" dirty="0" smtClean="0">
                <a:latin typeface="Calibri" pitchFamily="34" charset="0"/>
              </a:rPr>
              <a:t>set free </a:t>
            </a:r>
            <a:r>
              <a:rPr lang="en-US" sz="2800" b="1" dirty="0">
                <a:latin typeface="Calibri" pitchFamily="34" charset="0"/>
              </a:rPr>
              <a:t>from sin</a:t>
            </a:r>
          </a:p>
          <a:p>
            <a:pPr algn="ctr">
              <a:lnSpc>
                <a:spcPts val="2700"/>
              </a:lnSpc>
            </a:pPr>
            <a:r>
              <a:rPr lang="en-US" sz="2800" b="1" dirty="0" smtClean="0">
                <a:solidFill>
                  <a:schemeClr val="bg1"/>
                </a:solidFill>
                <a:latin typeface="Calibri" pitchFamily="34" charset="0"/>
              </a:rPr>
              <a:t>body members instruments for righteousness </a:t>
            </a:r>
            <a:r>
              <a:rPr lang="en-US" sz="2800" b="1" dirty="0" smtClean="0">
                <a:latin typeface="Calibri" pitchFamily="34" charset="0"/>
              </a:rPr>
              <a:t>under Christ and his abundant grace</a:t>
            </a:r>
          </a:p>
          <a:p>
            <a:pPr algn="ctr">
              <a:lnSpc>
                <a:spcPts val="2700"/>
              </a:lnSpc>
            </a:pPr>
            <a:r>
              <a:rPr lang="en-US" sz="2800" b="1" dirty="0" smtClean="0">
                <a:latin typeface="Calibri" pitchFamily="34" charset="0"/>
              </a:rPr>
              <a:t>slaves to Christ and righteousness, not sin</a:t>
            </a:r>
          </a:p>
          <a:p>
            <a:pPr algn="ctr">
              <a:lnSpc>
                <a:spcPts val="2700"/>
              </a:lnSpc>
            </a:pPr>
            <a:r>
              <a:rPr lang="en-US" sz="2800" b="1" dirty="0" smtClean="0">
                <a:solidFill>
                  <a:schemeClr val="bg1"/>
                </a:solidFill>
                <a:latin typeface="Calibri" pitchFamily="34" charset="0"/>
              </a:rPr>
              <a:t>joined to Christ   one with Christ   seated with Christ    hidden with Christ in God</a:t>
            </a:r>
          </a:p>
          <a:p>
            <a:pPr algn="ctr">
              <a:lnSpc>
                <a:spcPts val="2700"/>
              </a:lnSpc>
            </a:pPr>
            <a:r>
              <a:rPr lang="en-US" sz="2800" b="1" dirty="0" smtClean="0">
                <a:latin typeface="Calibri" pitchFamily="34" charset="0"/>
              </a:rPr>
              <a:t>released </a:t>
            </a:r>
            <a:r>
              <a:rPr lang="en-US" sz="2800" b="1" dirty="0">
                <a:latin typeface="Calibri" pitchFamily="34" charset="0"/>
              </a:rPr>
              <a:t>from </a:t>
            </a:r>
            <a:r>
              <a:rPr lang="en-US" sz="2800" b="1" dirty="0" smtClean="0">
                <a:latin typeface="Calibri" pitchFamily="34" charset="0"/>
              </a:rPr>
              <a:t>the law to marry Christ</a:t>
            </a:r>
          </a:p>
          <a:p>
            <a:pPr algn="ctr">
              <a:lnSpc>
                <a:spcPts val="2700"/>
              </a:lnSpc>
            </a:pPr>
            <a:r>
              <a:rPr lang="en-US" sz="2800" b="1" dirty="0" smtClean="0">
                <a:solidFill>
                  <a:schemeClr val="bg1"/>
                </a:solidFill>
                <a:latin typeface="Calibri" pitchFamily="34" charset="0"/>
              </a:rPr>
              <a:t> under the law of the Spirit </a:t>
            </a:r>
          </a:p>
          <a:p>
            <a:pPr algn="ctr">
              <a:lnSpc>
                <a:spcPts val="2700"/>
              </a:lnSpc>
            </a:pPr>
            <a:r>
              <a:rPr lang="en-US" sz="2800" b="1" dirty="0" smtClean="0">
                <a:solidFill>
                  <a:schemeClr val="bg1"/>
                </a:solidFill>
                <a:latin typeface="Calibri" pitchFamily="34" charset="0"/>
              </a:rPr>
              <a:t>of life in Christ</a:t>
            </a:r>
            <a:endParaRPr lang="en-US" sz="2800" b="1" dirty="0">
              <a:solidFill>
                <a:schemeClr val="bg1"/>
              </a:solidFill>
              <a:latin typeface="Calibri" pitchFamily="34" charset="0"/>
            </a:endParaRPr>
          </a:p>
        </p:txBody>
      </p:sp>
      <p:sp>
        <p:nvSpPr>
          <p:cNvPr id="5125" name="TextBox 5"/>
          <p:cNvSpPr txBox="1">
            <a:spLocks noChangeArrowheads="1"/>
          </p:cNvSpPr>
          <p:nvPr/>
        </p:nvSpPr>
        <p:spPr bwMode="auto">
          <a:xfrm>
            <a:off x="611560" y="5949280"/>
            <a:ext cx="7848872"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Jesus died to give us </a:t>
            </a:r>
          </a:p>
          <a:p>
            <a:pPr algn="ctr">
              <a:lnSpc>
                <a:spcPts val="3000"/>
              </a:lnSpc>
            </a:pPr>
            <a:r>
              <a:rPr lang="en-CA" sz="2800" b="1" dirty="0" smtClean="0">
                <a:latin typeface="Calibri" pitchFamily="34" charset="0"/>
              </a:rPr>
              <a:t>riches of gifts that set us free from sin!</a:t>
            </a:r>
            <a:endParaRPr lang="en-CA" sz="2800" b="1" dirty="0">
              <a:latin typeface="Calibri" pitchFamily="34" charset="0"/>
            </a:endParaRPr>
          </a:p>
        </p:txBody>
      </p:sp>
      <p:sp>
        <p:nvSpPr>
          <p:cNvPr id="9" name="Text Box 4"/>
          <p:cNvSpPr txBox="1">
            <a:spLocks noChangeArrowheads="1"/>
          </p:cNvSpPr>
          <p:nvPr/>
        </p:nvSpPr>
        <p:spPr bwMode="auto">
          <a:xfrm>
            <a:off x="-252536" y="332656"/>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00192" y="116632"/>
            <a:ext cx="2736304" cy="1200329"/>
          </a:xfrm>
          <a:prstGeom prst="rect">
            <a:avLst/>
          </a:prstGeom>
          <a:noFill/>
          <a:ln w="9525">
            <a:noFill/>
            <a:miter lim="800000"/>
            <a:headEnd/>
            <a:tailEnd/>
          </a:ln>
        </p:spPr>
        <p:txBody>
          <a:bodyPr wrap="square">
            <a:spAutoFit/>
          </a:bodyPr>
          <a:lstStyle/>
          <a:p>
            <a:pPr algn="r"/>
            <a:r>
              <a:rPr lang="en-CA" sz="2400" b="1" dirty="0" smtClean="0">
                <a:latin typeface="Calibri" pitchFamily="34" charset="0"/>
                <a:cs typeface="Calibri" pitchFamily="34" charset="0"/>
              </a:rPr>
              <a:t>Note how almost </a:t>
            </a:r>
          </a:p>
          <a:p>
            <a:pPr algn="r"/>
            <a:r>
              <a:rPr lang="en-CA" sz="2400" b="1" dirty="0" smtClean="0">
                <a:latin typeface="Calibri" pitchFamily="34" charset="0"/>
                <a:cs typeface="Calibri" pitchFamily="34" charset="0"/>
              </a:rPr>
              <a:t>all these are in</a:t>
            </a:r>
          </a:p>
          <a:p>
            <a:pPr algn="r"/>
            <a:r>
              <a:rPr lang="en-CA" sz="2400" b="1" dirty="0" smtClean="0">
                <a:latin typeface="Calibri" pitchFamily="34" charset="0"/>
                <a:cs typeface="Calibri" pitchFamily="34" charset="0"/>
              </a:rPr>
              <a:t>Romans 6-8</a:t>
            </a:r>
            <a:endParaRPr lang="en-CA" sz="2400" b="1" dirty="0"/>
          </a:p>
        </p:txBody>
      </p:sp>
      <p:sp>
        <p:nvSpPr>
          <p:cNvPr id="10" name="Text Box 4"/>
          <p:cNvSpPr txBox="1">
            <a:spLocks noChangeArrowheads="1"/>
          </p:cNvSpPr>
          <p:nvPr/>
        </p:nvSpPr>
        <p:spPr bwMode="auto">
          <a:xfrm>
            <a:off x="7308304" y="5415607"/>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32-48</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7720" y="2924944"/>
            <a:ext cx="3682752" cy="1143000"/>
          </a:xfrm>
        </p:spPr>
        <p:txBody>
          <a:bodyPr/>
          <a:lstStyle/>
          <a:p>
            <a:r>
              <a:rPr lang="en-CA" sz="3600" b="1" dirty="0" smtClean="0">
                <a:solidFill>
                  <a:schemeClr val="tx1"/>
                </a:solidFill>
              </a:rPr>
              <a:t> The gifts </a:t>
            </a:r>
            <a:br>
              <a:rPr lang="en-CA" sz="3600" b="1" dirty="0" smtClean="0">
                <a:solidFill>
                  <a:schemeClr val="tx1"/>
                </a:solidFill>
              </a:rPr>
            </a:br>
            <a:r>
              <a:rPr lang="en-CA" sz="3600" b="1" dirty="0" smtClean="0">
                <a:solidFill>
                  <a:schemeClr val="tx1"/>
                </a:solidFill>
              </a:rPr>
              <a:t>of grace </a:t>
            </a:r>
            <a:br>
              <a:rPr lang="en-CA" sz="3600" b="1" dirty="0" smtClean="0">
                <a:solidFill>
                  <a:schemeClr val="tx1"/>
                </a:solidFill>
              </a:rPr>
            </a:br>
            <a:r>
              <a:rPr lang="en-CA" sz="3600" b="1" dirty="0" smtClean="0">
                <a:solidFill>
                  <a:schemeClr val="tx1"/>
                </a:solidFill>
              </a:rPr>
              <a:t>in Christ</a:t>
            </a:r>
            <a:br>
              <a:rPr lang="en-CA" sz="3600" b="1" dirty="0" smtClean="0">
                <a:solidFill>
                  <a:schemeClr val="tx1"/>
                </a:solidFill>
              </a:rPr>
            </a:br>
            <a:r>
              <a:rPr lang="en-CA" sz="3600" b="1" dirty="0" smtClean="0">
                <a:solidFill>
                  <a:schemeClr val="tx1"/>
                </a:solidFill>
              </a:rPr>
              <a:t>God provides to overcome temptation.</a:t>
            </a:r>
            <a:br>
              <a:rPr lang="en-CA" sz="3600" b="1" dirty="0" smtClean="0">
                <a:solidFill>
                  <a:schemeClr val="tx1"/>
                </a:solidFill>
              </a:rPr>
            </a:br>
            <a:r>
              <a:rPr lang="en-CA" sz="1800" b="1" dirty="0" smtClean="0">
                <a:solidFill>
                  <a:schemeClr val="tx1"/>
                </a:solidFill>
              </a:rPr>
              <a:t/>
            </a:r>
            <a:br>
              <a:rPr lang="en-CA" sz="1800" b="1" dirty="0" smtClean="0">
                <a:solidFill>
                  <a:schemeClr val="tx1"/>
                </a:solidFill>
              </a:rPr>
            </a:br>
            <a:endParaRPr lang="en-CA" sz="3600" dirty="0">
              <a:solidFill>
                <a:schemeClr val="tx1"/>
              </a:solidFill>
            </a:endParaRPr>
          </a:p>
        </p:txBody>
      </p:sp>
      <p:pic>
        <p:nvPicPr>
          <p:cNvPr id="3" name="Picture 2" descr="temptation.jpg"/>
          <p:cNvPicPr>
            <a:picLocks noChangeAspect="1"/>
          </p:cNvPicPr>
          <p:nvPr/>
        </p:nvPicPr>
        <p:blipFill>
          <a:blip r:embed="rId2" cstate="print"/>
          <a:srcRect/>
          <a:stretch>
            <a:fillRect/>
          </a:stretch>
        </p:blipFill>
        <p:spPr bwMode="auto">
          <a:xfrm>
            <a:off x="-36512" y="44624"/>
            <a:ext cx="5200650" cy="6697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1.JPG"/>
          <p:cNvPicPr>
            <a:picLocks noChangeAspect="1"/>
          </p:cNvPicPr>
          <p:nvPr/>
        </p:nvPicPr>
        <p:blipFill>
          <a:blip r:embed="rId2" cstate="print"/>
          <a:stretch>
            <a:fillRect/>
          </a:stretch>
        </p:blipFill>
        <p:spPr>
          <a:xfrm>
            <a:off x="0" y="0"/>
            <a:ext cx="9144000" cy="6858000"/>
          </a:xfrm>
          <a:prstGeom prst="rect">
            <a:avLst/>
          </a:prstGeom>
        </p:spPr>
      </p:pic>
      <p:sp>
        <p:nvSpPr>
          <p:cNvPr id="20485" name="TextBox 3"/>
          <p:cNvSpPr txBox="1">
            <a:spLocks noChangeArrowheads="1"/>
          </p:cNvSpPr>
          <p:nvPr/>
        </p:nvSpPr>
        <p:spPr bwMode="auto">
          <a:xfrm>
            <a:off x="0" y="20265"/>
            <a:ext cx="9144000" cy="456407"/>
          </a:xfrm>
          <a:prstGeom prst="rect">
            <a:avLst/>
          </a:prstGeom>
          <a:solidFill>
            <a:schemeClr val="tx1"/>
          </a:solidFill>
          <a:ln w="9525">
            <a:noFill/>
            <a:miter lim="800000"/>
            <a:headEnd/>
            <a:tailEnd/>
          </a:ln>
        </p:spPr>
        <p:txBody>
          <a:bodyPr wrap="square">
            <a:spAutoFit/>
          </a:bodyPr>
          <a:lstStyle/>
          <a:p>
            <a:pPr algn="ctr">
              <a:lnSpc>
                <a:spcPts val="2800"/>
              </a:lnSpc>
            </a:pPr>
            <a:r>
              <a:rPr lang="en-CA" sz="2800" b="1" spc="-30" dirty="0" smtClean="0">
                <a:solidFill>
                  <a:srgbClr val="FF0000"/>
                </a:solidFill>
                <a:latin typeface="Calibri" pitchFamily="34" charset="0"/>
              </a:rPr>
              <a:t>32. immersed into Christ in death with Christ and resurrection </a:t>
            </a:r>
            <a:endParaRPr lang="en-CA" sz="2800" b="1" spc="-30" dirty="0">
              <a:solidFill>
                <a:srgbClr val="FF0000"/>
              </a:solidFill>
              <a:latin typeface="Calibri" pitchFamily="34" charset="0"/>
            </a:endParaRPr>
          </a:p>
        </p:txBody>
      </p:sp>
      <p:sp>
        <p:nvSpPr>
          <p:cNvPr id="13" name="TextBox 3"/>
          <p:cNvSpPr txBox="1">
            <a:spLocks noChangeArrowheads="1"/>
          </p:cNvSpPr>
          <p:nvPr/>
        </p:nvSpPr>
        <p:spPr bwMode="auto">
          <a:xfrm>
            <a:off x="175320" y="4869160"/>
            <a:ext cx="8892480" cy="1938992"/>
          </a:xfrm>
          <a:prstGeom prst="rect">
            <a:avLst/>
          </a:prstGeom>
          <a:noFill/>
          <a:ln w="9525">
            <a:noFill/>
            <a:miter lim="800000"/>
            <a:headEnd/>
            <a:tailEnd/>
          </a:ln>
        </p:spPr>
        <p:txBody>
          <a:bodyPr wrap="square">
            <a:spAutoFit/>
          </a:bodyPr>
          <a:lstStyle/>
          <a:p>
            <a:r>
              <a:rPr lang="en-CA" sz="2400" b="1" dirty="0" smtClean="0">
                <a:solidFill>
                  <a:schemeClr val="bg1"/>
                </a:solidFill>
                <a:latin typeface="Calibri" pitchFamily="34" charset="0"/>
                <a:cs typeface="Calibri" pitchFamily="34" charset="0"/>
              </a:rPr>
              <a:t>“Do you not know that all of us who have been baptized (immersed) into Christ Jesus were baptized (immersed) into his death?  </a:t>
            </a:r>
          </a:p>
          <a:p>
            <a:r>
              <a:rPr lang="en-CA" sz="2400" b="1" dirty="0" smtClean="0">
                <a:solidFill>
                  <a:schemeClr val="bg1"/>
                </a:solidFill>
                <a:latin typeface="Calibri" pitchFamily="34" charset="0"/>
                <a:cs typeface="Calibri" pitchFamily="34" charset="0"/>
              </a:rPr>
              <a:t>We were buried therefore with him by baptism (immersion) into death, in order that, just as Christ was raised from the dead by the glory of the Father, we too might walk in newness of life” Rom 6:3-4 </a:t>
            </a:r>
            <a:endParaRPr lang="en-CA" sz="2000" b="1" dirty="0">
              <a:solidFill>
                <a:schemeClr val="bg1"/>
              </a:solidFill>
              <a:latin typeface="Calibri" pitchFamily="34" charset="0"/>
              <a:cs typeface="Calibri" pitchFamily="34" charset="0"/>
            </a:endParaRPr>
          </a:p>
        </p:txBody>
      </p:sp>
      <p:sp>
        <p:nvSpPr>
          <p:cNvPr id="18" name="TextBox 3"/>
          <p:cNvSpPr txBox="1">
            <a:spLocks noChangeArrowheads="1"/>
          </p:cNvSpPr>
          <p:nvPr/>
        </p:nvSpPr>
        <p:spPr bwMode="auto">
          <a:xfrm>
            <a:off x="2843808" y="404664"/>
            <a:ext cx="4760912" cy="451406"/>
          </a:xfrm>
          <a:prstGeom prst="rect">
            <a:avLst/>
          </a:prstGeom>
          <a:solidFill>
            <a:schemeClr val="tx1"/>
          </a:solidFill>
          <a:ln w="9525">
            <a:noFill/>
            <a:miter lim="800000"/>
            <a:headEnd/>
            <a:tailEnd/>
          </a:ln>
        </p:spPr>
        <p:txBody>
          <a:bodyPr wrap="square">
            <a:spAutoFit/>
          </a:bodyPr>
          <a:lstStyle/>
          <a:p>
            <a:pPr algn="ctr">
              <a:lnSpc>
                <a:spcPts val="2800"/>
              </a:lnSpc>
            </a:pPr>
            <a:r>
              <a:rPr lang="en-CA" sz="2800" b="1" spc="-30" dirty="0" smtClean="0">
                <a:solidFill>
                  <a:srgbClr val="FF0000"/>
                </a:solidFill>
                <a:latin typeface="Calibri" pitchFamily="34" charset="0"/>
              </a:rPr>
              <a:t>with Christ.  Thank you, Lord!</a:t>
            </a:r>
            <a:endParaRPr lang="en-CA" sz="2800" b="1" spc="-3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2.JPG"/>
          <p:cNvPicPr>
            <a:picLocks noChangeAspect="1"/>
          </p:cNvPicPr>
          <p:nvPr/>
        </p:nvPicPr>
        <p:blipFill>
          <a:blip r:embed="rId2" cstate="print"/>
          <a:stretch>
            <a:fillRect/>
          </a:stretch>
        </p:blipFill>
        <p:spPr>
          <a:xfrm>
            <a:off x="0" y="0"/>
            <a:ext cx="9144000" cy="6858000"/>
          </a:xfrm>
          <a:prstGeom prst="rect">
            <a:avLst/>
          </a:prstGeom>
        </p:spPr>
      </p:pic>
      <p:sp>
        <p:nvSpPr>
          <p:cNvPr id="20485" name="TextBox 3"/>
          <p:cNvSpPr txBox="1">
            <a:spLocks noChangeArrowheads="1"/>
          </p:cNvSpPr>
          <p:nvPr/>
        </p:nvSpPr>
        <p:spPr bwMode="auto">
          <a:xfrm>
            <a:off x="0" y="20265"/>
            <a:ext cx="9144000" cy="456407"/>
          </a:xfrm>
          <a:prstGeom prst="rect">
            <a:avLst/>
          </a:prstGeom>
          <a:solidFill>
            <a:schemeClr val="tx1"/>
          </a:solidFill>
          <a:ln w="9525">
            <a:noFill/>
            <a:miter lim="800000"/>
            <a:headEnd/>
            <a:tailEnd/>
          </a:ln>
        </p:spPr>
        <p:txBody>
          <a:bodyPr wrap="square">
            <a:spAutoFit/>
          </a:bodyPr>
          <a:lstStyle/>
          <a:p>
            <a:pPr algn="ctr">
              <a:lnSpc>
                <a:spcPts val="2800"/>
              </a:lnSpc>
            </a:pPr>
            <a:r>
              <a:rPr lang="en-CA" sz="2800" b="1" spc="-30" dirty="0" smtClean="0">
                <a:solidFill>
                  <a:srgbClr val="FF0000"/>
                </a:solidFill>
                <a:latin typeface="Calibri" pitchFamily="34" charset="0"/>
              </a:rPr>
              <a:t>32. Immersed into Christ in death with Christ and resurrection </a:t>
            </a:r>
            <a:endParaRPr lang="en-CA" sz="2800" b="1" spc="-30" dirty="0">
              <a:solidFill>
                <a:srgbClr val="FF0000"/>
              </a:solidFill>
              <a:latin typeface="Calibri" pitchFamily="34" charset="0"/>
            </a:endParaRPr>
          </a:p>
        </p:txBody>
      </p:sp>
      <p:sp>
        <p:nvSpPr>
          <p:cNvPr id="18" name="TextBox 3"/>
          <p:cNvSpPr txBox="1">
            <a:spLocks noChangeArrowheads="1"/>
          </p:cNvSpPr>
          <p:nvPr/>
        </p:nvSpPr>
        <p:spPr bwMode="auto">
          <a:xfrm>
            <a:off x="2843808" y="404664"/>
            <a:ext cx="4760912" cy="456407"/>
          </a:xfrm>
          <a:prstGeom prst="rect">
            <a:avLst/>
          </a:prstGeom>
          <a:solidFill>
            <a:schemeClr val="tx1"/>
          </a:solidFill>
          <a:ln w="9525">
            <a:noFill/>
            <a:miter lim="800000"/>
            <a:headEnd/>
            <a:tailEnd/>
          </a:ln>
        </p:spPr>
        <p:txBody>
          <a:bodyPr wrap="square">
            <a:spAutoFit/>
          </a:bodyPr>
          <a:lstStyle/>
          <a:p>
            <a:pPr algn="ctr">
              <a:lnSpc>
                <a:spcPts val="2800"/>
              </a:lnSpc>
            </a:pPr>
            <a:r>
              <a:rPr lang="en-CA" sz="2800" b="1" spc="-30" dirty="0" smtClean="0">
                <a:solidFill>
                  <a:srgbClr val="FF0000"/>
                </a:solidFill>
                <a:latin typeface="Calibri" pitchFamily="34" charset="0"/>
              </a:rPr>
              <a:t>with Christ.  Praise you, Lord!</a:t>
            </a:r>
            <a:endParaRPr lang="en-CA" sz="2800" b="1" spc="-30" dirty="0">
              <a:solidFill>
                <a:srgbClr val="FF0000"/>
              </a:solidFill>
              <a:latin typeface="Calibri" pitchFamily="34" charset="0"/>
            </a:endParaRPr>
          </a:p>
        </p:txBody>
      </p:sp>
      <p:sp>
        <p:nvSpPr>
          <p:cNvPr id="6" name="TextBox 3"/>
          <p:cNvSpPr txBox="1">
            <a:spLocks noChangeArrowheads="1"/>
          </p:cNvSpPr>
          <p:nvPr/>
        </p:nvSpPr>
        <p:spPr bwMode="auto">
          <a:xfrm>
            <a:off x="152400" y="4864511"/>
            <a:ext cx="8892480" cy="2015936"/>
          </a:xfrm>
          <a:prstGeom prst="rect">
            <a:avLst/>
          </a:prstGeom>
          <a:noFill/>
          <a:ln w="9525">
            <a:noFill/>
            <a:miter lim="800000"/>
            <a:headEnd/>
            <a:tailEnd/>
          </a:ln>
        </p:spPr>
        <p:txBody>
          <a:bodyPr wrap="square">
            <a:spAutoFit/>
          </a:bodyPr>
          <a:lstStyle/>
          <a:p>
            <a:pPr>
              <a:lnSpc>
                <a:spcPts val="2500"/>
              </a:lnSpc>
            </a:pPr>
            <a:r>
              <a:rPr lang="en-US" sz="2400" b="1" dirty="0" smtClean="0">
                <a:solidFill>
                  <a:schemeClr val="bg1"/>
                </a:solidFill>
                <a:latin typeface="Calibri" pitchFamily="34" charset="0"/>
                <a:cs typeface="Calibri" pitchFamily="34" charset="0"/>
              </a:rPr>
              <a:t>“You were dead in the trespasses and sins in which you once walked </a:t>
            </a:r>
          </a:p>
          <a:p>
            <a:pPr>
              <a:lnSpc>
                <a:spcPts val="2500"/>
              </a:lnSpc>
            </a:pPr>
            <a:r>
              <a:rPr lang="en-US" sz="2400" b="1" dirty="0" smtClean="0">
                <a:solidFill>
                  <a:schemeClr val="bg1"/>
                </a:solidFill>
                <a:latin typeface="Calibri" pitchFamily="34" charset="0"/>
                <a:cs typeface="Calibri" pitchFamily="34" charset="0"/>
              </a:rPr>
              <a:t>. . . following the prince of the power of the air, the spirit that is now at work in the sons of disobedience . . .  and were by nature children of wrath . . . But God . . . made us alive </a:t>
            </a:r>
            <a:r>
              <a:rPr lang="en-US" sz="2400" b="1" dirty="0">
                <a:solidFill>
                  <a:schemeClr val="bg1"/>
                </a:solidFill>
                <a:latin typeface="Calibri" pitchFamily="34" charset="0"/>
                <a:cs typeface="Calibri" pitchFamily="34" charset="0"/>
              </a:rPr>
              <a:t>together with </a:t>
            </a:r>
            <a:r>
              <a:rPr lang="en-US" sz="2400" b="1" dirty="0" smtClean="0">
                <a:solidFill>
                  <a:schemeClr val="bg1"/>
                </a:solidFill>
                <a:latin typeface="Calibri" pitchFamily="34" charset="0"/>
                <a:cs typeface="Calibri" pitchFamily="34" charset="0"/>
              </a:rPr>
              <a:t>Christ . . . and </a:t>
            </a:r>
            <a:r>
              <a:rPr lang="en-US" sz="2400" b="1" dirty="0">
                <a:solidFill>
                  <a:schemeClr val="bg1"/>
                </a:solidFill>
                <a:latin typeface="Calibri" pitchFamily="34" charset="0"/>
                <a:cs typeface="Calibri" pitchFamily="34" charset="0"/>
              </a:rPr>
              <a:t>raised us up with </a:t>
            </a:r>
            <a:r>
              <a:rPr lang="en-US" sz="2400" b="1" dirty="0" smtClean="0">
                <a:solidFill>
                  <a:schemeClr val="bg1"/>
                </a:solidFill>
                <a:latin typeface="Calibri" pitchFamily="34" charset="0"/>
                <a:cs typeface="Calibri" pitchFamily="34" charset="0"/>
              </a:rPr>
              <a:t>him and seated us with him . . . we </a:t>
            </a:r>
            <a:r>
              <a:rPr lang="en-US" sz="2400" b="1" dirty="0">
                <a:solidFill>
                  <a:schemeClr val="bg1"/>
                </a:solidFill>
                <a:latin typeface="Calibri" pitchFamily="34" charset="0"/>
                <a:cs typeface="Calibri" pitchFamily="34" charset="0"/>
              </a:rPr>
              <a:t>are his workmanship, created in Christ Jesus for </a:t>
            </a:r>
            <a:r>
              <a:rPr lang="en-US" sz="2400" b="1">
                <a:solidFill>
                  <a:schemeClr val="bg1"/>
                </a:solidFill>
                <a:latin typeface="Calibri" pitchFamily="34" charset="0"/>
                <a:cs typeface="Calibri" pitchFamily="34" charset="0"/>
              </a:rPr>
              <a:t>good </a:t>
            </a:r>
            <a:r>
              <a:rPr lang="en-US" sz="2400" b="1" smtClean="0">
                <a:solidFill>
                  <a:schemeClr val="bg1"/>
                </a:solidFill>
                <a:latin typeface="Calibri" pitchFamily="34" charset="0"/>
                <a:cs typeface="Calibri" pitchFamily="34" charset="0"/>
              </a:rPr>
              <a:t>works”  Eph 2:1-6,10</a:t>
            </a:r>
            <a:endParaRPr lang="en-US" sz="24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1.JPG"/>
          <p:cNvPicPr>
            <a:picLocks noChangeAspect="1"/>
          </p:cNvPicPr>
          <p:nvPr/>
        </p:nvPicPr>
        <p:blipFill>
          <a:blip r:embed="rId2" cstate="print"/>
          <a:stretch>
            <a:fillRect/>
          </a:stretch>
        </p:blipFill>
        <p:spPr>
          <a:xfrm>
            <a:off x="0" y="0"/>
            <a:ext cx="9144000" cy="6858000"/>
          </a:xfrm>
          <a:prstGeom prst="rect">
            <a:avLst/>
          </a:prstGeom>
        </p:spPr>
      </p:pic>
      <p:sp>
        <p:nvSpPr>
          <p:cNvPr id="20485" name="TextBox 3"/>
          <p:cNvSpPr txBox="1">
            <a:spLocks noChangeArrowheads="1"/>
          </p:cNvSpPr>
          <p:nvPr/>
        </p:nvSpPr>
        <p:spPr bwMode="auto">
          <a:xfrm>
            <a:off x="0" y="20265"/>
            <a:ext cx="9144000" cy="456407"/>
          </a:xfrm>
          <a:prstGeom prst="rect">
            <a:avLst/>
          </a:prstGeom>
          <a:solidFill>
            <a:schemeClr val="tx1"/>
          </a:solidFill>
          <a:ln w="9525">
            <a:noFill/>
            <a:miter lim="800000"/>
            <a:headEnd/>
            <a:tailEnd/>
          </a:ln>
        </p:spPr>
        <p:txBody>
          <a:bodyPr wrap="square">
            <a:spAutoFit/>
          </a:bodyPr>
          <a:lstStyle/>
          <a:p>
            <a:pPr algn="ctr">
              <a:lnSpc>
                <a:spcPts val="2800"/>
              </a:lnSpc>
            </a:pPr>
            <a:r>
              <a:rPr lang="en-CA" sz="2800" b="1" spc="-30" dirty="0" smtClean="0">
                <a:solidFill>
                  <a:srgbClr val="FF0000"/>
                </a:solidFill>
                <a:latin typeface="Calibri" pitchFamily="34" charset="0"/>
              </a:rPr>
              <a:t>32. immersed into Christ in death with Christ and resurrection </a:t>
            </a:r>
            <a:endParaRPr lang="en-CA" sz="2800" b="1" spc="-30" dirty="0">
              <a:solidFill>
                <a:srgbClr val="FF0000"/>
              </a:solidFill>
              <a:latin typeface="Calibri" pitchFamily="34" charset="0"/>
            </a:endParaRPr>
          </a:p>
        </p:txBody>
      </p:sp>
      <p:sp>
        <p:nvSpPr>
          <p:cNvPr id="18" name="TextBox 3"/>
          <p:cNvSpPr txBox="1">
            <a:spLocks noChangeArrowheads="1"/>
          </p:cNvSpPr>
          <p:nvPr/>
        </p:nvSpPr>
        <p:spPr bwMode="auto">
          <a:xfrm>
            <a:off x="2843808" y="404664"/>
            <a:ext cx="4760912" cy="451406"/>
          </a:xfrm>
          <a:prstGeom prst="rect">
            <a:avLst/>
          </a:prstGeom>
          <a:solidFill>
            <a:schemeClr val="tx1"/>
          </a:solidFill>
          <a:ln w="9525">
            <a:noFill/>
            <a:miter lim="800000"/>
            <a:headEnd/>
            <a:tailEnd/>
          </a:ln>
        </p:spPr>
        <p:txBody>
          <a:bodyPr wrap="square">
            <a:spAutoFit/>
          </a:bodyPr>
          <a:lstStyle/>
          <a:p>
            <a:pPr algn="ctr">
              <a:lnSpc>
                <a:spcPts val="2800"/>
              </a:lnSpc>
            </a:pPr>
            <a:r>
              <a:rPr lang="en-CA" sz="2800" b="1" spc="-30" dirty="0" smtClean="0">
                <a:solidFill>
                  <a:srgbClr val="FF0000"/>
                </a:solidFill>
                <a:latin typeface="Calibri" pitchFamily="34" charset="0"/>
              </a:rPr>
              <a:t>with Christ.  Thank you, Lord!</a:t>
            </a:r>
            <a:endParaRPr lang="en-CA" sz="2800" b="1" spc="-30" dirty="0">
              <a:solidFill>
                <a:srgbClr val="FF0000"/>
              </a:solidFill>
              <a:latin typeface="Calibri" pitchFamily="34" charset="0"/>
            </a:endParaRPr>
          </a:p>
        </p:txBody>
      </p:sp>
      <p:sp>
        <p:nvSpPr>
          <p:cNvPr id="7" name="TextBox 3"/>
          <p:cNvSpPr txBox="1">
            <a:spLocks noChangeArrowheads="1"/>
          </p:cNvSpPr>
          <p:nvPr/>
        </p:nvSpPr>
        <p:spPr bwMode="auto">
          <a:xfrm>
            <a:off x="152400" y="5277371"/>
            <a:ext cx="8892480" cy="1103957"/>
          </a:xfrm>
          <a:prstGeom prst="rect">
            <a:avLst/>
          </a:prstGeom>
          <a:noFill/>
          <a:ln w="9525">
            <a:noFill/>
            <a:miter lim="800000"/>
            <a:headEnd/>
            <a:tailEnd/>
          </a:ln>
        </p:spPr>
        <p:txBody>
          <a:bodyPr wrap="square">
            <a:spAutoFit/>
          </a:bodyPr>
          <a:lstStyle/>
          <a:p>
            <a:pPr algn="ctr"/>
            <a:r>
              <a:rPr lang="en-US" sz="2400" b="1" dirty="0" smtClean="0">
                <a:solidFill>
                  <a:schemeClr val="bg1"/>
                </a:solidFill>
                <a:latin typeface="Calibri" pitchFamily="34" charset="0"/>
                <a:cs typeface="Calibri" pitchFamily="34" charset="0"/>
              </a:rPr>
              <a:t>“For as many of you as were baptized into Christ have put on Christ”</a:t>
            </a:r>
          </a:p>
          <a:p>
            <a:pPr algn="ctr">
              <a:lnSpc>
                <a:spcPts val="2500"/>
              </a:lnSpc>
            </a:pPr>
            <a:r>
              <a:rPr lang="en-US" sz="2400" b="1" dirty="0" smtClean="0">
                <a:solidFill>
                  <a:schemeClr val="bg1"/>
                </a:solidFill>
                <a:latin typeface="Calibri" pitchFamily="34" charset="0"/>
                <a:cs typeface="Calibri" pitchFamily="34" charset="0"/>
              </a:rPr>
              <a:t>Gal 3:27</a:t>
            </a:r>
          </a:p>
          <a:p>
            <a:pPr>
              <a:lnSpc>
                <a:spcPts val="2500"/>
              </a:lnSpc>
            </a:pPr>
            <a:endParaRPr lang="en-US" sz="24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2.JPG"/>
          <p:cNvPicPr>
            <a:picLocks noChangeAspect="1"/>
          </p:cNvPicPr>
          <p:nvPr/>
        </p:nvPicPr>
        <p:blipFill>
          <a:blip r:embed="rId2" cstate="print"/>
          <a:stretch>
            <a:fillRect/>
          </a:stretch>
        </p:blipFill>
        <p:spPr>
          <a:xfrm>
            <a:off x="0" y="0"/>
            <a:ext cx="9144000" cy="6858000"/>
          </a:xfrm>
          <a:prstGeom prst="rect">
            <a:avLst/>
          </a:prstGeom>
        </p:spPr>
      </p:pic>
      <p:sp>
        <p:nvSpPr>
          <p:cNvPr id="20485" name="TextBox 3"/>
          <p:cNvSpPr txBox="1">
            <a:spLocks noChangeArrowheads="1"/>
          </p:cNvSpPr>
          <p:nvPr/>
        </p:nvSpPr>
        <p:spPr bwMode="auto">
          <a:xfrm>
            <a:off x="0" y="20265"/>
            <a:ext cx="9144000" cy="456407"/>
          </a:xfrm>
          <a:prstGeom prst="rect">
            <a:avLst/>
          </a:prstGeom>
          <a:solidFill>
            <a:schemeClr val="tx1"/>
          </a:solidFill>
          <a:ln w="9525">
            <a:noFill/>
            <a:miter lim="800000"/>
            <a:headEnd/>
            <a:tailEnd/>
          </a:ln>
        </p:spPr>
        <p:txBody>
          <a:bodyPr wrap="square">
            <a:spAutoFit/>
          </a:bodyPr>
          <a:lstStyle/>
          <a:p>
            <a:pPr algn="ctr">
              <a:lnSpc>
                <a:spcPts val="2800"/>
              </a:lnSpc>
            </a:pPr>
            <a:r>
              <a:rPr lang="en-CA" sz="2800" b="1" spc="-30" dirty="0" smtClean="0">
                <a:solidFill>
                  <a:srgbClr val="FF0000"/>
                </a:solidFill>
                <a:latin typeface="Calibri" pitchFamily="34" charset="0"/>
              </a:rPr>
              <a:t>33. united with Christ in death with Christ and resurrection </a:t>
            </a:r>
            <a:endParaRPr lang="en-CA" sz="2800" b="1" spc="-30" dirty="0">
              <a:solidFill>
                <a:srgbClr val="FF0000"/>
              </a:solidFill>
              <a:latin typeface="Calibri" pitchFamily="34" charset="0"/>
            </a:endParaRPr>
          </a:p>
        </p:txBody>
      </p:sp>
      <p:sp>
        <p:nvSpPr>
          <p:cNvPr id="13" name="TextBox 3"/>
          <p:cNvSpPr txBox="1">
            <a:spLocks noChangeArrowheads="1"/>
          </p:cNvSpPr>
          <p:nvPr/>
        </p:nvSpPr>
        <p:spPr bwMode="auto">
          <a:xfrm>
            <a:off x="175320" y="5089634"/>
            <a:ext cx="8892480" cy="1651734"/>
          </a:xfrm>
          <a:prstGeom prst="rect">
            <a:avLst/>
          </a:prstGeom>
          <a:noFill/>
          <a:ln w="9525">
            <a:noFill/>
            <a:miter lim="800000"/>
            <a:headEnd/>
            <a:tailEnd/>
          </a:ln>
        </p:spPr>
        <p:txBody>
          <a:bodyPr wrap="square">
            <a:spAutoFit/>
          </a:bodyPr>
          <a:lstStyle/>
          <a:p>
            <a:pPr>
              <a:lnSpc>
                <a:spcPts val="2800"/>
              </a:lnSpc>
            </a:pPr>
            <a:r>
              <a:rPr lang="en-US" sz="2400" b="1" dirty="0" smtClean="0">
                <a:solidFill>
                  <a:schemeClr val="bg1"/>
                </a:solidFill>
                <a:latin typeface="Calibri" pitchFamily="34" charset="0"/>
              </a:rPr>
              <a:t>“For if we have been </a:t>
            </a:r>
            <a:r>
              <a:rPr lang="en-US" sz="2400" b="1" u="sng" dirty="0" smtClean="0">
                <a:solidFill>
                  <a:schemeClr val="bg1"/>
                </a:solidFill>
                <a:latin typeface="Calibri" pitchFamily="34" charset="0"/>
              </a:rPr>
              <a:t>united</a:t>
            </a:r>
            <a:r>
              <a:rPr lang="en-US" sz="2400" b="1" dirty="0" smtClean="0">
                <a:solidFill>
                  <a:schemeClr val="bg1"/>
                </a:solidFill>
                <a:latin typeface="Calibri" pitchFamily="34" charset="0"/>
              </a:rPr>
              <a:t> with him in a death like his, we shall certainly be </a:t>
            </a:r>
            <a:r>
              <a:rPr lang="en-US" sz="2400" b="1" u="sng" dirty="0" smtClean="0">
                <a:solidFill>
                  <a:schemeClr val="bg1"/>
                </a:solidFill>
                <a:latin typeface="Calibri" pitchFamily="34" charset="0"/>
              </a:rPr>
              <a:t>united</a:t>
            </a:r>
            <a:r>
              <a:rPr lang="en-US" sz="2400" b="1" dirty="0" smtClean="0">
                <a:solidFill>
                  <a:schemeClr val="bg1"/>
                </a:solidFill>
                <a:latin typeface="Calibri" pitchFamily="34" charset="0"/>
              </a:rPr>
              <a:t> with him in a resurrection like his”  Rom 6:5 </a:t>
            </a:r>
            <a:endParaRPr lang="en-CA" sz="800" dirty="0" smtClean="0">
              <a:solidFill>
                <a:schemeClr val="bg1"/>
              </a:solidFill>
              <a:latin typeface="Calibri" pitchFamily="34" charset="0"/>
            </a:endParaRPr>
          </a:p>
          <a:p>
            <a:endParaRPr lang="en-CA" sz="800" dirty="0" smtClean="0">
              <a:solidFill>
                <a:schemeClr val="bg1"/>
              </a:solidFill>
              <a:latin typeface="Calibri" pitchFamily="34" charset="0"/>
            </a:endParaRPr>
          </a:p>
          <a:p>
            <a:pPr>
              <a:lnSpc>
                <a:spcPts val="2800"/>
              </a:lnSpc>
            </a:pPr>
            <a:r>
              <a:rPr lang="en-CA" sz="2400" b="1" dirty="0" smtClean="0">
                <a:solidFill>
                  <a:schemeClr val="bg1"/>
                </a:solidFill>
                <a:latin typeface="Calibri" pitchFamily="34" charset="0"/>
              </a:rPr>
              <a:t>“Now if we have </a:t>
            </a:r>
            <a:r>
              <a:rPr lang="en-CA" sz="2400" b="1" u="sng" dirty="0" smtClean="0">
                <a:solidFill>
                  <a:schemeClr val="bg1"/>
                </a:solidFill>
                <a:latin typeface="Calibri" pitchFamily="34" charset="0"/>
              </a:rPr>
              <a:t>died</a:t>
            </a:r>
            <a:r>
              <a:rPr lang="en-CA" sz="2400" b="1" dirty="0" smtClean="0">
                <a:solidFill>
                  <a:schemeClr val="bg1"/>
                </a:solidFill>
                <a:latin typeface="Calibri" pitchFamily="34" charset="0"/>
              </a:rPr>
              <a:t> with Christ, we believe that we will also </a:t>
            </a:r>
          </a:p>
          <a:p>
            <a:pPr>
              <a:lnSpc>
                <a:spcPts val="2800"/>
              </a:lnSpc>
            </a:pPr>
            <a:r>
              <a:rPr lang="en-CA" sz="2400" b="1" u="sng" dirty="0" smtClean="0">
                <a:solidFill>
                  <a:schemeClr val="bg1"/>
                </a:solidFill>
                <a:latin typeface="Calibri" pitchFamily="34" charset="0"/>
              </a:rPr>
              <a:t>live</a:t>
            </a:r>
            <a:r>
              <a:rPr lang="en-CA" sz="2400" b="1" dirty="0" smtClean="0">
                <a:solidFill>
                  <a:schemeClr val="bg1"/>
                </a:solidFill>
                <a:latin typeface="Calibri" pitchFamily="34" charset="0"/>
              </a:rPr>
              <a:t> with him”  Rom 6:8 </a:t>
            </a:r>
          </a:p>
        </p:txBody>
      </p:sp>
      <p:sp>
        <p:nvSpPr>
          <p:cNvPr id="18" name="TextBox 3"/>
          <p:cNvSpPr txBox="1">
            <a:spLocks noChangeArrowheads="1"/>
          </p:cNvSpPr>
          <p:nvPr/>
        </p:nvSpPr>
        <p:spPr bwMode="auto">
          <a:xfrm>
            <a:off x="2843808" y="404664"/>
            <a:ext cx="4760912" cy="456407"/>
          </a:xfrm>
          <a:prstGeom prst="rect">
            <a:avLst/>
          </a:prstGeom>
          <a:solidFill>
            <a:schemeClr val="tx1"/>
          </a:solidFill>
          <a:ln w="9525">
            <a:noFill/>
            <a:miter lim="800000"/>
            <a:headEnd/>
            <a:tailEnd/>
          </a:ln>
        </p:spPr>
        <p:txBody>
          <a:bodyPr wrap="square">
            <a:spAutoFit/>
          </a:bodyPr>
          <a:lstStyle/>
          <a:p>
            <a:pPr algn="ctr">
              <a:lnSpc>
                <a:spcPts val="2800"/>
              </a:lnSpc>
            </a:pPr>
            <a:r>
              <a:rPr lang="en-CA" sz="2800" b="1" spc="-30" dirty="0" smtClean="0">
                <a:solidFill>
                  <a:srgbClr val="FF0000"/>
                </a:solidFill>
                <a:latin typeface="Calibri" pitchFamily="34" charset="0"/>
              </a:rPr>
              <a:t>with Christ.  Praise you, Lord!</a:t>
            </a:r>
            <a:endParaRPr lang="en-CA" sz="2800" b="1" spc="-3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lide1.JPG"/>
          <p:cNvPicPr>
            <a:picLocks noChangeAspect="1"/>
          </p:cNvPicPr>
          <p:nvPr/>
        </p:nvPicPr>
        <p:blipFill>
          <a:blip r:embed="rId2" cstate="print"/>
          <a:stretch>
            <a:fillRect/>
          </a:stretch>
        </p:blipFill>
        <p:spPr>
          <a:xfrm>
            <a:off x="0" y="0"/>
            <a:ext cx="9144000" cy="6858000"/>
          </a:xfrm>
          <a:prstGeom prst="rect">
            <a:avLst/>
          </a:prstGeom>
        </p:spPr>
      </p:pic>
      <p:sp>
        <p:nvSpPr>
          <p:cNvPr id="8" name="TextBox 3"/>
          <p:cNvSpPr txBox="1">
            <a:spLocks noChangeArrowheads="1"/>
          </p:cNvSpPr>
          <p:nvPr/>
        </p:nvSpPr>
        <p:spPr bwMode="auto">
          <a:xfrm>
            <a:off x="0" y="-27384"/>
            <a:ext cx="9144000" cy="810478"/>
          </a:xfrm>
          <a:prstGeom prst="rect">
            <a:avLst/>
          </a:prstGeom>
          <a:noFill/>
          <a:ln w="9525">
            <a:noFill/>
            <a:miter lim="800000"/>
            <a:headEnd/>
            <a:tailEnd/>
          </a:ln>
        </p:spPr>
        <p:txBody>
          <a:bodyPr wrap="square">
            <a:spAutoFit/>
          </a:bodyPr>
          <a:lstStyle/>
          <a:p>
            <a:pPr algn="ctr">
              <a:lnSpc>
                <a:spcPts val="2800"/>
              </a:lnSpc>
            </a:pPr>
            <a:r>
              <a:rPr lang="en-CA" sz="2800" b="1" dirty="0" smtClean="0">
                <a:solidFill>
                  <a:srgbClr val="FF0000"/>
                </a:solidFill>
                <a:latin typeface="Calibri" pitchFamily="34" charset="0"/>
              </a:rPr>
              <a:t>Immersed and united with Christ in death </a:t>
            </a:r>
          </a:p>
          <a:p>
            <a:pPr algn="ctr">
              <a:lnSpc>
                <a:spcPts val="2800"/>
              </a:lnSpc>
            </a:pPr>
            <a:r>
              <a:rPr lang="en-CA" sz="2800" b="1" dirty="0" smtClean="0">
                <a:solidFill>
                  <a:srgbClr val="FF0000"/>
                </a:solidFill>
                <a:latin typeface="Calibri" pitchFamily="34" charset="0"/>
              </a:rPr>
              <a:t>     and resurrection with Christ</a:t>
            </a:r>
            <a:endParaRPr lang="en-CA" sz="2800" b="1" dirty="0">
              <a:solidFill>
                <a:srgbClr val="FF0000"/>
              </a:solidFill>
              <a:latin typeface="Calibri" pitchFamily="34" charset="0"/>
            </a:endParaRPr>
          </a:p>
        </p:txBody>
      </p:sp>
      <p:sp>
        <p:nvSpPr>
          <p:cNvPr id="9" name="TextBox 8"/>
          <p:cNvSpPr txBox="1"/>
          <p:nvPr/>
        </p:nvSpPr>
        <p:spPr>
          <a:xfrm rot="16200000">
            <a:off x="-2794009" y="3234171"/>
            <a:ext cx="6120681" cy="461665"/>
          </a:xfrm>
          <a:prstGeom prst="rect">
            <a:avLst/>
          </a:prstGeom>
          <a:noFill/>
        </p:spPr>
        <p:txBody>
          <a:bodyPr wrap="square" rtlCol="0">
            <a:spAutoFit/>
          </a:bodyPr>
          <a:lstStyle/>
          <a:p>
            <a:pPr algn="ctr"/>
            <a:r>
              <a:rPr lang="en-US" sz="2400" b="1" spc="-30" dirty="0" smtClean="0">
                <a:solidFill>
                  <a:schemeClr val="bg1">
                    <a:lumMod val="50000"/>
                  </a:schemeClr>
                </a:solidFill>
                <a:latin typeface="Calibri" pitchFamily="34" charset="0"/>
                <a:cs typeface="Calibri" pitchFamily="34" charset="0"/>
              </a:rPr>
              <a:t>without Christ, sin + Satan reign as Master</a:t>
            </a:r>
            <a:endParaRPr lang="en-US" sz="2400" b="1" spc="-30" dirty="0">
              <a:solidFill>
                <a:schemeClr val="bg1">
                  <a:lumMod val="50000"/>
                </a:schemeClr>
              </a:solidFill>
              <a:latin typeface="Calibri" pitchFamily="34" charset="0"/>
              <a:cs typeface="Calibri" pitchFamily="34" charset="0"/>
            </a:endParaRPr>
          </a:p>
        </p:txBody>
      </p:sp>
      <p:sp>
        <p:nvSpPr>
          <p:cNvPr id="10" name="TextBox 9"/>
          <p:cNvSpPr txBox="1"/>
          <p:nvPr/>
        </p:nvSpPr>
        <p:spPr>
          <a:xfrm>
            <a:off x="2555776" y="4777925"/>
            <a:ext cx="4968552" cy="667299"/>
          </a:xfrm>
          <a:prstGeom prst="rect">
            <a:avLst/>
          </a:prstGeom>
          <a:noFill/>
        </p:spPr>
        <p:txBody>
          <a:bodyPr wrap="square" rtlCol="0">
            <a:spAutoFit/>
          </a:bodyPr>
          <a:lstStyle/>
          <a:p>
            <a:pPr>
              <a:lnSpc>
                <a:spcPts val="2200"/>
              </a:lnSpc>
            </a:pPr>
            <a:r>
              <a:rPr lang="en-US" sz="2400" b="1" dirty="0" smtClean="0">
                <a:solidFill>
                  <a:srgbClr val="002060"/>
                </a:solidFill>
                <a:latin typeface="Calibri" pitchFamily="34" charset="0"/>
                <a:cs typeface="Calibri" pitchFamily="34" charset="0"/>
              </a:rPr>
              <a:t>old self in Adam crucified +</a:t>
            </a:r>
          </a:p>
          <a:p>
            <a:pPr>
              <a:lnSpc>
                <a:spcPts val="2200"/>
              </a:lnSpc>
            </a:pPr>
            <a:r>
              <a:rPr lang="en-US" sz="2400" b="1" dirty="0" smtClean="0">
                <a:solidFill>
                  <a:srgbClr val="002060"/>
                </a:solidFill>
                <a:latin typeface="Calibri" pitchFamily="34" charset="0"/>
                <a:cs typeface="Calibri" pitchFamily="34" charset="0"/>
              </a:rPr>
              <a:t>buried with Christ</a:t>
            </a:r>
            <a:endParaRPr lang="en-US" sz="2400" b="1" dirty="0">
              <a:solidFill>
                <a:srgbClr val="002060"/>
              </a:solidFill>
              <a:latin typeface="Calibri" pitchFamily="34" charset="0"/>
              <a:cs typeface="Calibri" pitchFamily="34" charset="0"/>
            </a:endParaRPr>
          </a:p>
        </p:txBody>
      </p:sp>
      <p:sp>
        <p:nvSpPr>
          <p:cNvPr id="11" name="TextBox 10"/>
          <p:cNvSpPr txBox="1"/>
          <p:nvPr/>
        </p:nvSpPr>
        <p:spPr>
          <a:xfrm>
            <a:off x="4139952" y="1124744"/>
            <a:ext cx="2808312" cy="707886"/>
          </a:xfrm>
          <a:prstGeom prst="rect">
            <a:avLst/>
          </a:prstGeom>
          <a:noFill/>
        </p:spPr>
        <p:txBody>
          <a:bodyPr wrap="square" rtlCol="0">
            <a:spAutoFit/>
          </a:bodyPr>
          <a:lstStyle/>
          <a:p>
            <a:pPr>
              <a:lnSpc>
                <a:spcPts val="2400"/>
              </a:lnSpc>
            </a:pPr>
            <a:r>
              <a:rPr lang="en-US" sz="2400" b="1" dirty="0" smtClean="0">
                <a:solidFill>
                  <a:schemeClr val="accent1">
                    <a:lumMod val="60000"/>
                    <a:lumOff val="40000"/>
                  </a:schemeClr>
                </a:solidFill>
                <a:latin typeface="Calibri" pitchFamily="34" charset="0"/>
                <a:cs typeface="Calibri" pitchFamily="34" charset="0"/>
              </a:rPr>
              <a:t>new self raised +</a:t>
            </a:r>
          </a:p>
          <a:p>
            <a:pPr>
              <a:lnSpc>
                <a:spcPts val="2400"/>
              </a:lnSpc>
            </a:pPr>
            <a:r>
              <a:rPr lang="en-US" sz="2400" b="1" dirty="0" smtClean="0">
                <a:solidFill>
                  <a:schemeClr val="accent1">
                    <a:lumMod val="60000"/>
                    <a:lumOff val="40000"/>
                  </a:schemeClr>
                </a:solidFill>
                <a:latin typeface="Calibri" pitchFamily="34" charset="0"/>
                <a:cs typeface="Calibri" pitchFamily="34" charset="0"/>
              </a:rPr>
              <a:t>alive with Christ</a:t>
            </a:r>
            <a:endParaRPr lang="en-US" sz="2400" b="1" dirty="0">
              <a:solidFill>
                <a:schemeClr val="accent1">
                  <a:lumMod val="60000"/>
                  <a:lumOff val="40000"/>
                </a:schemeClr>
              </a:solidFill>
              <a:latin typeface="Calibri" pitchFamily="34" charset="0"/>
              <a:cs typeface="Calibri" pitchFamily="34" charset="0"/>
            </a:endParaRPr>
          </a:p>
        </p:txBody>
      </p:sp>
      <p:sp>
        <p:nvSpPr>
          <p:cNvPr id="12" name="TextBox 11"/>
          <p:cNvSpPr txBox="1"/>
          <p:nvPr/>
        </p:nvSpPr>
        <p:spPr>
          <a:xfrm rot="1740000">
            <a:off x="471618" y="1677823"/>
            <a:ext cx="3345379" cy="667299"/>
          </a:xfrm>
          <a:prstGeom prst="rect">
            <a:avLst/>
          </a:prstGeom>
          <a:noFill/>
        </p:spPr>
        <p:txBody>
          <a:bodyPr wrap="square" rtlCol="0">
            <a:spAutoFit/>
          </a:bodyPr>
          <a:lstStyle/>
          <a:p>
            <a:pPr algn="ctr">
              <a:lnSpc>
                <a:spcPts val="2100"/>
              </a:lnSpc>
            </a:pPr>
            <a:r>
              <a:rPr lang="en-US" sz="2400" b="1" spc="-60" dirty="0" smtClean="0">
                <a:solidFill>
                  <a:srgbClr val="FF0000"/>
                </a:solidFill>
                <a:latin typeface="Calibri" pitchFamily="34" charset="0"/>
                <a:cs typeface="Calibri" pitchFamily="34" charset="0"/>
              </a:rPr>
              <a:t>faith in Christ </a:t>
            </a:r>
          </a:p>
          <a:p>
            <a:pPr algn="ctr">
              <a:lnSpc>
                <a:spcPts val="2100"/>
              </a:lnSpc>
            </a:pPr>
            <a:r>
              <a:rPr lang="en-US" sz="2400" b="1" spc="-60" dirty="0" smtClean="0">
                <a:solidFill>
                  <a:srgbClr val="FF0000"/>
                </a:solidFill>
                <a:latin typeface="Calibri" pitchFamily="34" charset="0"/>
                <a:cs typeface="Calibri" pitchFamily="34" charset="0"/>
              </a:rPr>
              <a:t>crucified</a:t>
            </a:r>
            <a:endParaRPr lang="en-US" sz="2400" b="1" spc="-60" dirty="0">
              <a:solidFill>
                <a:srgbClr val="FF0000"/>
              </a:solidFill>
              <a:latin typeface="Calibri" pitchFamily="34" charset="0"/>
              <a:cs typeface="Calibri" pitchFamily="34" charset="0"/>
            </a:endParaRPr>
          </a:p>
        </p:txBody>
      </p:sp>
      <p:sp>
        <p:nvSpPr>
          <p:cNvPr id="14" name="TextBox 13"/>
          <p:cNvSpPr txBox="1"/>
          <p:nvPr/>
        </p:nvSpPr>
        <p:spPr>
          <a:xfrm rot="5400000">
            <a:off x="5273717" y="3052745"/>
            <a:ext cx="6813374" cy="707886"/>
          </a:xfrm>
          <a:prstGeom prst="rect">
            <a:avLst/>
          </a:prstGeom>
          <a:noFill/>
        </p:spPr>
        <p:txBody>
          <a:bodyPr wrap="square" rtlCol="0">
            <a:spAutoFit/>
          </a:bodyPr>
          <a:lstStyle/>
          <a:p>
            <a:pPr algn="ctr">
              <a:lnSpc>
                <a:spcPts val="2400"/>
              </a:lnSpc>
            </a:pPr>
            <a:r>
              <a:rPr lang="en-US" sz="2400" b="1" spc="-30" dirty="0" smtClean="0">
                <a:solidFill>
                  <a:schemeClr val="bg1"/>
                </a:solidFill>
                <a:latin typeface="Calibri" pitchFamily="34" charset="0"/>
                <a:cs typeface="Calibri" pitchFamily="34" charset="0"/>
              </a:rPr>
              <a:t>In Christ freed from sin + Satan  as Master, dead to sin</a:t>
            </a:r>
          </a:p>
          <a:p>
            <a:pPr algn="ctr">
              <a:lnSpc>
                <a:spcPts val="2400"/>
              </a:lnSpc>
            </a:pPr>
            <a:r>
              <a:rPr lang="en-US" sz="2400" b="1" dirty="0" smtClean="0">
                <a:solidFill>
                  <a:schemeClr val="bg1"/>
                </a:solidFill>
                <a:latin typeface="Calibri" pitchFamily="34" charset="0"/>
                <a:cs typeface="Calibri" pitchFamily="34" charset="0"/>
              </a:rPr>
              <a:t>Under Christ’s authority and grace in the Spirit</a:t>
            </a:r>
            <a:endParaRPr lang="en-US" sz="2400" b="1" dirty="0">
              <a:solidFill>
                <a:schemeClr val="bg1"/>
              </a:solidFill>
              <a:latin typeface="Calibri" pitchFamily="34" charset="0"/>
              <a:cs typeface="Calibri" pitchFamily="34" charset="0"/>
            </a:endParaRPr>
          </a:p>
        </p:txBody>
      </p:sp>
      <p:sp>
        <p:nvSpPr>
          <p:cNvPr id="15" name="TextBox 14"/>
          <p:cNvSpPr txBox="1"/>
          <p:nvPr/>
        </p:nvSpPr>
        <p:spPr>
          <a:xfrm>
            <a:off x="1647055" y="5661248"/>
            <a:ext cx="6021289" cy="1015663"/>
          </a:xfrm>
          <a:prstGeom prst="rect">
            <a:avLst/>
          </a:prstGeom>
          <a:noFill/>
        </p:spPr>
        <p:txBody>
          <a:bodyPr wrap="square" rtlCol="0">
            <a:spAutoFit/>
          </a:bodyPr>
          <a:lstStyle/>
          <a:p>
            <a:pPr algn="ctr">
              <a:lnSpc>
                <a:spcPts val="2400"/>
              </a:lnSpc>
            </a:pPr>
            <a:r>
              <a:rPr lang="en-US" sz="2400" b="1" dirty="0" smtClean="0">
                <a:solidFill>
                  <a:srgbClr val="0000FF"/>
                </a:solidFill>
                <a:latin typeface="Calibri" pitchFamily="34" charset="0"/>
                <a:cs typeface="Calibri" pitchFamily="34" charset="0"/>
              </a:rPr>
              <a:t>Walking with Christ in the Spirit</a:t>
            </a:r>
          </a:p>
          <a:p>
            <a:pPr algn="ctr">
              <a:lnSpc>
                <a:spcPts val="2400"/>
              </a:lnSpc>
            </a:pPr>
            <a:r>
              <a:rPr lang="en-US" sz="2400" b="1" dirty="0" smtClean="0">
                <a:solidFill>
                  <a:srgbClr val="0000FF"/>
                </a:solidFill>
                <a:latin typeface="Calibri" pitchFamily="34" charset="0"/>
                <a:cs typeface="Calibri" pitchFamily="34" charset="0"/>
              </a:rPr>
              <a:t> in </a:t>
            </a:r>
            <a:r>
              <a:rPr lang="en-US" sz="2400" b="1" i="1" dirty="0" smtClean="0">
                <a:solidFill>
                  <a:srgbClr val="0000FF"/>
                </a:solidFill>
                <a:latin typeface="Calibri" pitchFamily="34" charset="0"/>
                <a:cs typeface="Calibri" pitchFamily="34" charset="0"/>
              </a:rPr>
              <a:t>agape</a:t>
            </a:r>
            <a:r>
              <a:rPr lang="en-US" sz="2400" b="1" dirty="0" smtClean="0">
                <a:solidFill>
                  <a:srgbClr val="0000FF"/>
                </a:solidFill>
                <a:latin typeface="Calibri" pitchFamily="34" charset="0"/>
                <a:cs typeface="Calibri" pitchFamily="34" charset="0"/>
              </a:rPr>
              <a:t> love, fellowship and submission,</a:t>
            </a:r>
          </a:p>
          <a:p>
            <a:pPr algn="ctr">
              <a:lnSpc>
                <a:spcPts val="2400"/>
              </a:lnSpc>
            </a:pPr>
            <a:r>
              <a:rPr lang="en-US" sz="2400" b="1" dirty="0" smtClean="0">
                <a:solidFill>
                  <a:srgbClr val="0000FF"/>
                </a:solidFill>
                <a:latin typeface="Calibri" pitchFamily="34" charset="0"/>
                <a:cs typeface="Calibri" pitchFamily="34" charset="0"/>
              </a:rPr>
              <a:t>enjoying the LORD as our supreme treasure</a:t>
            </a:r>
            <a:endParaRPr lang="en-US" sz="2400" b="1" dirty="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1.JPG"/>
          <p:cNvPicPr>
            <a:picLocks noChangeAspect="1"/>
          </p:cNvPicPr>
          <p:nvPr/>
        </p:nvPicPr>
        <p:blipFill>
          <a:blip r:embed="rId2" cstate="print"/>
          <a:stretch>
            <a:fillRect/>
          </a:stretch>
        </p:blipFill>
        <p:spPr>
          <a:xfrm>
            <a:off x="0" y="0"/>
            <a:ext cx="9144000" cy="6858000"/>
          </a:xfrm>
          <a:prstGeom prst="rect">
            <a:avLst/>
          </a:prstGeom>
        </p:spPr>
      </p:pic>
      <p:sp>
        <p:nvSpPr>
          <p:cNvPr id="20484" name="TextBox 3"/>
          <p:cNvSpPr txBox="1">
            <a:spLocks noChangeArrowheads="1"/>
          </p:cNvSpPr>
          <p:nvPr/>
        </p:nvSpPr>
        <p:spPr bwMode="auto">
          <a:xfrm>
            <a:off x="179512" y="5714866"/>
            <a:ext cx="8892480" cy="810478"/>
          </a:xfrm>
          <a:prstGeom prst="rect">
            <a:avLst/>
          </a:prstGeom>
          <a:noFill/>
          <a:ln w="9525">
            <a:noFill/>
            <a:miter lim="800000"/>
            <a:headEnd/>
            <a:tailEnd/>
          </a:ln>
        </p:spPr>
        <p:txBody>
          <a:bodyPr wrap="square">
            <a:spAutoFit/>
          </a:bodyPr>
          <a:lstStyle/>
          <a:p>
            <a:pPr algn="ctr">
              <a:lnSpc>
                <a:spcPts val="2800"/>
              </a:lnSpc>
            </a:pPr>
            <a:r>
              <a:rPr lang="en-US" sz="2400" b="1" dirty="0" smtClean="0">
                <a:solidFill>
                  <a:schemeClr val="bg1"/>
                </a:solidFill>
                <a:latin typeface="Calibri" pitchFamily="34" charset="0"/>
              </a:rPr>
              <a:t>Has anyone else died for you to redeem and set you free </a:t>
            </a:r>
          </a:p>
          <a:p>
            <a:pPr algn="ctr">
              <a:lnSpc>
                <a:spcPts val="2800"/>
              </a:lnSpc>
            </a:pPr>
            <a:r>
              <a:rPr lang="en-US" sz="2400" b="1" dirty="0" smtClean="0">
                <a:solidFill>
                  <a:schemeClr val="bg1"/>
                </a:solidFill>
                <a:latin typeface="Calibri" pitchFamily="34" charset="0"/>
              </a:rPr>
              <a:t>from enslavement to SIN, the cruel master of all sinners?</a:t>
            </a: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lide1.JPG"/>
          <p:cNvPicPr>
            <a:picLocks noChangeAspect="1"/>
          </p:cNvPicPr>
          <p:nvPr/>
        </p:nvPicPr>
        <p:blipFill>
          <a:blip r:embed="rId3" cstate="print"/>
          <a:stretch>
            <a:fillRect/>
          </a:stretch>
        </p:blipFill>
        <p:spPr>
          <a:xfrm>
            <a:off x="0" y="0"/>
            <a:ext cx="9144000" cy="6858000"/>
          </a:xfrm>
          <a:prstGeom prst="rect">
            <a:avLst/>
          </a:prstGeom>
        </p:spPr>
      </p:pic>
      <p:sp>
        <p:nvSpPr>
          <p:cNvPr id="20485" name="TextBox 3"/>
          <p:cNvSpPr txBox="1">
            <a:spLocks noChangeArrowheads="1"/>
          </p:cNvSpPr>
          <p:nvPr/>
        </p:nvSpPr>
        <p:spPr bwMode="auto">
          <a:xfrm>
            <a:off x="0" y="20265"/>
            <a:ext cx="9144000" cy="456407"/>
          </a:xfrm>
          <a:prstGeom prst="rect">
            <a:avLst/>
          </a:prstGeom>
          <a:solidFill>
            <a:schemeClr val="tx1"/>
          </a:solidFill>
          <a:ln w="9525">
            <a:noFill/>
            <a:miter lim="800000"/>
            <a:headEnd/>
            <a:tailEnd/>
          </a:ln>
        </p:spPr>
        <p:txBody>
          <a:bodyPr wrap="square">
            <a:spAutoFit/>
          </a:bodyPr>
          <a:lstStyle/>
          <a:p>
            <a:pPr algn="ctr">
              <a:lnSpc>
                <a:spcPts val="2800"/>
              </a:lnSpc>
            </a:pPr>
            <a:r>
              <a:rPr lang="en-US" sz="2800" b="1" kern="0" spc="-100" dirty="0" smtClean="0">
                <a:solidFill>
                  <a:srgbClr val="FF0000"/>
                </a:solidFill>
                <a:latin typeface="Calibri" pitchFamily="34" charset="0"/>
                <a:cs typeface="Calibri" pitchFamily="34" charset="0"/>
              </a:rPr>
              <a:t>34-35. </a:t>
            </a:r>
            <a:r>
              <a:rPr lang="en-US" sz="2800" b="1" dirty="0" smtClean="0">
                <a:solidFill>
                  <a:srgbClr val="FF0000"/>
                </a:solidFill>
                <a:latin typeface="Calibri" pitchFamily="34" charset="0"/>
                <a:cs typeface="Calibri" pitchFamily="34" charset="0"/>
              </a:rPr>
              <a:t>old self in Adam crucified and buried with Christ </a:t>
            </a:r>
          </a:p>
        </p:txBody>
      </p:sp>
      <p:sp>
        <p:nvSpPr>
          <p:cNvPr id="13" name="TextBox 3"/>
          <p:cNvSpPr txBox="1">
            <a:spLocks noChangeArrowheads="1"/>
          </p:cNvSpPr>
          <p:nvPr/>
        </p:nvSpPr>
        <p:spPr bwMode="auto">
          <a:xfrm>
            <a:off x="175320" y="5013176"/>
            <a:ext cx="8892480" cy="2380139"/>
          </a:xfrm>
          <a:prstGeom prst="rect">
            <a:avLst/>
          </a:prstGeom>
          <a:noFill/>
          <a:ln w="9525">
            <a:noFill/>
            <a:miter lim="800000"/>
            <a:headEnd/>
            <a:tailEnd/>
          </a:ln>
        </p:spPr>
        <p:txBody>
          <a:bodyPr wrap="square">
            <a:spAutoFit/>
          </a:bodyPr>
          <a:lstStyle/>
          <a:p>
            <a:pPr>
              <a:lnSpc>
                <a:spcPts val="2800"/>
              </a:lnSpc>
            </a:pPr>
            <a:r>
              <a:rPr lang="en-CA" sz="2400" b="1" dirty="0" smtClean="0">
                <a:solidFill>
                  <a:schemeClr val="bg1"/>
                </a:solidFill>
                <a:latin typeface="Calibri" pitchFamily="34" charset="0"/>
              </a:rPr>
              <a:t>We were </a:t>
            </a:r>
            <a:r>
              <a:rPr lang="en-CA" sz="2400" b="1" u="sng" dirty="0" smtClean="0">
                <a:solidFill>
                  <a:schemeClr val="bg1"/>
                </a:solidFill>
                <a:latin typeface="Calibri" pitchFamily="34" charset="0"/>
              </a:rPr>
              <a:t>buried</a:t>
            </a:r>
            <a:r>
              <a:rPr lang="en-CA" sz="2400" b="1" dirty="0" smtClean="0">
                <a:solidFill>
                  <a:schemeClr val="bg1"/>
                </a:solidFill>
                <a:latin typeface="Calibri" pitchFamily="34" charset="0"/>
              </a:rPr>
              <a:t> therefore with him . . . into death . . . </a:t>
            </a:r>
            <a:r>
              <a:rPr lang="en-CA" sz="2400" b="1" dirty="0" smtClean="0">
                <a:solidFill>
                  <a:schemeClr val="bg1"/>
                </a:solidFill>
                <a:latin typeface="Calibri" pitchFamily="34" charset="0"/>
                <a:cs typeface="Calibri" pitchFamily="34" charset="0"/>
              </a:rPr>
              <a:t> our old self was </a:t>
            </a:r>
            <a:r>
              <a:rPr lang="en-US" sz="2400" b="1" u="sng" dirty="0" smtClean="0">
                <a:solidFill>
                  <a:schemeClr val="bg1"/>
                </a:solidFill>
                <a:latin typeface="Calibri" pitchFamily="34" charset="0"/>
                <a:cs typeface="Calibri" pitchFamily="34" charset="0"/>
              </a:rPr>
              <a:t>crucified</a:t>
            </a:r>
            <a:r>
              <a:rPr lang="en-US" sz="2400" b="1" dirty="0" smtClean="0">
                <a:solidFill>
                  <a:schemeClr val="bg1"/>
                </a:solidFill>
                <a:latin typeface="Calibri" pitchFamily="34" charset="0"/>
                <a:cs typeface="Calibri" pitchFamily="34" charset="0"/>
              </a:rPr>
              <a:t> with him . . . For one who has </a:t>
            </a:r>
            <a:r>
              <a:rPr lang="en-US" sz="2400" b="1" u="sng" dirty="0" smtClean="0">
                <a:solidFill>
                  <a:schemeClr val="bg1"/>
                </a:solidFill>
                <a:latin typeface="Calibri" pitchFamily="34" charset="0"/>
                <a:cs typeface="Calibri" pitchFamily="34" charset="0"/>
              </a:rPr>
              <a:t>died</a:t>
            </a:r>
            <a:r>
              <a:rPr lang="en-US" sz="2400" b="1" dirty="0" smtClean="0">
                <a:solidFill>
                  <a:schemeClr val="bg1"/>
                </a:solidFill>
                <a:latin typeface="Calibri" pitchFamily="34" charset="0"/>
                <a:cs typeface="Calibri" pitchFamily="34" charset="0"/>
              </a:rPr>
              <a:t> has been set free from sin.  Now if </a:t>
            </a:r>
            <a:r>
              <a:rPr lang="en-CA" sz="2400" b="1" dirty="0" smtClean="0">
                <a:solidFill>
                  <a:schemeClr val="bg1"/>
                </a:solidFill>
                <a:latin typeface="Calibri" pitchFamily="34" charset="0"/>
              </a:rPr>
              <a:t>we have </a:t>
            </a:r>
            <a:r>
              <a:rPr lang="en-CA" sz="2400" b="1" u="sng" dirty="0" smtClean="0">
                <a:solidFill>
                  <a:schemeClr val="bg1"/>
                </a:solidFill>
                <a:latin typeface="Calibri" pitchFamily="34" charset="0"/>
              </a:rPr>
              <a:t>died</a:t>
            </a:r>
            <a:r>
              <a:rPr lang="en-CA" sz="2400" b="1" dirty="0" smtClean="0">
                <a:solidFill>
                  <a:schemeClr val="bg1"/>
                </a:solidFill>
                <a:latin typeface="Calibri" pitchFamily="34" charset="0"/>
              </a:rPr>
              <a:t> with Christ . . .” Rom 6:4,6,8</a:t>
            </a:r>
          </a:p>
          <a:p>
            <a:endParaRPr lang="en-US" sz="800" dirty="0" smtClean="0">
              <a:solidFill>
                <a:schemeClr val="bg1"/>
              </a:solidFill>
              <a:latin typeface="Calibri" pitchFamily="34" charset="0"/>
              <a:cs typeface="Calibri" pitchFamily="34" charset="0"/>
            </a:endParaRPr>
          </a:p>
          <a:p>
            <a:r>
              <a:rPr lang="en-US" sz="2400" dirty="0" smtClean="0">
                <a:solidFill>
                  <a:schemeClr val="bg1"/>
                </a:solidFill>
                <a:latin typeface="Calibri" pitchFamily="34" charset="0"/>
                <a:cs typeface="Calibri" pitchFamily="34" charset="0"/>
              </a:rPr>
              <a:t>also Gal 2:20; Eph 4:21-22; Col 2:12; 3:3,9; in Adam Rom 5:12,19</a:t>
            </a:r>
          </a:p>
          <a:p>
            <a:pPr>
              <a:lnSpc>
                <a:spcPts val="2800"/>
              </a:lnSpc>
            </a:pPr>
            <a:endParaRPr lang="en-CA" sz="2400" b="1" dirty="0" smtClean="0">
              <a:solidFill>
                <a:schemeClr val="bg1"/>
              </a:solidFill>
              <a:latin typeface="Calibri" pitchFamily="34" charset="0"/>
            </a:endParaRPr>
          </a:p>
          <a:p>
            <a:pPr>
              <a:lnSpc>
                <a:spcPts val="2800"/>
              </a:lnSpc>
            </a:pPr>
            <a:endParaRPr lang="en-CA" sz="1200" dirty="0" smtClean="0">
              <a:solidFill>
                <a:schemeClr val="bg1"/>
              </a:solidFill>
              <a:latin typeface="Calibri" pitchFamily="34" charset="0"/>
            </a:endParaRPr>
          </a:p>
        </p:txBody>
      </p:sp>
      <p:sp>
        <p:nvSpPr>
          <p:cNvPr id="18" name="TextBox 3"/>
          <p:cNvSpPr txBox="1">
            <a:spLocks noChangeArrowheads="1"/>
          </p:cNvSpPr>
          <p:nvPr/>
        </p:nvSpPr>
        <p:spPr bwMode="auto">
          <a:xfrm>
            <a:off x="2771800" y="404664"/>
            <a:ext cx="5760640" cy="451406"/>
          </a:xfrm>
          <a:prstGeom prst="rect">
            <a:avLst/>
          </a:prstGeom>
          <a:solidFill>
            <a:schemeClr val="tx1"/>
          </a:solidFill>
          <a:ln w="9525">
            <a:noFill/>
            <a:miter lim="800000"/>
            <a:headEnd/>
            <a:tailEnd/>
          </a:ln>
        </p:spPr>
        <p:txBody>
          <a:bodyPr wrap="square">
            <a:spAutoFit/>
          </a:bodyPr>
          <a:lstStyle/>
          <a:p>
            <a:pPr algn="ctr">
              <a:lnSpc>
                <a:spcPts val="2800"/>
              </a:lnSpc>
            </a:pPr>
            <a:r>
              <a:rPr lang="en-US" sz="2800" b="1" dirty="0" smtClean="0">
                <a:solidFill>
                  <a:srgbClr val="FF0000"/>
                </a:solidFill>
                <a:latin typeface="Calibri" pitchFamily="34" charset="0"/>
                <a:cs typeface="Calibri" pitchFamily="34" charset="0"/>
              </a:rPr>
              <a:t>in death</a:t>
            </a:r>
            <a:r>
              <a:rPr lang="en-CA" sz="2800" b="1" spc="-30" dirty="0" smtClean="0">
                <a:solidFill>
                  <a:srgbClr val="FF0000"/>
                </a:solidFill>
                <a:latin typeface="Calibri" pitchFamily="34" charset="0"/>
              </a:rPr>
              <a:t> with Christ.  Thank you, Lord!</a:t>
            </a:r>
            <a:endParaRPr lang="en-CA" sz="2800" b="1" spc="-30" dirty="0">
              <a:solidFill>
                <a:srgbClr val="FF0000"/>
              </a:solidFill>
              <a:latin typeface="Calibri" pitchFamily="34" charset="0"/>
            </a:endParaRPr>
          </a:p>
        </p:txBody>
      </p:sp>
      <p:sp>
        <p:nvSpPr>
          <p:cNvPr id="6" name="TextBox 5"/>
          <p:cNvSpPr txBox="1"/>
          <p:nvPr/>
        </p:nvSpPr>
        <p:spPr>
          <a:xfrm>
            <a:off x="2483768" y="4005064"/>
            <a:ext cx="4968552" cy="667299"/>
          </a:xfrm>
          <a:prstGeom prst="rect">
            <a:avLst/>
          </a:prstGeom>
          <a:noFill/>
        </p:spPr>
        <p:txBody>
          <a:bodyPr wrap="square" rtlCol="0">
            <a:spAutoFit/>
          </a:bodyPr>
          <a:lstStyle/>
          <a:p>
            <a:pPr>
              <a:lnSpc>
                <a:spcPts val="2200"/>
              </a:lnSpc>
            </a:pPr>
            <a:r>
              <a:rPr lang="en-US" sz="2400" b="1" dirty="0" smtClean="0">
                <a:solidFill>
                  <a:srgbClr val="FFC000"/>
                </a:solidFill>
                <a:latin typeface="Calibri" pitchFamily="34" charset="0"/>
                <a:cs typeface="Calibri" pitchFamily="34" charset="0"/>
              </a:rPr>
              <a:t>old self in Adam crucified +</a:t>
            </a:r>
          </a:p>
          <a:p>
            <a:pPr>
              <a:lnSpc>
                <a:spcPts val="2200"/>
              </a:lnSpc>
            </a:pPr>
            <a:r>
              <a:rPr lang="en-US" sz="2400" b="1" dirty="0" smtClean="0">
                <a:solidFill>
                  <a:srgbClr val="FFC000"/>
                </a:solidFill>
                <a:latin typeface="Calibri" pitchFamily="34" charset="0"/>
                <a:cs typeface="Calibri" pitchFamily="34" charset="0"/>
              </a:rPr>
              <a:t>buried with Christ</a:t>
            </a:r>
            <a:endParaRPr lang="en-US" sz="2400" b="1" dirty="0">
              <a:solidFill>
                <a:srgbClr val="FFC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lide1.JPG"/>
          <p:cNvPicPr>
            <a:picLocks noChangeAspect="1"/>
          </p:cNvPicPr>
          <p:nvPr/>
        </p:nvPicPr>
        <p:blipFill>
          <a:blip r:embed="rId2" cstate="print"/>
          <a:stretch>
            <a:fillRect/>
          </a:stretch>
        </p:blipFill>
        <p:spPr>
          <a:xfrm>
            <a:off x="0" y="0"/>
            <a:ext cx="9144000" cy="6858000"/>
          </a:xfrm>
          <a:prstGeom prst="rect">
            <a:avLst/>
          </a:prstGeom>
        </p:spPr>
      </p:pic>
      <p:sp>
        <p:nvSpPr>
          <p:cNvPr id="18" name="TextBox 3"/>
          <p:cNvSpPr txBox="1">
            <a:spLocks noChangeArrowheads="1"/>
          </p:cNvSpPr>
          <p:nvPr/>
        </p:nvSpPr>
        <p:spPr bwMode="auto">
          <a:xfrm>
            <a:off x="2771800" y="313492"/>
            <a:ext cx="6372200" cy="523220"/>
          </a:xfrm>
          <a:prstGeom prst="rect">
            <a:avLst/>
          </a:prstGeom>
          <a:solidFill>
            <a:schemeClr val="tx1"/>
          </a:solidFill>
          <a:ln w="9525">
            <a:noFill/>
            <a:miter lim="800000"/>
            <a:headEnd/>
            <a:tailEnd/>
          </a:ln>
        </p:spPr>
        <p:txBody>
          <a:bodyPr wrap="square">
            <a:spAutoFit/>
          </a:bodyPr>
          <a:lstStyle/>
          <a:p>
            <a:pPr algn="ctr"/>
            <a:r>
              <a:rPr lang="en-US" sz="2800" b="1" spc="-20" dirty="0" smtClean="0">
                <a:solidFill>
                  <a:srgbClr val="FF0000"/>
                </a:solidFill>
                <a:latin typeface="Calibri" pitchFamily="34" charset="0"/>
                <a:cs typeface="Calibri" pitchFamily="34" charset="0"/>
              </a:rPr>
              <a:t>resurrection with Christ.  Thank you, Lord!</a:t>
            </a:r>
          </a:p>
        </p:txBody>
      </p:sp>
      <p:sp>
        <p:nvSpPr>
          <p:cNvPr id="7" name="TextBox 6"/>
          <p:cNvSpPr txBox="1"/>
          <p:nvPr/>
        </p:nvSpPr>
        <p:spPr>
          <a:xfrm>
            <a:off x="107504" y="4869160"/>
            <a:ext cx="8964488" cy="2492990"/>
          </a:xfrm>
          <a:prstGeom prst="rect">
            <a:avLst/>
          </a:prstGeom>
          <a:noFill/>
        </p:spPr>
        <p:txBody>
          <a:bodyPr wrap="square" rtlCol="0">
            <a:spAutoFit/>
          </a:bodyPr>
          <a:lstStyle/>
          <a:p>
            <a:r>
              <a:rPr lang="en-US" sz="2400" b="1" dirty="0" smtClean="0">
                <a:solidFill>
                  <a:schemeClr val="bg1"/>
                </a:solidFill>
                <a:latin typeface="Calibri" pitchFamily="34" charset="0"/>
                <a:cs typeface="Calibri" pitchFamily="34" charset="0"/>
              </a:rPr>
              <a:t>“</a:t>
            </a:r>
            <a:r>
              <a:rPr lang="en-CA" sz="2400" b="1" dirty="0" smtClean="0">
                <a:solidFill>
                  <a:schemeClr val="bg1"/>
                </a:solidFill>
                <a:latin typeface="Calibri" pitchFamily="34" charset="0"/>
                <a:cs typeface="Calibri" pitchFamily="34" charset="0"/>
              </a:rPr>
              <a:t>just as Christ was </a:t>
            </a:r>
            <a:r>
              <a:rPr lang="en-CA" sz="2400" b="1" u="sng" dirty="0" smtClean="0">
                <a:solidFill>
                  <a:schemeClr val="bg1"/>
                </a:solidFill>
                <a:latin typeface="Calibri" pitchFamily="34" charset="0"/>
                <a:cs typeface="Calibri" pitchFamily="34" charset="0"/>
              </a:rPr>
              <a:t>raised</a:t>
            </a:r>
            <a:r>
              <a:rPr lang="en-CA" sz="2400" b="1" dirty="0" smtClean="0">
                <a:solidFill>
                  <a:schemeClr val="bg1"/>
                </a:solidFill>
                <a:latin typeface="Calibri" pitchFamily="34" charset="0"/>
                <a:cs typeface="Calibri" pitchFamily="34" charset="0"/>
              </a:rPr>
              <a:t> . . . we too might walk in </a:t>
            </a:r>
            <a:r>
              <a:rPr lang="en-CA" sz="2400" b="1" u="sng" dirty="0" smtClean="0">
                <a:solidFill>
                  <a:schemeClr val="bg1"/>
                </a:solidFill>
                <a:latin typeface="Calibri" pitchFamily="34" charset="0"/>
                <a:cs typeface="Calibri" pitchFamily="34" charset="0"/>
              </a:rPr>
              <a:t>newness of life</a:t>
            </a:r>
            <a:r>
              <a:rPr lang="en-CA" sz="2400" b="1" dirty="0" smtClean="0">
                <a:solidFill>
                  <a:schemeClr val="bg1"/>
                </a:solidFill>
                <a:latin typeface="Calibri" pitchFamily="34" charset="0"/>
                <a:cs typeface="Calibri" pitchFamily="34" charset="0"/>
              </a:rPr>
              <a:t> . . . </a:t>
            </a:r>
            <a:r>
              <a:rPr lang="en-US" sz="2400" b="1" dirty="0" smtClean="0">
                <a:solidFill>
                  <a:schemeClr val="bg1"/>
                </a:solidFill>
                <a:latin typeface="Calibri" pitchFamily="34" charset="0"/>
                <a:cs typeface="Calibri" pitchFamily="34" charset="0"/>
              </a:rPr>
              <a:t> </a:t>
            </a:r>
          </a:p>
          <a:p>
            <a:r>
              <a:rPr lang="en-US" sz="2400" b="1" dirty="0" smtClean="0">
                <a:solidFill>
                  <a:schemeClr val="bg1"/>
                </a:solidFill>
                <a:latin typeface="Calibri" pitchFamily="34" charset="0"/>
                <a:cs typeface="Calibri" pitchFamily="34" charset="0"/>
              </a:rPr>
              <a:t>we shall certainly be </a:t>
            </a:r>
            <a:r>
              <a:rPr lang="en-US" sz="2400" b="1" u="sng" dirty="0" smtClean="0">
                <a:solidFill>
                  <a:schemeClr val="bg1"/>
                </a:solidFill>
                <a:latin typeface="Calibri" pitchFamily="34" charset="0"/>
                <a:cs typeface="Calibri" pitchFamily="34" charset="0"/>
              </a:rPr>
              <a:t>united with him in a resurrection like his</a:t>
            </a:r>
            <a:r>
              <a:rPr lang="en-US" sz="2400" b="1" dirty="0" smtClean="0">
                <a:solidFill>
                  <a:schemeClr val="bg1"/>
                </a:solidFill>
                <a:latin typeface="Calibri" pitchFamily="34" charset="0"/>
                <a:cs typeface="Calibri" pitchFamily="34" charset="0"/>
              </a:rPr>
              <a:t>. . . .</a:t>
            </a:r>
          </a:p>
          <a:p>
            <a:r>
              <a:rPr lang="en-US" sz="2400" b="1" dirty="0" smtClean="0">
                <a:solidFill>
                  <a:schemeClr val="bg1"/>
                </a:solidFill>
                <a:latin typeface="Calibri" pitchFamily="34" charset="0"/>
                <a:cs typeface="Calibri" pitchFamily="34" charset="0"/>
              </a:rPr>
              <a:t>we will also </a:t>
            </a:r>
            <a:r>
              <a:rPr lang="en-US" sz="2400" b="1" u="sng" dirty="0" smtClean="0">
                <a:solidFill>
                  <a:schemeClr val="bg1"/>
                </a:solidFill>
                <a:latin typeface="Calibri" pitchFamily="34" charset="0"/>
                <a:cs typeface="Calibri" pitchFamily="34" charset="0"/>
              </a:rPr>
              <a:t>live with him</a:t>
            </a:r>
            <a:r>
              <a:rPr lang="en-US" sz="2400" b="1" dirty="0" smtClean="0">
                <a:solidFill>
                  <a:schemeClr val="bg1"/>
                </a:solidFill>
                <a:latin typeface="Calibri" pitchFamily="34" charset="0"/>
                <a:cs typeface="Calibri" pitchFamily="34" charset="0"/>
              </a:rPr>
              <a:t>. . . . he </a:t>
            </a:r>
            <a:r>
              <a:rPr lang="en-US" sz="2400" b="1" u="sng" dirty="0" smtClean="0">
                <a:solidFill>
                  <a:schemeClr val="bg1"/>
                </a:solidFill>
                <a:latin typeface="Calibri" pitchFamily="34" charset="0"/>
                <a:cs typeface="Calibri" pitchFamily="34" charset="0"/>
              </a:rPr>
              <a:t>lives to God</a:t>
            </a:r>
            <a:r>
              <a:rPr lang="en-US" sz="2400" b="1" dirty="0" smtClean="0">
                <a:solidFill>
                  <a:schemeClr val="bg1"/>
                </a:solidFill>
                <a:latin typeface="Calibri" pitchFamily="34" charset="0"/>
                <a:cs typeface="Calibri" pitchFamily="34" charset="0"/>
              </a:rPr>
              <a:t> . . .</a:t>
            </a:r>
            <a:r>
              <a:rPr lang="en-CA" sz="2400" b="1" dirty="0" smtClean="0">
                <a:solidFill>
                  <a:schemeClr val="bg1"/>
                </a:solidFill>
                <a:latin typeface="Calibri" pitchFamily="34" charset="0"/>
                <a:cs typeface="Calibri" pitchFamily="34" charset="0"/>
              </a:rPr>
              <a:t> </a:t>
            </a:r>
            <a:r>
              <a:rPr lang="en-CA" sz="2400" b="1" u="sng" dirty="0" smtClean="0">
                <a:solidFill>
                  <a:schemeClr val="bg1"/>
                </a:solidFill>
                <a:latin typeface="Calibri" pitchFamily="34" charset="0"/>
                <a:cs typeface="Calibri" pitchFamily="34" charset="0"/>
              </a:rPr>
              <a:t>consider yourselves dead to sin and alive to God in Christ Jesus</a:t>
            </a:r>
            <a:r>
              <a:rPr lang="en-CA" sz="2400" b="1" dirty="0" smtClean="0">
                <a:solidFill>
                  <a:schemeClr val="bg1"/>
                </a:solidFill>
                <a:latin typeface="Calibri" pitchFamily="34" charset="0"/>
                <a:cs typeface="Calibri" pitchFamily="34" charset="0"/>
              </a:rPr>
              <a:t>” Rom 6:4,5,8,10,11</a:t>
            </a:r>
          </a:p>
          <a:p>
            <a:r>
              <a:rPr lang="en-US" sz="2400" dirty="0" smtClean="0">
                <a:solidFill>
                  <a:schemeClr val="bg1"/>
                </a:solidFill>
                <a:latin typeface="Calibri" pitchFamily="34" charset="0"/>
                <a:cs typeface="Calibri" pitchFamily="34" charset="0"/>
              </a:rPr>
              <a:t>Also Eph 2:4-7; 4:22-24; Col 2:12; 3:1-4; 9-11; 2 </a:t>
            </a:r>
            <a:r>
              <a:rPr lang="en-US" sz="2400" dirty="0" err="1" smtClean="0">
                <a:solidFill>
                  <a:schemeClr val="bg1"/>
                </a:solidFill>
                <a:latin typeface="Calibri" pitchFamily="34" charset="0"/>
                <a:cs typeface="Calibri" pitchFamily="34" charset="0"/>
              </a:rPr>
              <a:t>Cor</a:t>
            </a:r>
            <a:r>
              <a:rPr lang="en-US" sz="2400" dirty="0" smtClean="0">
                <a:solidFill>
                  <a:schemeClr val="bg1"/>
                </a:solidFill>
                <a:latin typeface="Calibri" pitchFamily="34" charset="0"/>
                <a:cs typeface="Calibri" pitchFamily="34" charset="0"/>
              </a:rPr>
              <a:t> 5:17</a:t>
            </a:r>
          </a:p>
          <a:p>
            <a:endParaRPr lang="en-CA" sz="2400" b="1" dirty="0" smtClean="0">
              <a:solidFill>
                <a:schemeClr val="bg1"/>
              </a:solidFill>
              <a:latin typeface="Calibri" pitchFamily="34" charset="0"/>
              <a:cs typeface="Calibri" pitchFamily="34" charset="0"/>
            </a:endParaRPr>
          </a:p>
          <a:p>
            <a:endParaRPr lang="en-CA" sz="1200" dirty="0" smtClean="0">
              <a:solidFill>
                <a:schemeClr val="bg1"/>
              </a:solidFill>
              <a:latin typeface="Calibri" pitchFamily="34" charset="0"/>
              <a:cs typeface="Calibri" pitchFamily="34" charset="0"/>
            </a:endParaRPr>
          </a:p>
        </p:txBody>
      </p:sp>
      <p:sp>
        <p:nvSpPr>
          <p:cNvPr id="8" name="TextBox 7"/>
          <p:cNvSpPr txBox="1"/>
          <p:nvPr/>
        </p:nvSpPr>
        <p:spPr>
          <a:xfrm>
            <a:off x="3851920" y="1268760"/>
            <a:ext cx="2808312" cy="707886"/>
          </a:xfrm>
          <a:prstGeom prst="rect">
            <a:avLst/>
          </a:prstGeom>
          <a:noFill/>
        </p:spPr>
        <p:txBody>
          <a:bodyPr wrap="square" rtlCol="0">
            <a:spAutoFit/>
          </a:bodyPr>
          <a:lstStyle/>
          <a:p>
            <a:pPr>
              <a:lnSpc>
                <a:spcPts val="2400"/>
              </a:lnSpc>
            </a:pPr>
            <a:r>
              <a:rPr lang="en-US" sz="2400" b="1" dirty="0" smtClean="0">
                <a:solidFill>
                  <a:srgbClr val="0000CC"/>
                </a:solidFill>
                <a:latin typeface="Calibri" pitchFamily="34" charset="0"/>
                <a:cs typeface="Calibri" pitchFamily="34" charset="0"/>
              </a:rPr>
              <a:t>new self raised +</a:t>
            </a:r>
          </a:p>
          <a:p>
            <a:pPr>
              <a:lnSpc>
                <a:spcPts val="2400"/>
              </a:lnSpc>
            </a:pPr>
            <a:r>
              <a:rPr lang="en-US" sz="2400" b="1" dirty="0" smtClean="0">
                <a:solidFill>
                  <a:srgbClr val="0000CC"/>
                </a:solidFill>
                <a:latin typeface="Calibri" pitchFamily="34" charset="0"/>
                <a:cs typeface="Calibri" pitchFamily="34" charset="0"/>
              </a:rPr>
              <a:t>alive with Christ</a:t>
            </a:r>
            <a:endParaRPr lang="en-US" sz="2400" b="1" dirty="0">
              <a:solidFill>
                <a:srgbClr val="0000CC"/>
              </a:solidFill>
              <a:latin typeface="Calibri" pitchFamily="34" charset="0"/>
              <a:cs typeface="Calibri" pitchFamily="34" charset="0"/>
            </a:endParaRPr>
          </a:p>
        </p:txBody>
      </p:sp>
      <p:sp>
        <p:nvSpPr>
          <p:cNvPr id="20485" name="TextBox 3"/>
          <p:cNvSpPr txBox="1">
            <a:spLocks noChangeArrowheads="1"/>
          </p:cNvSpPr>
          <p:nvPr/>
        </p:nvSpPr>
        <p:spPr bwMode="auto">
          <a:xfrm>
            <a:off x="0" y="20265"/>
            <a:ext cx="9144000" cy="456407"/>
          </a:xfrm>
          <a:prstGeom prst="rect">
            <a:avLst/>
          </a:prstGeom>
          <a:solidFill>
            <a:schemeClr val="tx1"/>
          </a:solidFill>
          <a:ln w="9525">
            <a:noFill/>
            <a:miter lim="800000"/>
            <a:headEnd/>
            <a:tailEnd/>
          </a:ln>
        </p:spPr>
        <p:txBody>
          <a:bodyPr wrap="square">
            <a:spAutoFit/>
          </a:bodyPr>
          <a:lstStyle/>
          <a:p>
            <a:pPr algn="ctr">
              <a:lnSpc>
                <a:spcPts val="2800"/>
              </a:lnSpc>
            </a:pPr>
            <a:r>
              <a:rPr lang="en-US" sz="2800" b="1" dirty="0" smtClean="0">
                <a:solidFill>
                  <a:srgbClr val="FF0000"/>
                </a:solidFill>
                <a:latin typeface="Calibri" pitchFamily="34" charset="0"/>
                <a:cs typeface="Calibri" pitchFamily="34" charset="0"/>
              </a:rPr>
              <a:t>36-37. new self in Christ raised and alive with Christ in</a:t>
            </a:r>
            <a:endParaRPr lang="en-CA" sz="2800" b="1" spc="-3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JPG"/>
          <p:cNvPicPr>
            <a:picLocks noChangeAspect="1"/>
          </p:cNvPicPr>
          <p:nvPr/>
        </p:nvPicPr>
        <p:blipFill>
          <a:blip r:embed="rId2" cstate="print"/>
          <a:stretch>
            <a:fillRect/>
          </a:stretch>
        </p:blipFill>
        <p:spPr>
          <a:xfrm>
            <a:off x="0" y="0"/>
            <a:ext cx="9144000" cy="6858000"/>
          </a:xfrm>
          <a:prstGeom prst="rect">
            <a:avLst/>
          </a:prstGeom>
        </p:spPr>
      </p:pic>
      <p:sp>
        <p:nvSpPr>
          <p:cNvPr id="15" name="Title 1"/>
          <p:cNvSpPr txBox="1">
            <a:spLocks/>
          </p:cNvSpPr>
          <p:nvPr/>
        </p:nvSpPr>
        <p:spPr bwMode="auto">
          <a:xfrm>
            <a:off x="576064" y="5373216"/>
            <a:ext cx="7884368" cy="12801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lnSpc>
                <a:spcPts val="3000"/>
              </a:lnSpc>
            </a:pPr>
            <a:r>
              <a:rPr lang="en-US" sz="2800" b="1" dirty="0" smtClean="0">
                <a:solidFill>
                  <a:srgbClr val="FF0000"/>
                </a:solidFill>
                <a:latin typeface="Calibri" pitchFamily="34" charset="0"/>
                <a:cs typeface="Calibri" pitchFamily="34" charset="0"/>
              </a:rPr>
              <a:t> Our new self in Christ is raised with Christ from death in sin, alive with Christ to walk in newness </a:t>
            </a:r>
          </a:p>
          <a:p>
            <a:pPr algn="ctr">
              <a:lnSpc>
                <a:spcPts val="3000"/>
              </a:lnSpc>
            </a:pPr>
            <a:r>
              <a:rPr lang="en-US" sz="2800" b="1" dirty="0" smtClean="0">
                <a:solidFill>
                  <a:srgbClr val="FF0000"/>
                </a:solidFill>
                <a:latin typeface="Calibri" pitchFamily="34" charset="0"/>
                <a:cs typeface="Calibri" pitchFamily="34" charset="0"/>
              </a:rPr>
              <a:t>of life, alive to God in Christ</a:t>
            </a:r>
            <a:r>
              <a:rPr lang="en-US" sz="2800" b="1" spc="-10" dirty="0" smtClean="0">
                <a:solidFill>
                  <a:srgbClr val="FF0000"/>
                </a:solidFill>
                <a:latin typeface="Calibri" pitchFamily="34" charset="0"/>
                <a:cs typeface="Calibri" pitchFamily="34" charset="0"/>
              </a:rPr>
              <a:t>.  </a:t>
            </a:r>
            <a:r>
              <a:rPr lang="en-US" sz="2800" b="1" dirty="0" smtClean="0">
                <a:solidFill>
                  <a:srgbClr val="FF0000"/>
                </a:solidFill>
                <a:latin typeface="Calibri" pitchFamily="34" charset="0"/>
                <a:cs typeface="Calibri" pitchFamily="34" charset="0"/>
              </a:rPr>
              <a:t>Thank you, Lord!</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2.JPG"/>
          <p:cNvPicPr>
            <a:picLocks noChangeAspect="1"/>
          </p:cNvPicPr>
          <p:nvPr/>
        </p:nvPicPr>
        <p:blipFill>
          <a:blip r:embed="rId2" cstate="print"/>
          <a:stretch>
            <a:fillRect/>
          </a:stretch>
        </p:blipFill>
        <p:spPr>
          <a:xfrm>
            <a:off x="0" y="0"/>
            <a:ext cx="9144000" cy="6858000"/>
          </a:xfrm>
          <a:prstGeom prst="rect">
            <a:avLst/>
          </a:prstGeom>
        </p:spPr>
      </p:pic>
      <p:sp>
        <p:nvSpPr>
          <p:cNvPr id="13" name="Title 1"/>
          <p:cNvSpPr txBox="1">
            <a:spLocks/>
          </p:cNvSpPr>
          <p:nvPr/>
        </p:nvSpPr>
        <p:spPr bwMode="auto">
          <a:xfrm>
            <a:off x="755576" y="6021288"/>
            <a:ext cx="7776864"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lnSpc>
                <a:spcPts val="3000"/>
              </a:lnSpc>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Future resurrection</a:t>
            </a:r>
            <a:r>
              <a:rPr kumimoji="0" lang="en-US" sz="2800" b="1" i="0" u="none" strike="noStrike" kern="0" cap="none" spc="0" normalizeH="0" noProof="0" dirty="0" smtClean="0">
                <a:ln>
                  <a:noFill/>
                </a:ln>
                <a:solidFill>
                  <a:srgbClr val="FF0000"/>
                </a:solidFill>
                <a:effectLst/>
                <a:uLnTx/>
                <a:uFillTx/>
                <a:latin typeface="Calibri" pitchFamily="34" charset="0"/>
                <a:ea typeface="+mj-ea"/>
                <a:cs typeface="+mj-cs"/>
              </a:rPr>
              <a:t> with Christ </a:t>
            </a:r>
            <a:r>
              <a:rPr lang="en-US" sz="2800" b="1" dirty="0" smtClean="0">
                <a:solidFill>
                  <a:srgbClr val="FF0000"/>
                </a:solidFill>
                <a:latin typeface="Calibri" pitchFamily="34" charset="0"/>
                <a:cs typeface="Calibri" pitchFamily="34" charset="0"/>
              </a:rPr>
              <a:t>includes being with Christ at death #86, and receiving a resurrection body at Christ’s return #93.  Thank you, Lord!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72709" name="Picture 5" descr="dove MB900048045.JPG"/>
          <p:cNvPicPr>
            <a:picLocks noChangeAspect="1"/>
          </p:cNvPicPr>
          <p:nvPr/>
        </p:nvPicPr>
        <p:blipFill>
          <a:blip r:embed="rId2" cstate="print"/>
          <a:srcRect/>
          <a:stretch>
            <a:fillRect/>
          </a:stretch>
        </p:blipFill>
        <p:spPr bwMode="auto">
          <a:xfrm>
            <a:off x="6804025" y="2227263"/>
            <a:ext cx="554038" cy="554037"/>
          </a:xfrm>
          <a:prstGeom prst="rect">
            <a:avLst/>
          </a:prstGeom>
          <a:noFill/>
          <a:ln w="9525">
            <a:noFill/>
            <a:miter lim="800000"/>
            <a:headEnd/>
            <a:tailEnd/>
          </a:ln>
        </p:spPr>
      </p:pic>
      <p:pic>
        <p:nvPicPr>
          <p:cNvPr id="72710" name="Picture 6" descr="dove MB900048045.JPG"/>
          <p:cNvPicPr>
            <a:picLocks noChangeAspect="1"/>
          </p:cNvPicPr>
          <p:nvPr/>
        </p:nvPicPr>
        <p:blipFill>
          <a:blip r:embed="rId2" cstate="print"/>
          <a:srcRect/>
          <a:stretch>
            <a:fillRect/>
          </a:stretch>
        </p:blipFill>
        <p:spPr bwMode="auto">
          <a:xfrm>
            <a:off x="7092950" y="1001713"/>
            <a:ext cx="554038" cy="555625"/>
          </a:xfrm>
          <a:prstGeom prst="rect">
            <a:avLst/>
          </a:prstGeom>
          <a:noFill/>
          <a:ln w="9525">
            <a:noFill/>
            <a:miter lim="800000"/>
            <a:headEnd/>
            <a:tailEnd/>
          </a:ln>
        </p:spPr>
      </p:pic>
      <p:pic>
        <p:nvPicPr>
          <p:cNvPr id="72711" name="Picture 7" descr="dove MB900048045.JPG"/>
          <p:cNvPicPr>
            <a:picLocks noChangeAspect="1"/>
          </p:cNvPicPr>
          <p:nvPr/>
        </p:nvPicPr>
        <p:blipFill>
          <a:blip r:embed="rId2" cstate="print"/>
          <a:srcRect/>
          <a:stretch>
            <a:fillRect/>
          </a:stretch>
        </p:blipFill>
        <p:spPr bwMode="auto">
          <a:xfrm>
            <a:off x="6105525" y="1108075"/>
            <a:ext cx="554038" cy="554038"/>
          </a:xfrm>
          <a:prstGeom prst="rect">
            <a:avLst/>
          </a:prstGeom>
          <a:noFill/>
          <a:ln w="9525">
            <a:noFill/>
            <a:miter lim="800000"/>
            <a:headEnd/>
            <a:tailEnd/>
          </a:ln>
        </p:spPr>
      </p:pic>
      <p:pic>
        <p:nvPicPr>
          <p:cNvPr id="72713" name="Picture 9" descr="dove MB900048045.JPG"/>
          <p:cNvPicPr>
            <a:picLocks noChangeAspect="1"/>
          </p:cNvPicPr>
          <p:nvPr/>
        </p:nvPicPr>
        <p:blipFill>
          <a:blip r:embed="rId2" cstate="print"/>
          <a:srcRect/>
          <a:stretch>
            <a:fillRect/>
          </a:stretch>
        </p:blipFill>
        <p:spPr bwMode="auto">
          <a:xfrm>
            <a:off x="4233863" y="1196975"/>
            <a:ext cx="554037" cy="554038"/>
          </a:xfrm>
          <a:prstGeom prst="rect">
            <a:avLst/>
          </a:prstGeom>
          <a:noFill/>
          <a:ln w="9525">
            <a:noFill/>
            <a:miter lim="800000"/>
            <a:headEnd/>
            <a:tailEnd/>
          </a:ln>
        </p:spPr>
      </p:pic>
      <p:pic>
        <p:nvPicPr>
          <p:cNvPr id="72715" name="Picture 11" descr="dove MB900048045.JPG"/>
          <p:cNvPicPr>
            <a:picLocks noChangeAspect="1"/>
          </p:cNvPicPr>
          <p:nvPr/>
        </p:nvPicPr>
        <p:blipFill>
          <a:blip r:embed="rId2" cstate="print"/>
          <a:srcRect/>
          <a:stretch>
            <a:fillRect/>
          </a:stretch>
        </p:blipFill>
        <p:spPr bwMode="auto">
          <a:xfrm>
            <a:off x="1570038" y="1219200"/>
            <a:ext cx="554037" cy="554038"/>
          </a:xfrm>
          <a:prstGeom prst="rect">
            <a:avLst/>
          </a:prstGeom>
          <a:noFill/>
          <a:ln w="9525">
            <a:noFill/>
            <a:miter lim="800000"/>
            <a:headEnd/>
            <a:tailEnd/>
          </a:ln>
        </p:spPr>
      </p:pic>
      <p:pic>
        <p:nvPicPr>
          <p:cNvPr id="72716" name="Picture 12" descr="dove MB900048045.JPG"/>
          <p:cNvPicPr>
            <a:picLocks noChangeAspect="1"/>
          </p:cNvPicPr>
          <p:nvPr/>
        </p:nvPicPr>
        <p:blipFill>
          <a:blip r:embed="rId2" cstate="print"/>
          <a:srcRect/>
          <a:stretch>
            <a:fillRect/>
          </a:stretch>
        </p:blipFill>
        <p:spPr bwMode="auto">
          <a:xfrm>
            <a:off x="1908175" y="2227263"/>
            <a:ext cx="554038" cy="554037"/>
          </a:xfrm>
          <a:prstGeom prst="rect">
            <a:avLst/>
          </a:prstGeom>
          <a:noFill/>
          <a:ln w="9525">
            <a:noFill/>
            <a:miter lim="800000"/>
            <a:headEnd/>
            <a:tailEnd/>
          </a:ln>
        </p:spPr>
      </p:pic>
      <p:pic>
        <p:nvPicPr>
          <p:cNvPr id="72717" name="Picture 13" descr="dove MB900048045.JPG"/>
          <p:cNvPicPr>
            <a:picLocks noChangeAspect="1"/>
          </p:cNvPicPr>
          <p:nvPr/>
        </p:nvPicPr>
        <p:blipFill>
          <a:blip r:embed="rId2" cstate="print"/>
          <a:srcRect/>
          <a:stretch>
            <a:fillRect/>
          </a:stretch>
        </p:blipFill>
        <p:spPr bwMode="auto">
          <a:xfrm>
            <a:off x="3995738" y="2565400"/>
            <a:ext cx="554037" cy="554038"/>
          </a:xfrm>
          <a:prstGeom prst="rect">
            <a:avLst/>
          </a:prstGeom>
          <a:noFill/>
          <a:ln w="9525">
            <a:noFill/>
            <a:miter lim="800000"/>
            <a:headEnd/>
            <a:tailEnd/>
          </a:ln>
        </p:spPr>
      </p:pic>
      <p:sp>
        <p:nvSpPr>
          <p:cNvPr id="15" name="Title 2"/>
          <p:cNvSpPr txBox="1">
            <a:spLocks/>
          </p:cNvSpPr>
          <p:nvPr/>
        </p:nvSpPr>
        <p:spPr bwMode="auto">
          <a:xfrm>
            <a:off x="205680" y="5229200"/>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“Consider yourselves dead to sin and alive to God </a:t>
            </a:r>
          </a:p>
          <a:p>
            <a:pPr lvl="0" algn="ctr" eaLnBrk="0" hangingPunct="0">
              <a:defRPr/>
            </a:pPr>
            <a:r>
              <a:rPr lang="en-US" sz="2800" b="1" dirty="0" smtClean="0">
                <a:solidFill>
                  <a:schemeClr val="bg1"/>
                </a:solidFill>
                <a:latin typeface="Calibri" pitchFamily="34" charset="0"/>
              </a:rPr>
              <a:t>in Christ Jesus”  Rom 6:11</a:t>
            </a:r>
          </a:p>
          <a:p>
            <a:pPr lvl="0" algn="ctr" eaLnBrk="0" hangingPunct="0">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“one who has died has been set free from sin . . . set free from sin . . . set free from sin” </a:t>
            </a:r>
            <a:r>
              <a:rPr kumimoji="0" lang="en-US" sz="2800" b="1" i="0" u="none" strike="noStrike" kern="0" cap="none" spc="0" normalizeH="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Rom 6:7, 18, 22</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pic>
        <p:nvPicPr>
          <p:cNvPr id="14" name="Picture 2" descr="msotw9_temp0"/>
          <p:cNvPicPr>
            <a:picLocks noChangeAspect="1" noChangeArrowheads="1"/>
          </p:cNvPicPr>
          <p:nvPr/>
        </p:nvPicPr>
        <p:blipFill>
          <a:blip r:embed="rId3" cstate="print">
            <a:duotone>
              <a:prstClr val="black"/>
              <a:srgbClr val="FFFF00">
                <a:tint val="45000"/>
                <a:satMod val="400000"/>
              </a:srgbClr>
            </a:duotone>
          </a:blip>
          <a:srcRect b="1610"/>
          <a:stretch>
            <a:fillRect/>
          </a:stretch>
        </p:blipFill>
        <p:spPr bwMode="auto">
          <a:xfrm>
            <a:off x="0" y="980728"/>
            <a:ext cx="9144000" cy="3888432"/>
          </a:xfrm>
          <a:prstGeom prst="rect">
            <a:avLst/>
          </a:prstGeom>
          <a:noFill/>
          <a:ln w="9525">
            <a:noFill/>
            <a:miter lim="800000"/>
            <a:headEnd/>
            <a:tailEnd/>
          </a:ln>
        </p:spPr>
      </p:pic>
      <p:sp>
        <p:nvSpPr>
          <p:cNvPr id="17" name="Text Box 3"/>
          <p:cNvSpPr txBox="1">
            <a:spLocks noChangeArrowheads="1"/>
          </p:cNvSpPr>
          <p:nvPr/>
        </p:nvSpPr>
        <p:spPr bwMode="auto">
          <a:xfrm>
            <a:off x="7200800" y="4221088"/>
            <a:ext cx="2411760"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a:t>
            </a:r>
            <a:endParaRPr lang="en-US" altLang="ko-KR" sz="800" dirty="0">
              <a:solidFill>
                <a:schemeClr val="tx1">
                  <a:lumMod val="50000"/>
                </a:schemeClr>
              </a:solidFill>
              <a:ea typeface="Gulim" pitchFamily="34" charset="-127"/>
            </a:endParaRPr>
          </a:p>
        </p:txBody>
      </p:sp>
      <p:sp>
        <p:nvSpPr>
          <p:cNvPr id="20" name="TextBox 19"/>
          <p:cNvSpPr txBox="1"/>
          <p:nvPr/>
        </p:nvSpPr>
        <p:spPr>
          <a:xfrm>
            <a:off x="899592" y="446905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sp>
        <p:nvSpPr>
          <p:cNvPr id="22" name="TextBox 21"/>
          <p:cNvSpPr txBox="1"/>
          <p:nvPr/>
        </p:nvSpPr>
        <p:spPr>
          <a:xfrm>
            <a:off x="899592" y="836712"/>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19" name="TextBox 8"/>
          <p:cNvSpPr txBox="1">
            <a:spLocks noChangeArrowheads="1"/>
          </p:cNvSpPr>
          <p:nvPr/>
        </p:nvSpPr>
        <p:spPr bwMode="auto">
          <a:xfrm>
            <a:off x="2483768" y="1269340"/>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pic>
        <p:nvPicPr>
          <p:cNvPr id="21" name="Picture 20" descr="lord-jesus-christ-coming-293608.gif"/>
          <p:cNvPicPr>
            <a:picLocks noChangeAspect="1"/>
          </p:cNvPicPr>
          <p:nvPr/>
        </p:nvPicPr>
        <p:blipFill>
          <a:blip r:embed="rId4" cstate="print"/>
          <a:stretch>
            <a:fillRect/>
          </a:stretch>
        </p:blipFill>
        <p:spPr>
          <a:xfrm>
            <a:off x="3635896" y="634008"/>
            <a:ext cx="732536" cy="1066800"/>
          </a:xfrm>
          <a:prstGeom prst="rect">
            <a:avLst/>
          </a:prstGeom>
        </p:spPr>
      </p:pic>
      <p:sp>
        <p:nvSpPr>
          <p:cNvPr id="23" name="TextBox 22"/>
          <p:cNvSpPr txBox="1"/>
          <p:nvPr/>
        </p:nvSpPr>
        <p:spPr>
          <a:xfrm>
            <a:off x="323528" y="44624"/>
            <a:ext cx="8460432" cy="523220"/>
          </a:xfrm>
          <a:prstGeom prst="rect">
            <a:avLst/>
          </a:prstGeom>
          <a:solidFill>
            <a:schemeClr val="tx1"/>
          </a:solidFill>
          <a:ln>
            <a:noFill/>
          </a:ln>
        </p:spPr>
        <p:txBody>
          <a:bodyPr wrap="square" rtlCol="0">
            <a:spAutoFit/>
          </a:bodyPr>
          <a:lstStyle/>
          <a:p>
            <a:pPr algn="ctr"/>
            <a:r>
              <a:rPr lang="en-CA" sz="2800" b="1" dirty="0" smtClean="0">
                <a:solidFill>
                  <a:srgbClr val="FF0000"/>
                </a:solidFill>
                <a:latin typeface="Calibri" pitchFamily="34" charset="0"/>
              </a:rPr>
              <a:t>38. Set free from slavery to sin!  Praise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72709" name="Picture 5" descr="dove MB900048045.JPG"/>
          <p:cNvPicPr>
            <a:picLocks noChangeAspect="1"/>
          </p:cNvPicPr>
          <p:nvPr/>
        </p:nvPicPr>
        <p:blipFill>
          <a:blip r:embed="rId3" cstate="print"/>
          <a:srcRect/>
          <a:stretch>
            <a:fillRect/>
          </a:stretch>
        </p:blipFill>
        <p:spPr bwMode="auto">
          <a:xfrm>
            <a:off x="6804025" y="2227263"/>
            <a:ext cx="554038" cy="554037"/>
          </a:xfrm>
          <a:prstGeom prst="rect">
            <a:avLst/>
          </a:prstGeom>
          <a:noFill/>
          <a:ln w="9525">
            <a:noFill/>
            <a:miter lim="800000"/>
            <a:headEnd/>
            <a:tailEnd/>
          </a:ln>
        </p:spPr>
      </p:pic>
      <p:pic>
        <p:nvPicPr>
          <p:cNvPr id="72710" name="Picture 6" descr="dove MB900048045.JPG"/>
          <p:cNvPicPr>
            <a:picLocks noChangeAspect="1"/>
          </p:cNvPicPr>
          <p:nvPr/>
        </p:nvPicPr>
        <p:blipFill>
          <a:blip r:embed="rId3" cstate="print"/>
          <a:srcRect/>
          <a:stretch>
            <a:fillRect/>
          </a:stretch>
        </p:blipFill>
        <p:spPr bwMode="auto">
          <a:xfrm>
            <a:off x="7092950" y="1001713"/>
            <a:ext cx="554038" cy="555625"/>
          </a:xfrm>
          <a:prstGeom prst="rect">
            <a:avLst/>
          </a:prstGeom>
          <a:noFill/>
          <a:ln w="9525">
            <a:noFill/>
            <a:miter lim="800000"/>
            <a:headEnd/>
            <a:tailEnd/>
          </a:ln>
        </p:spPr>
      </p:pic>
      <p:pic>
        <p:nvPicPr>
          <p:cNvPr id="72711" name="Picture 7" descr="dove MB900048045.JPG"/>
          <p:cNvPicPr>
            <a:picLocks noChangeAspect="1"/>
          </p:cNvPicPr>
          <p:nvPr/>
        </p:nvPicPr>
        <p:blipFill>
          <a:blip r:embed="rId3" cstate="print"/>
          <a:srcRect/>
          <a:stretch>
            <a:fillRect/>
          </a:stretch>
        </p:blipFill>
        <p:spPr bwMode="auto">
          <a:xfrm>
            <a:off x="6105525" y="1108075"/>
            <a:ext cx="554038" cy="554038"/>
          </a:xfrm>
          <a:prstGeom prst="rect">
            <a:avLst/>
          </a:prstGeom>
          <a:noFill/>
          <a:ln w="9525">
            <a:noFill/>
            <a:miter lim="800000"/>
            <a:headEnd/>
            <a:tailEnd/>
          </a:ln>
        </p:spPr>
      </p:pic>
      <p:pic>
        <p:nvPicPr>
          <p:cNvPr id="72713" name="Picture 9" descr="dove MB900048045.JPG"/>
          <p:cNvPicPr>
            <a:picLocks noChangeAspect="1"/>
          </p:cNvPicPr>
          <p:nvPr/>
        </p:nvPicPr>
        <p:blipFill>
          <a:blip r:embed="rId3" cstate="print"/>
          <a:srcRect/>
          <a:stretch>
            <a:fillRect/>
          </a:stretch>
        </p:blipFill>
        <p:spPr bwMode="auto">
          <a:xfrm>
            <a:off x="4233863" y="1196975"/>
            <a:ext cx="554037" cy="554038"/>
          </a:xfrm>
          <a:prstGeom prst="rect">
            <a:avLst/>
          </a:prstGeom>
          <a:noFill/>
          <a:ln w="9525">
            <a:noFill/>
            <a:miter lim="800000"/>
            <a:headEnd/>
            <a:tailEnd/>
          </a:ln>
        </p:spPr>
      </p:pic>
      <p:pic>
        <p:nvPicPr>
          <p:cNvPr id="72715" name="Picture 11" descr="dove MB900048045.JPG"/>
          <p:cNvPicPr>
            <a:picLocks noChangeAspect="1"/>
          </p:cNvPicPr>
          <p:nvPr/>
        </p:nvPicPr>
        <p:blipFill>
          <a:blip r:embed="rId3" cstate="print"/>
          <a:srcRect/>
          <a:stretch>
            <a:fillRect/>
          </a:stretch>
        </p:blipFill>
        <p:spPr bwMode="auto">
          <a:xfrm>
            <a:off x="1570038" y="1219200"/>
            <a:ext cx="554037" cy="554038"/>
          </a:xfrm>
          <a:prstGeom prst="rect">
            <a:avLst/>
          </a:prstGeom>
          <a:noFill/>
          <a:ln w="9525">
            <a:noFill/>
            <a:miter lim="800000"/>
            <a:headEnd/>
            <a:tailEnd/>
          </a:ln>
        </p:spPr>
      </p:pic>
      <p:pic>
        <p:nvPicPr>
          <p:cNvPr id="72716" name="Picture 12" descr="dove MB900048045.JPG"/>
          <p:cNvPicPr>
            <a:picLocks noChangeAspect="1"/>
          </p:cNvPicPr>
          <p:nvPr/>
        </p:nvPicPr>
        <p:blipFill>
          <a:blip r:embed="rId3" cstate="print"/>
          <a:srcRect/>
          <a:stretch>
            <a:fillRect/>
          </a:stretch>
        </p:blipFill>
        <p:spPr bwMode="auto">
          <a:xfrm>
            <a:off x="1908175" y="2227263"/>
            <a:ext cx="554038" cy="554037"/>
          </a:xfrm>
          <a:prstGeom prst="rect">
            <a:avLst/>
          </a:prstGeom>
          <a:noFill/>
          <a:ln w="9525">
            <a:noFill/>
            <a:miter lim="800000"/>
            <a:headEnd/>
            <a:tailEnd/>
          </a:ln>
        </p:spPr>
      </p:pic>
      <p:pic>
        <p:nvPicPr>
          <p:cNvPr id="72717" name="Picture 13" descr="dove MB900048045.JPG"/>
          <p:cNvPicPr>
            <a:picLocks noChangeAspect="1"/>
          </p:cNvPicPr>
          <p:nvPr/>
        </p:nvPicPr>
        <p:blipFill>
          <a:blip r:embed="rId3" cstate="print"/>
          <a:srcRect/>
          <a:stretch>
            <a:fillRect/>
          </a:stretch>
        </p:blipFill>
        <p:spPr bwMode="auto">
          <a:xfrm>
            <a:off x="3995738" y="2565400"/>
            <a:ext cx="554037" cy="554038"/>
          </a:xfrm>
          <a:prstGeom prst="rect">
            <a:avLst/>
          </a:prstGeom>
          <a:noFill/>
          <a:ln w="9525">
            <a:noFill/>
            <a:miter lim="800000"/>
            <a:headEnd/>
            <a:tailEnd/>
          </a:ln>
        </p:spPr>
      </p:pic>
      <p:sp>
        <p:nvSpPr>
          <p:cNvPr id="15" name="Title 2"/>
          <p:cNvSpPr txBox="1">
            <a:spLocks/>
          </p:cNvSpPr>
          <p:nvPr/>
        </p:nvSpPr>
        <p:spPr bwMode="auto">
          <a:xfrm>
            <a:off x="205680" y="5013176"/>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When the old coach yells at you to kick the ball in your own net, who should you listen to?  Whose team are you now on?  Whose authority are you now under?  </a:t>
            </a:r>
          </a:p>
          <a:p>
            <a:pPr lvl="0" algn="ctr" eaLnBrk="0" hangingPunct="0">
              <a:defRPr/>
            </a:pPr>
            <a:r>
              <a:rPr lang="en-US" sz="2800" b="1" dirty="0" smtClean="0">
                <a:solidFill>
                  <a:schemeClr val="bg1"/>
                </a:solidFill>
                <a:latin typeface="Calibri" pitchFamily="34" charset="0"/>
              </a:rPr>
              <a:t>Who is in you to empower you to win not lose? </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pic>
        <p:nvPicPr>
          <p:cNvPr id="14" name="Picture 2" descr="msotw9_temp0"/>
          <p:cNvPicPr>
            <a:picLocks noChangeAspect="1" noChangeArrowheads="1"/>
          </p:cNvPicPr>
          <p:nvPr/>
        </p:nvPicPr>
        <p:blipFill>
          <a:blip r:embed="rId4" cstate="print">
            <a:duotone>
              <a:prstClr val="black"/>
              <a:srgbClr val="FFFF00">
                <a:tint val="45000"/>
                <a:satMod val="400000"/>
              </a:srgbClr>
            </a:duotone>
          </a:blip>
          <a:srcRect b="1610"/>
          <a:stretch>
            <a:fillRect/>
          </a:stretch>
        </p:blipFill>
        <p:spPr bwMode="auto">
          <a:xfrm>
            <a:off x="0" y="548680"/>
            <a:ext cx="9144000" cy="3888432"/>
          </a:xfrm>
          <a:prstGeom prst="rect">
            <a:avLst/>
          </a:prstGeom>
          <a:noFill/>
          <a:ln w="9525">
            <a:noFill/>
            <a:miter lim="800000"/>
            <a:headEnd/>
            <a:tailEnd/>
          </a:ln>
        </p:spPr>
      </p:pic>
      <p:sp>
        <p:nvSpPr>
          <p:cNvPr id="17" name="Text Box 3"/>
          <p:cNvSpPr txBox="1">
            <a:spLocks noChangeArrowheads="1"/>
          </p:cNvSpPr>
          <p:nvPr/>
        </p:nvSpPr>
        <p:spPr bwMode="auto">
          <a:xfrm>
            <a:off x="7200800" y="3789620"/>
            <a:ext cx="2411760"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a:t>
            </a:r>
            <a:endParaRPr lang="en-US" altLang="ko-KR" sz="800" dirty="0">
              <a:solidFill>
                <a:schemeClr val="tx1">
                  <a:lumMod val="50000"/>
                </a:schemeClr>
              </a:solidFill>
              <a:ea typeface="Gulim" pitchFamily="34" charset="-127"/>
            </a:endParaRPr>
          </a:p>
        </p:txBody>
      </p:sp>
      <p:sp>
        <p:nvSpPr>
          <p:cNvPr id="20" name="TextBox 19"/>
          <p:cNvSpPr txBox="1"/>
          <p:nvPr/>
        </p:nvSpPr>
        <p:spPr>
          <a:xfrm>
            <a:off x="899592" y="4005064"/>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sp>
        <p:nvSpPr>
          <p:cNvPr id="22" name="TextBox 21"/>
          <p:cNvSpPr txBox="1"/>
          <p:nvPr/>
        </p:nvSpPr>
        <p:spPr>
          <a:xfrm>
            <a:off x="899592" y="404664"/>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19" name="TextBox 8"/>
          <p:cNvSpPr txBox="1">
            <a:spLocks noChangeArrowheads="1"/>
          </p:cNvSpPr>
          <p:nvPr/>
        </p:nvSpPr>
        <p:spPr bwMode="auto">
          <a:xfrm>
            <a:off x="2411760" y="836712"/>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pic>
        <p:nvPicPr>
          <p:cNvPr id="21" name="Picture 20" descr="lord-jesus-christ-coming-293608.gif"/>
          <p:cNvPicPr>
            <a:picLocks noChangeAspect="1"/>
          </p:cNvPicPr>
          <p:nvPr/>
        </p:nvPicPr>
        <p:blipFill>
          <a:blip r:embed="rId5" cstate="print"/>
          <a:stretch>
            <a:fillRect/>
          </a:stretch>
        </p:blipFill>
        <p:spPr>
          <a:xfrm>
            <a:off x="3635896" y="260648"/>
            <a:ext cx="732536" cy="1066800"/>
          </a:xfrm>
          <a:prstGeom prst="rect">
            <a:avLst/>
          </a:prstGeom>
        </p:spPr>
      </p:pic>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5" name="Title 1"/>
          <p:cNvSpPr txBox="1">
            <a:spLocks/>
          </p:cNvSpPr>
          <p:nvPr/>
        </p:nvSpPr>
        <p:spPr bwMode="auto">
          <a:xfrm>
            <a:off x="1556048" y="188640"/>
            <a:ext cx="7272808"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defRPr/>
            </a:pPr>
            <a:r>
              <a:rPr kumimoji="0" lang="en-US" sz="2400" b="1" i="0" u="none" strike="noStrike" kern="0" cap="none" spc="0" normalizeH="0" baseline="0" noProof="0" dirty="0" smtClean="0">
                <a:ln>
                  <a:noFill/>
                </a:ln>
                <a:solidFill>
                  <a:srgbClr val="FF0000"/>
                </a:solidFill>
                <a:effectLst/>
                <a:uLnTx/>
                <a:uFillTx/>
                <a:latin typeface="Calibri" pitchFamily="34" charset="0"/>
                <a:ea typeface="+mj-ea"/>
                <a:cs typeface="+mj-cs"/>
              </a:rPr>
              <a:t>In Romans 6, note the </a:t>
            </a:r>
            <a:r>
              <a:rPr lang="en-US" sz="2400" b="1" kern="0" dirty="0" smtClean="0">
                <a:solidFill>
                  <a:srgbClr val="FF0000"/>
                </a:solidFill>
                <a:latin typeface="Calibri" pitchFamily="34" charset="0"/>
                <a:ea typeface="+mj-ea"/>
                <a:cs typeface="+mj-cs"/>
              </a:rPr>
              <a:t>different descriptions of being set free from sin</a:t>
            </a:r>
            <a:endParaRPr kumimoji="0" lang="en-CA" sz="24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16" name="Title 1"/>
          <p:cNvSpPr txBox="1">
            <a:spLocks/>
          </p:cNvSpPr>
          <p:nvPr/>
        </p:nvSpPr>
        <p:spPr bwMode="auto">
          <a:xfrm>
            <a:off x="107504" y="2395736"/>
            <a:ext cx="864096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we died to sin (2)</a:t>
            </a:r>
          </a:p>
          <a:p>
            <a:r>
              <a:rPr lang="en-US" sz="2400" b="1" dirty="0" smtClean="0">
                <a:solidFill>
                  <a:schemeClr val="bg1"/>
                </a:solidFill>
                <a:latin typeface="Calibri" pitchFamily="34" charset="0"/>
                <a:cs typeface="Calibri" pitchFamily="34" charset="0"/>
              </a:rPr>
              <a:t>walk in newness of life (4)</a:t>
            </a:r>
          </a:p>
          <a:p>
            <a:r>
              <a:rPr lang="en-US" sz="2400" b="1" spc="-20" dirty="0" smtClean="0">
                <a:solidFill>
                  <a:schemeClr val="bg1"/>
                </a:solidFill>
                <a:latin typeface="Calibri" pitchFamily="34" charset="0"/>
                <a:cs typeface="Calibri" pitchFamily="34" charset="0"/>
              </a:rPr>
              <a:t>old self crucified, body of sin brought to nothing </a:t>
            </a:r>
          </a:p>
          <a:p>
            <a:r>
              <a:rPr lang="en-US" sz="2400" b="1" spc="-20" dirty="0" smtClean="0">
                <a:solidFill>
                  <a:schemeClr val="bg1"/>
                </a:solidFill>
                <a:latin typeface="Calibri" pitchFamily="34" charset="0"/>
                <a:cs typeface="Calibri" pitchFamily="34" charset="0"/>
              </a:rPr>
              <a:t>= sin no longer reigns over body members (6,12-13)</a:t>
            </a:r>
          </a:p>
          <a:p>
            <a:r>
              <a:rPr lang="en-US" sz="2400" b="1" dirty="0" smtClean="0">
                <a:solidFill>
                  <a:schemeClr val="bg1"/>
                </a:solidFill>
                <a:latin typeface="Calibri" pitchFamily="34" charset="0"/>
                <a:cs typeface="Calibri" pitchFamily="34" charset="0"/>
              </a:rPr>
              <a:t>no longer enslaved to sin (6)</a:t>
            </a:r>
          </a:p>
          <a:p>
            <a:r>
              <a:rPr lang="en-US" sz="2400" b="1" dirty="0" smtClean="0">
                <a:solidFill>
                  <a:schemeClr val="bg1"/>
                </a:solidFill>
                <a:latin typeface="Calibri" pitchFamily="34" charset="0"/>
                <a:cs typeface="Calibri" pitchFamily="34" charset="0"/>
              </a:rPr>
              <a:t>we died . . . set free from sin (7)</a:t>
            </a:r>
          </a:p>
          <a:p>
            <a:r>
              <a:rPr lang="en-US" sz="2400" b="1" dirty="0" smtClean="0">
                <a:solidFill>
                  <a:schemeClr val="bg1"/>
                </a:solidFill>
                <a:latin typeface="Calibri" pitchFamily="34" charset="0"/>
                <a:cs typeface="Calibri" pitchFamily="34" charset="0"/>
              </a:rPr>
              <a:t>we have died with Christ (8)</a:t>
            </a:r>
          </a:p>
          <a:p>
            <a:r>
              <a:rPr lang="en-US" sz="2400" b="1" dirty="0" smtClean="0">
                <a:solidFill>
                  <a:schemeClr val="bg1"/>
                </a:solidFill>
                <a:latin typeface="Calibri" pitchFamily="34" charset="0"/>
                <a:cs typeface="Calibri" pitchFamily="34" charset="0"/>
              </a:rPr>
              <a:t>we are dead to sin and alive to God (11)</a:t>
            </a:r>
          </a:p>
          <a:p>
            <a:r>
              <a:rPr lang="en-US" sz="2400" b="1" dirty="0" smtClean="0">
                <a:solidFill>
                  <a:schemeClr val="bg1"/>
                </a:solidFill>
                <a:latin typeface="Calibri" pitchFamily="34" charset="0"/>
                <a:cs typeface="Calibri" pitchFamily="34" charset="0"/>
              </a:rPr>
              <a:t>sin has no dominion over us (14)</a:t>
            </a:r>
          </a:p>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endParaRPr lang="en-US" sz="2400" b="1" dirty="0" smtClean="0">
              <a:solidFill>
                <a:schemeClr val="bg1"/>
              </a:solidFill>
              <a:latin typeface="Calibri" pitchFamily="34" charset="0"/>
              <a:cs typeface="Calibri" pitchFamily="34" charset="0"/>
            </a:endParaRPr>
          </a:p>
        </p:txBody>
      </p:sp>
      <p:sp>
        <p:nvSpPr>
          <p:cNvPr id="17" name="Title 1"/>
          <p:cNvSpPr txBox="1">
            <a:spLocks/>
          </p:cNvSpPr>
          <p:nvPr/>
        </p:nvSpPr>
        <p:spPr bwMode="auto">
          <a:xfrm>
            <a:off x="1331640" y="5661248"/>
            <a:ext cx="7632848"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en-US" sz="2400" b="1" dirty="0" smtClean="0">
                <a:solidFill>
                  <a:schemeClr val="bg1"/>
                </a:solidFill>
                <a:latin typeface="Calibri" pitchFamily="34" charset="0"/>
                <a:cs typeface="Calibri" pitchFamily="34" charset="0"/>
              </a:rPr>
              <a:t>we were once slaves of sin (17)</a:t>
            </a:r>
          </a:p>
          <a:p>
            <a:r>
              <a:rPr lang="en-US" sz="2400" b="1" dirty="0" smtClean="0">
                <a:solidFill>
                  <a:schemeClr val="bg1"/>
                </a:solidFill>
                <a:latin typeface="Calibri" pitchFamily="34" charset="0"/>
                <a:cs typeface="Calibri" pitchFamily="34" charset="0"/>
              </a:rPr>
              <a:t>we have been set free from sin (18)</a:t>
            </a:r>
          </a:p>
          <a:p>
            <a:r>
              <a:rPr lang="en-US" sz="2400" b="1" dirty="0" smtClean="0">
                <a:solidFill>
                  <a:schemeClr val="bg1"/>
                </a:solidFill>
                <a:latin typeface="Calibri" pitchFamily="34" charset="0"/>
                <a:cs typeface="Calibri" pitchFamily="34" charset="0"/>
              </a:rPr>
              <a:t>we have been set free from sin (22)</a:t>
            </a:r>
          </a:p>
        </p:txBody>
      </p:sp>
      <p:sp>
        <p:nvSpPr>
          <p:cNvPr id="18" name="Title 1"/>
          <p:cNvSpPr txBox="1">
            <a:spLocks/>
          </p:cNvSpPr>
          <p:nvPr/>
        </p:nvSpPr>
        <p:spPr bwMode="auto">
          <a:xfrm>
            <a:off x="251520" y="2852936"/>
            <a:ext cx="5328592"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endParaRPr lang="en-US" sz="2400" b="1" dirty="0" smtClean="0">
              <a:solidFill>
                <a:schemeClr val="bg1"/>
              </a:solidFill>
              <a:latin typeface="Calibri" pitchFamily="34" charset="0"/>
              <a:cs typeface="Calibri" pitchFamily="34" charset="0"/>
            </a:endParaRPr>
          </a:p>
        </p:txBody>
      </p:sp>
      <p:pic>
        <p:nvPicPr>
          <p:cNvPr id="21" name="Picture 20"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22"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3" name="TextBox 12"/>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8" name="Picture 17" descr="angry-face-01s.gif"/>
          <p:cNvPicPr>
            <a:picLocks noChangeAspect="1"/>
          </p:cNvPicPr>
          <p:nvPr/>
        </p:nvPicPr>
        <p:blipFill>
          <a:blip r:embed="rId2" cstate="print"/>
          <a:stretch>
            <a:fillRect/>
          </a:stretch>
        </p:blipFill>
        <p:spPr>
          <a:xfrm>
            <a:off x="8100392" y="5877272"/>
            <a:ext cx="864096" cy="864096"/>
          </a:xfrm>
          <a:prstGeom prst="ellipse">
            <a:avLst/>
          </a:prstGeom>
        </p:spPr>
      </p:pic>
      <p:pic>
        <p:nvPicPr>
          <p:cNvPr id="12" name="Picture 2" descr="http://www.google.com/url?source=imglanding&amp;ct=img&amp;q=http://static.guim.co.uk/sys-images/Guardian/Pix/site_furniture/2011/2/1/1296576746200/surgeons-gloves-page.jpg&amp;sa=X&amp;ei=vx8AT8WPG-yHmQXjiPCIAg&amp;ved=0CAsQ8wc&amp;usg=AFQjCNF22fH9nDFBqpLgiJdBZY4SSRwRpg"/>
          <p:cNvPicPr>
            <a:picLocks noChangeAspect="1" noChangeArrowheads="1"/>
          </p:cNvPicPr>
          <p:nvPr/>
        </p:nvPicPr>
        <p:blipFill>
          <a:blip r:embed="rId3" cstate="print"/>
          <a:srcRect l="15367" t="16844" r="16921" b="7838"/>
          <a:stretch>
            <a:fillRect/>
          </a:stretch>
        </p:blipFill>
        <p:spPr bwMode="auto">
          <a:xfrm>
            <a:off x="3059832" y="1988840"/>
            <a:ext cx="3168352" cy="2113871"/>
          </a:xfrm>
          <a:prstGeom prst="rect">
            <a:avLst/>
          </a:prstGeom>
          <a:noFill/>
          <a:ln w="9525">
            <a:noFill/>
            <a:miter lim="800000"/>
            <a:headEnd/>
            <a:tailEnd/>
          </a:ln>
        </p:spPr>
      </p:pic>
      <p:pic>
        <p:nvPicPr>
          <p:cNvPr id="30724" name="Picture 2" descr="piano instrument MP900404920.JPG"/>
          <p:cNvPicPr>
            <a:picLocks noChangeAspect="1"/>
          </p:cNvPicPr>
          <p:nvPr/>
        </p:nvPicPr>
        <p:blipFill>
          <a:blip r:embed="rId4" cstate="print"/>
          <a:srcRect l="10500" t="8717" r="14915" b="4288"/>
          <a:stretch>
            <a:fillRect/>
          </a:stretch>
        </p:blipFill>
        <p:spPr bwMode="auto">
          <a:xfrm>
            <a:off x="6364994" y="62880"/>
            <a:ext cx="2743510" cy="2286000"/>
          </a:xfrm>
          <a:prstGeom prst="rect">
            <a:avLst/>
          </a:prstGeom>
          <a:noFill/>
          <a:ln w="9525">
            <a:noFill/>
            <a:miter lim="800000"/>
            <a:headEnd/>
            <a:tailEnd/>
          </a:ln>
        </p:spPr>
      </p:pic>
      <p:pic>
        <p:nvPicPr>
          <p:cNvPr id="30726" name="Picture 2" descr="msotw9_temp0"/>
          <p:cNvPicPr>
            <a:picLocks noChangeAspect="1" noChangeArrowheads="1"/>
          </p:cNvPicPr>
          <p:nvPr/>
        </p:nvPicPr>
        <p:blipFill>
          <a:blip r:embed="rId5" cstate="print">
            <a:grayscl/>
            <a:biLevel thresh="50000"/>
          </a:blip>
          <a:srcRect/>
          <a:stretch>
            <a:fillRect/>
          </a:stretch>
        </p:blipFill>
        <p:spPr bwMode="auto">
          <a:xfrm>
            <a:off x="35496" y="44623"/>
            <a:ext cx="2892056" cy="2286000"/>
          </a:xfrm>
          <a:prstGeom prst="rect">
            <a:avLst/>
          </a:prstGeom>
          <a:noFill/>
          <a:ln w="9525">
            <a:noFill/>
            <a:miter lim="800000"/>
            <a:headEnd/>
            <a:tailEnd/>
          </a:ln>
        </p:spPr>
      </p:pic>
      <p:sp>
        <p:nvSpPr>
          <p:cNvPr id="3" name="Title 1"/>
          <p:cNvSpPr txBox="1">
            <a:spLocks/>
          </p:cNvSpPr>
          <p:nvPr/>
        </p:nvSpPr>
        <p:spPr>
          <a:xfrm>
            <a:off x="3138656" y="116632"/>
            <a:ext cx="3017520" cy="1828800"/>
          </a:xfrm>
          <a:prstGeom prst="rect">
            <a:avLst/>
          </a:prstGeom>
          <a:solidFill>
            <a:schemeClr val="tx1"/>
          </a:solidFill>
        </p:spPr>
        <p:txBody>
          <a:bodyPr/>
          <a:lstStyle/>
          <a:p>
            <a:pPr algn="ctr">
              <a:spcBef>
                <a:spcPts val="0"/>
              </a:spcBef>
              <a:spcAft>
                <a:spcPts val="0"/>
              </a:spcAft>
              <a:defRPr/>
            </a:pPr>
            <a:r>
              <a:rPr lang="en-CA" sz="2800" b="1" dirty="0" smtClean="0">
                <a:solidFill>
                  <a:srgbClr val="FF0000"/>
                </a:solidFill>
                <a:latin typeface="Calibri" pitchFamily="34" charset="0"/>
              </a:rPr>
              <a:t>39. body members now </a:t>
            </a:r>
            <a:r>
              <a:rPr lang="en-US" sz="2800" b="1" dirty="0" smtClean="0">
                <a:solidFill>
                  <a:srgbClr val="FF0000"/>
                </a:solidFill>
                <a:latin typeface="Calibri" pitchFamily="34" charset="0"/>
              </a:rPr>
              <a:t>instruments for righteousness.</a:t>
            </a:r>
          </a:p>
          <a:p>
            <a:pPr algn="ctr">
              <a:spcBef>
                <a:spcPts val="0"/>
              </a:spcBef>
              <a:spcAft>
                <a:spcPts val="0"/>
              </a:spcAft>
              <a:defRPr/>
            </a:pPr>
            <a:r>
              <a:rPr lang="en-US" sz="2800" b="1" kern="0" dirty="0" smtClean="0">
                <a:solidFill>
                  <a:srgbClr val="FF0000"/>
                </a:solidFill>
                <a:latin typeface="Calibri" pitchFamily="34" charset="0"/>
                <a:ea typeface="+mj-ea"/>
                <a:cs typeface="+mj-cs"/>
              </a:rPr>
              <a:t>Thank you, Lord!</a:t>
            </a:r>
            <a:endParaRPr lang="en-US" sz="2800" kern="0" dirty="0">
              <a:solidFill>
                <a:srgbClr val="FF0000"/>
              </a:solidFill>
              <a:latin typeface="Calibri" pitchFamily="34" charset="0"/>
              <a:ea typeface="+mj-ea"/>
              <a:cs typeface="+mj-cs"/>
            </a:endParaRPr>
          </a:p>
        </p:txBody>
      </p:sp>
      <p:sp>
        <p:nvSpPr>
          <p:cNvPr id="6" name="TextBox 5"/>
          <p:cNvSpPr txBox="1"/>
          <p:nvPr/>
        </p:nvSpPr>
        <p:spPr>
          <a:xfrm>
            <a:off x="539552" y="5068341"/>
            <a:ext cx="7848872" cy="1384995"/>
          </a:xfrm>
          <a:prstGeom prst="rect">
            <a:avLst/>
          </a:prstGeom>
          <a:noFill/>
        </p:spPr>
        <p:txBody>
          <a:bodyPr wrap="square" rtlCol="0">
            <a:spAutoFit/>
          </a:bodyPr>
          <a:lstStyle/>
          <a:p>
            <a:r>
              <a:rPr lang="en-CA" sz="2800" b="1" spc="-50" dirty="0" smtClean="0">
                <a:solidFill>
                  <a:schemeClr val="bg1"/>
                </a:solidFill>
                <a:latin typeface="Calibri" pitchFamily="34" charset="0"/>
              </a:rPr>
              <a:t>“Present yourselves to God as those who have been</a:t>
            </a:r>
            <a:r>
              <a:rPr lang="en-CA" sz="2800" b="1" dirty="0" smtClean="0">
                <a:solidFill>
                  <a:schemeClr val="bg1"/>
                </a:solidFill>
                <a:latin typeface="Calibri" pitchFamily="34" charset="0"/>
              </a:rPr>
              <a:t> brought from death to life, and your members to </a:t>
            </a:r>
          </a:p>
          <a:p>
            <a:r>
              <a:rPr lang="en-CA" sz="2800" b="1" dirty="0" smtClean="0">
                <a:solidFill>
                  <a:schemeClr val="bg1"/>
                </a:solidFill>
                <a:latin typeface="Calibri" pitchFamily="34" charset="0"/>
              </a:rPr>
              <a:t>God as instruments for righteousness”  Rom 6:13</a:t>
            </a:r>
            <a:endParaRPr lang="en-CA" sz="2800" dirty="0">
              <a:solidFill>
                <a:schemeClr val="bg1"/>
              </a:solidFill>
              <a:latin typeface="Calibri" pitchFamily="34" charset="0"/>
            </a:endParaRPr>
          </a:p>
        </p:txBody>
      </p:sp>
      <p:sp>
        <p:nvSpPr>
          <p:cNvPr id="7" name="TextBox 6"/>
          <p:cNvSpPr txBox="1"/>
          <p:nvPr/>
        </p:nvSpPr>
        <p:spPr>
          <a:xfrm>
            <a:off x="3059832" y="4149080"/>
            <a:ext cx="3184590" cy="667299"/>
          </a:xfrm>
          <a:prstGeom prst="rect">
            <a:avLst/>
          </a:prstGeom>
          <a:noFill/>
        </p:spPr>
        <p:txBody>
          <a:bodyPr wrap="none" rtlCol="0">
            <a:spAutoFit/>
          </a:bodyPr>
          <a:lstStyle/>
          <a:p>
            <a:pPr algn="ctr">
              <a:lnSpc>
                <a:spcPts val="2200"/>
              </a:lnSpc>
            </a:pPr>
            <a:r>
              <a:rPr lang="en-CA" sz="2400" b="1" dirty="0" smtClean="0">
                <a:latin typeface="Calibri" pitchFamily="34" charset="0"/>
                <a:cs typeface="Calibri" pitchFamily="34" charset="0"/>
              </a:rPr>
              <a:t>instruments like gloves </a:t>
            </a:r>
          </a:p>
          <a:p>
            <a:pPr algn="ctr">
              <a:lnSpc>
                <a:spcPts val="2200"/>
              </a:lnSpc>
            </a:pPr>
            <a:r>
              <a:rPr lang="en-CA" sz="2400" b="1" dirty="0" smtClean="0">
                <a:latin typeface="Calibri" pitchFamily="34" charset="0"/>
                <a:cs typeface="Calibri" pitchFamily="34" charset="0"/>
              </a:rPr>
              <a:t>on his hand</a:t>
            </a:r>
            <a:endParaRPr lang="en-CA" sz="2400" b="1" dirty="0">
              <a:latin typeface="Calibri" pitchFamily="34" charset="0"/>
              <a:cs typeface="Calibri" pitchFamily="34" charset="0"/>
            </a:endParaRPr>
          </a:p>
        </p:txBody>
      </p:sp>
      <p:sp>
        <p:nvSpPr>
          <p:cNvPr id="8" name="TextBox 7"/>
          <p:cNvSpPr txBox="1"/>
          <p:nvPr/>
        </p:nvSpPr>
        <p:spPr>
          <a:xfrm>
            <a:off x="305383" y="2348880"/>
            <a:ext cx="2322494" cy="667299"/>
          </a:xfrm>
          <a:prstGeom prst="rect">
            <a:avLst/>
          </a:prstGeom>
          <a:noFill/>
        </p:spPr>
        <p:txBody>
          <a:bodyPr wrap="none" rtlCol="0">
            <a:spAutoFit/>
          </a:bodyPr>
          <a:lstStyle/>
          <a:p>
            <a:pPr algn="ctr">
              <a:lnSpc>
                <a:spcPts val="2200"/>
              </a:lnSpc>
            </a:pPr>
            <a:r>
              <a:rPr lang="en-CA" sz="2400" b="1" dirty="0" smtClean="0">
                <a:latin typeface="Calibri" pitchFamily="34" charset="0"/>
                <a:cs typeface="Calibri" pitchFamily="34" charset="0"/>
              </a:rPr>
              <a:t>instruments for </a:t>
            </a:r>
          </a:p>
          <a:p>
            <a:pPr algn="ctr">
              <a:lnSpc>
                <a:spcPts val="2200"/>
              </a:lnSpc>
            </a:pPr>
            <a:r>
              <a:rPr lang="en-CA" sz="2400" b="1" dirty="0" smtClean="0">
                <a:latin typeface="Calibri" pitchFamily="34" charset="0"/>
                <a:cs typeface="Calibri" pitchFamily="34" charset="0"/>
              </a:rPr>
              <a:t>love and witness</a:t>
            </a:r>
            <a:endParaRPr lang="en-CA" sz="2400" b="1" dirty="0">
              <a:latin typeface="Calibri" pitchFamily="34" charset="0"/>
              <a:cs typeface="Calibri" pitchFamily="34" charset="0"/>
            </a:endParaRPr>
          </a:p>
        </p:txBody>
      </p:sp>
      <p:sp>
        <p:nvSpPr>
          <p:cNvPr id="9" name="TextBox 8"/>
          <p:cNvSpPr txBox="1"/>
          <p:nvPr/>
        </p:nvSpPr>
        <p:spPr>
          <a:xfrm>
            <a:off x="6388946" y="2348880"/>
            <a:ext cx="2619627" cy="656590"/>
          </a:xfrm>
          <a:prstGeom prst="rect">
            <a:avLst/>
          </a:prstGeom>
          <a:noFill/>
        </p:spPr>
        <p:txBody>
          <a:bodyPr wrap="none" rtlCol="0">
            <a:spAutoFit/>
          </a:bodyPr>
          <a:lstStyle/>
          <a:p>
            <a:pPr algn="ctr">
              <a:lnSpc>
                <a:spcPts val="2200"/>
              </a:lnSpc>
            </a:pPr>
            <a:r>
              <a:rPr lang="en-CA" sz="2000" b="1" dirty="0" smtClean="0"/>
              <a:t>instruments for</a:t>
            </a:r>
          </a:p>
          <a:p>
            <a:pPr algn="ctr">
              <a:lnSpc>
                <a:spcPts val="2200"/>
              </a:lnSpc>
            </a:pPr>
            <a:r>
              <a:rPr lang="en-CA" sz="2000" b="1" dirty="0" smtClean="0"/>
              <a:t> worship and prayer</a:t>
            </a:r>
            <a:endParaRPr lang="en-CA" sz="2000" b="1" dirty="0"/>
          </a:p>
        </p:txBody>
      </p:sp>
      <p:sp>
        <p:nvSpPr>
          <p:cNvPr id="10" name="TextBox 9"/>
          <p:cNvSpPr txBox="1"/>
          <p:nvPr/>
        </p:nvSpPr>
        <p:spPr>
          <a:xfrm>
            <a:off x="6012160" y="1988840"/>
            <a:ext cx="1872208" cy="338554"/>
          </a:xfrm>
          <a:prstGeom prst="rect">
            <a:avLst/>
          </a:prstGeom>
          <a:noFill/>
        </p:spPr>
        <p:txBody>
          <a:bodyPr wrap="square" rtlCol="0">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1" name="TextBox 10"/>
          <p:cNvSpPr txBox="1"/>
          <p:nvPr/>
        </p:nvSpPr>
        <p:spPr>
          <a:xfrm>
            <a:off x="3707904" y="3717032"/>
            <a:ext cx="1872208" cy="338554"/>
          </a:xfrm>
          <a:prstGeom prst="rect">
            <a:avLst/>
          </a:prstGeom>
          <a:noFill/>
        </p:spPr>
        <p:txBody>
          <a:bodyPr wrap="square" rtlCol="0">
            <a:spAutoFit/>
          </a:bodyPr>
          <a:lstStyle/>
          <a:p>
            <a:pPr algn="ctr"/>
            <a:r>
              <a:rPr lang="en-CA" sz="800" dirty="0" smtClean="0">
                <a:solidFill>
                  <a:schemeClr val="accent1">
                    <a:lumMod val="40000"/>
                    <a:lumOff val="60000"/>
                  </a:schemeClr>
                </a:solidFill>
              </a:rPr>
              <a:t>Microsoft clip art © 2013 </a:t>
            </a:r>
          </a:p>
          <a:p>
            <a:pPr algn="ctr"/>
            <a:r>
              <a:rPr lang="en-CA" sz="800" dirty="0" smtClean="0">
                <a:solidFill>
                  <a:schemeClr val="accent1">
                    <a:lumMod val="40000"/>
                    <a:lumOff val="60000"/>
                  </a:schemeClr>
                </a:solidFill>
              </a:rPr>
              <a:t>Microsoft Corporation. </a:t>
            </a:r>
            <a:endParaRPr lang="en-CA" sz="800" dirty="0">
              <a:solidFill>
                <a:schemeClr val="accent1">
                  <a:lumMod val="40000"/>
                  <a:lumOff val="60000"/>
                </a:schemeClr>
              </a:solidFill>
            </a:endParaRPr>
          </a:p>
        </p:txBody>
      </p:sp>
      <p:sp>
        <p:nvSpPr>
          <p:cNvPr id="13" name="TextBox 12"/>
          <p:cNvSpPr txBox="1"/>
          <p:nvPr/>
        </p:nvSpPr>
        <p:spPr>
          <a:xfrm>
            <a:off x="755576" y="29816"/>
            <a:ext cx="1872208" cy="230832"/>
          </a:xfrm>
          <a:prstGeom prst="rect">
            <a:avLst/>
          </a:prstGeom>
          <a:noFill/>
        </p:spPr>
        <p:txBody>
          <a:bodyPr wrap="square" rtlCol="0">
            <a:spAutoFit/>
          </a:bodyPr>
          <a:lstStyle/>
          <a:p>
            <a:pPr algn="ctr"/>
            <a:r>
              <a:rPr lang="en-CA" sz="900" dirty="0" smtClean="0">
                <a:solidFill>
                  <a:schemeClr val="tx1">
                    <a:lumMod val="85000"/>
                  </a:schemeClr>
                </a:solidFill>
              </a:rPr>
              <a:t>johncrozieris@gmail.com</a:t>
            </a:r>
            <a:endParaRPr lang="en-CA" sz="900" dirty="0">
              <a:solidFill>
                <a:schemeClr val="tx1">
                  <a:lumMod val="85000"/>
                </a:schemeClr>
              </a:solidFill>
            </a:endParaRPr>
          </a:p>
        </p:txBody>
      </p:sp>
      <p:sp>
        <p:nvSpPr>
          <p:cNvPr id="22" name="TextBox 21"/>
          <p:cNvSpPr txBox="1"/>
          <p:nvPr/>
        </p:nvSpPr>
        <p:spPr>
          <a:xfrm>
            <a:off x="8100392"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02838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17" name="Picture 16" descr="www.fg-a.com valentine 2-jumping-heart.gif"/>
          <p:cNvPicPr>
            <a:picLocks noChangeAspect="1"/>
          </p:cNvPicPr>
          <p:nvPr/>
        </p:nvPicPr>
        <p:blipFill>
          <a:blip r:embed="rId6" cstate="print"/>
          <a:stretch>
            <a:fillRect/>
          </a:stretch>
        </p:blipFill>
        <p:spPr>
          <a:xfrm>
            <a:off x="971600" y="836712"/>
            <a:ext cx="1049259" cy="1224136"/>
          </a:xfrm>
          <a:prstGeom prst="rect">
            <a:avLst/>
          </a:prstGeom>
        </p:spPr>
      </p:pic>
      <p:sp>
        <p:nvSpPr>
          <p:cNvPr id="19" name="TextBox 18"/>
          <p:cNvSpPr txBox="1"/>
          <p:nvPr/>
        </p:nvSpPr>
        <p:spPr>
          <a:xfrm>
            <a:off x="539552" y="45204"/>
            <a:ext cx="2088232" cy="215444"/>
          </a:xfrm>
          <a:prstGeom prst="rect">
            <a:avLst/>
          </a:prstGeom>
          <a:noFill/>
        </p:spPr>
        <p:txBody>
          <a:bodyPr wrap="square" rtlCol="0">
            <a:spAutoFit/>
          </a:bodyPr>
          <a:lstStyle/>
          <a:p>
            <a:pPr algn="ctr"/>
            <a:r>
              <a:rPr lang="en-CA" sz="800" dirty="0" smtClean="0">
                <a:solidFill>
                  <a:schemeClr val="tx1">
                    <a:lumMod val="65000"/>
                  </a:schemeClr>
                </a:solidFill>
                <a:latin typeface="Arial" pitchFamily="34" charset="0"/>
                <a:cs typeface="Arial" pitchFamily="34" charset="0"/>
              </a:rPr>
              <a:t>jumping heart © www.fg-a.com</a:t>
            </a: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itle 1"/>
          <p:cNvSpPr txBox="1">
            <a:spLocks/>
          </p:cNvSpPr>
          <p:nvPr/>
        </p:nvSpPr>
        <p:spPr>
          <a:xfrm>
            <a:off x="35496" y="116632"/>
            <a:ext cx="5400600" cy="2880320"/>
          </a:xfrm>
          <a:prstGeom prst="rect">
            <a:avLst/>
          </a:prstGeom>
          <a:noFill/>
        </p:spPr>
        <p:txBody>
          <a:bodyPr/>
          <a:lstStyle/>
          <a:p>
            <a:pPr algn="ctr">
              <a:spcBef>
                <a:spcPts val="0"/>
              </a:spcBef>
              <a:spcAft>
                <a:spcPts val="0"/>
              </a:spcAft>
              <a:defRPr/>
            </a:pPr>
            <a:r>
              <a:rPr lang="en-CA" sz="2800" b="1" dirty="0" smtClean="0">
                <a:solidFill>
                  <a:schemeClr val="bg1"/>
                </a:solidFill>
                <a:latin typeface="Calibri" pitchFamily="34" charset="0"/>
              </a:rPr>
              <a:t>Present your eyes and mind to God to be used for God’s Word, </a:t>
            </a:r>
          </a:p>
          <a:p>
            <a:pPr algn="ctr">
              <a:spcBef>
                <a:spcPts val="0"/>
              </a:spcBef>
              <a:spcAft>
                <a:spcPts val="0"/>
              </a:spcAft>
              <a:defRPr/>
            </a:pPr>
            <a:r>
              <a:rPr lang="en-CA" sz="2800" b="1" dirty="0" smtClean="0">
                <a:solidFill>
                  <a:schemeClr val="bg1"/>
                </a:solidFill>
                <a:latin typeface="Calibri" pitchFamily="34" charset="0"/>
              </a:rPr>
              <a:t>not pornography or lust! </a:t>
            </a:r>
          </a:p>
          <a:p>
            <a:pPr algn="ctr">
              <a:spcBef>
                <a:spcPts val="0"/>
              </a:spcBef>
              <a:spcAft>
                <a:spcPts val="0"/>
              </a:spcAft>
              <a:defRPr/>
            </a:pPr>
            <a:r>
              <a:rPr lang="en-CA" sz="2800" b="1" dirty="0" smtClean="0">
                <a:solidFill>
                  <a:schemeClr val="bg1"/>
                </a:solidFill>
                <a:latin typeface="Calibri" pitchFamily="34" charset="0"/>
              </a:rPr>
              <a:t>Do not give your eyes and mind </a:t>
            </a:r>
          </a:p>
          <a:p>
            <a:pPr algn="ctr">
              <a:spcBef>
                <a:spcPts val="0"/>
              </a:spcBef>
              <a:spcAft>
                <a:spcPts val="0"/>
              </a:spcAft>
              <a:defRPr/>
            </a:pPr>
            <a:r>
              <a:rPr lang="en-CA" sz="2800" b="1" dirty="0" smtClean="0">
                <a:solidFill>
                  <a:schemeClr val="bg1"/>
                </a:solidFill>
                <a:latin typeface="Calibri" pitchFamily="34" charset="0"/>
              </a:rPr>
              <a:t>to sin as instruments </a:t>
            </a:r>
            <a:r>
              <a:rPr lang="en-CA" sz="2800" b="1" smtClean="0">
                <a:solidFill>
                  <a:schemeClr val="bg1"/>
                </a:solidFill>
                <a:latin typeface="Calibri" pitchFamily="34" charset="0"/>
              </a:rPr>
              <a:t>for evil!</a:t>
            </a:r>
            <a:endParaRPr lang="en-US" sz="2800" kern="0" dirty="0">
              <a:solidFill>
                <a:schemeClr val="bg1"/>
              </a:solidFill>
              <a:latin typeface="Calibri" pitchFamily="34" charset="0"/>
              <a:ea typeface="+mj-ea"/>
              <a:cs typeface="+mj-cs"/>
            </a:endParaRPr>
          </a:p>
        </p:txBody>
      </p:sp>
      <p:sp>
        <p:nvSpPr>
          <p:cNvPr id="6" name="TextBox 5"/>
          <p:cNvSpPr txBox="1"/>
          <p:nvPr/>
        </p:nvSpPr>
        <p:spPr>
          <a:xfrm>
            <a:off x="179512" y="5284365"/>
            <a:ext cx="8784976" cy="1384995"/>
          </a:xfrm>
          <a:prstGeom prst="rect">
            <a:avLst/>
          </a:prstGeom>
          <a:noFill/>
        </p:spPr>
        <p:txBody>
          <a:bodyPr wrap="square" rtlCol="0">
            <a:spAutoFit/>
          </a:bodyPr>
          <a:lstStyle/>
          <a:p>
            <a:pPr algn="ctr"/>
            <a:r>
              <a:rPr lang="en-CA" sz="2800" b="1" spc="-50" dirty="0" smtClean="0">
                <a:latin typeface="Calibri" pitchFamily="34" charset="0"/>
                <a:cs typeface="Calibri" pitchFamily="34" charset="0"/>
              </a:rPr>
              <a:t>“</a:t>
            </a:r>
            <a:r>
              <a:rPr lang="en-US" sz="2800" b="1" dirty="0" smtClean="0">
                <a:latin typeface="Calibri" pitchFamily="34" charset="0"/>
                <a:cs typeface="Calibri" pitchFamily="34" charset="0"/>
              </a:rPr>
              <a:t>Do not present your members to sin as instruments for unrighteousness, but present . . . your members to God </a:t>
            </a:r>
          </a:p>
          <a:p>
            <a:pPr algn="ctr"/>
            <a:r>
              <a:rPr lang="en-US" sz="2800" b="1" dirty="0" smtClean="0">
                <a:latin typeface="Calibri" pitchFamily="34" charset="0"/>
                <a:cs typeface="Calibri" pitchFamily="34" charset="0"/>
              </a:rPr>
              <a:t>as instruments for righteousness” Rom 6:13</a:t>
            </a:r>
            <a:endParaRPr lang="en-CA" sz="2800" dirty="0">
              <a:solidFill>
                <a:schemeClr val="bg1"/>
              </a:solidFill>
              <a:latin typeface="Calibri" pitchFamily="34" charset="0"/>
            </a:endParaRPr>
          </a:p>
        </p:txBody>
      </p:sp>
      <p:sp>
        <p:nvSpPr>
          <p:cNvPr id="10" name="TextBox 9"/>
          <p:cNvSpPr txBox="1"/>
          <p:nvPr/>
        </p:nvSpPr>
        <p:spPr>
          <a:xfrm>
            <a:off x="5724128" y="1988840"/>
            <a:ext cx="1872208" cy="338554"/>
          </a:xfrm>
          <a:prstGeom prst="rect">
            <a:avLst/>
          </a:prstGeom>
          <a:noFill/>
        </p:spPr>
        <p:txBody>
          <a:bodyPr wrap="square" rtlCol="0">
            <a:spAutoFit/>
          </a:bodyPr>
          <a:lstStyle/>
          <a:p>
            <a:pPr algn="ctr"/>
            <a:r>
              <a:rPr lang="en-CA" sz="800" dirty="0" smtClean="0">
                <a:solidFill>
                  <a:schemeClr val="tx1">
                    <a:lumMod val="95000"/>
                  </a:schemeClr>
                </a:solidFill>
              </a:rPr>
              <a:t>Microsoft clip art © 2013 </a:t>
            </a:r>
          </a:p>
          <a:p>
            <a:pPr algn="ctr"/>
            <a:r>
              <a:rPr lang="en-CA" sz="800" dirty="0" smtClean="0">
                <a:solidFill>
                  <a:schemeClr val="tx1">
                    <a:lumMod val="95000"/>
                  </a:schemeClr>
                </a:solidFill>
              </a:rPr>
              <a:t>Microsoft Corporation. </a:t>
            </a:r>
            <a:endParaRPr lang="en-CA" sz="800" dirty="0">
              <a:solidFill>
                <a:schemeClr val="tx1">
                  <a:lumMod val="95000"/>
                </a:schemeClr>
              </a:solidFill>
            </a:endParaRPr>
          </a:p>
        </p:txBody>
      </p:sp>
      <p:sp>
        <p:nvSpPr>
          <p:cNvPr id="11" name="TextBox 10"/>
          <p:cNvSpPr txBox="1"/>
          <p:nvPr/>
        </p:nvSpPr>
        <p:spPr>
          <a:xfrm>
            <a:off x="3707904" y="4242574"/>
            <a:ext cx="1872208" cy="338554"/>
          </a:xfrm>
          <a:prstGeom prst="rect">
            <a:avLst/>
          </a:prstGeom>
          <a:noFill/>
        </p:spPr>
        <p:txBody>
          <a:bodyPr wrap="square" rtlCol="0">
            <a:spAutoFit/>
          </a:bodyPr>
          <a:lstStyle/>
          <a:p>
            <a:pPr algn="ctr"/>
            <a:r>
              <a:rPr lang="en-CA" sz="800" dirty="0" smtClean="0">
                <a:solidFill>
                  <a:schemeClr val="accent1">
                    <a:lumMod val="40000"/>
                    <a:lumOff val="60000"/>
                  </a:schemeClr>
                </a:solidFill>
              </a:rPr>
              <a:t>Microsoft clip art © 2013 </a:t>
            </a:r>
          </a:p>
          <a:p>
            <a:pPr algn="ctr"/>
            <a:r>
              <a:rPr lang="en-CA" sz="800" dirty="0" smtClean="0">
                <a:solidFill>
                  <a:schemeClr val="accent1">
                    <a:lumMod val="40000"/>
                    <a:lumOff val="60000"/>
                  </a:schemeClr>
                </a:solidFill>
              </a:rPr>
              <a:t>Microsoft Corporation. </a:t>
            </a:r>
            <a:endParaRPr lang="en-CA" sz="800" dirty="0">
              <a:solidFill>
                <a:schemeClr val="accent1">
                  <a:lumMod val="40000"/>
                  <a:lumOff val="60000"/>
                </a:schemeClr>
              </a:solidFill>
            </a:endParaRPr>
          </a:p>
        </p:txBody>
      </p:sp>
      <p:pic>
        <p:nvPicPr>
          <p:cNvPr id="21" name="Picture 20" descr="eyes at freeclipart.com ojitos.png"/>
          <p:cNvPicPr>
            <a:picLocks noChangeAspect="1"/>
          </p:cNvPicPr>
          <p:nvPr/>
        </p:nvPicPr>
        <p:blipFill>
          <a:blip r:embed="rId2" cstate="print"/>
          <a:srcRect l="6282" t="2520" r="5519" b="11801"/>
          <a:stretch>
            <a:fillRect/>
          </a:stretch>
        </p:blipFill>
        <p:spPr>
          <a:xfrm flipH="1">
            <a:off x="5282912" y="188640"/>
            <a:ext cx="1737360" cy="1687723"/>
          </a:xfrm>
          <a:prstGeom prst="ellipse">
            <a:avLst/>
          </a:prstGeom>
        </p:spPr>
      </p:pic>
      <p:pic>
        <p:nvPicPr>
          <p:cNvPr id="27" name="Picture 26" descr="mouth bing images.jpg"/>
          <p:cNvPicPr>
            <a:picLocks noChangeAspect="1"/>
          </p:cNvPicPr>
          <p:nvPr/>
        </p:nvPicPr>
        <p:blipFill>
          <a:blip r:embed="rId3" cstate="print"/>
          <a:srcRect l="6720" b="39521"/>
          <a:stretch>
            <a:fillRect/>
          </a:stretch>
        </p:blipFill>
        <p:spPr>
          <a:xfrm flipH="1">
            <a:off x="1970544" y="2420888"/>
            <a:ext cx="1737360" cy="1501915"/>
          </a:xfrm>
          <a:prstGeom prst="roundRect">
            <a:avLst/>
          </a:prstGeom>
        </p:spPr>
      </p:pic>
      <p:pic>
        <p:nvPicPr>
          <p:cNvPr id="28" name="Picture 9" descr="MH900315769.GIF"/>
          <p:cNvPicPr>
            <a:picLocks noChangeAspect="1"/>
          </p:cNvPicPr>
          <p:nvPr/>
        </p:nvPicPr>
        <p:blipFill>
          <a:blip r:embed="rId4" cstate="print"/>
          <a:srcRect l="15727" t="20754" r="21365" b="4417"/>
          <a:stretch>
            <a:fillRect/>
          </a:stretch>
        </p:blipFill>
        <p:spPr bwMode="auto">
          <a:xfrm>
            <a:off x="7164288" y="666851"/>
            <a:ext cx="1645920" cy="1826045"/>
          </a:xfrm>
          <a:prstGeom prst="ellipse">
            <a:avLst/>
          </a:prstGeom>
          <a:noFill/>
          <a:ln w="9525">
            <a:noFill/>
            <a:miter lim="800000"/>
            <a:headEnd/>
            <a:tailEnd/>
          </a:ln>
        </p:spPr>
      </p:pic>
      <p:sp>
        <p:nvSpPr>
          <p:cNvPr id="30" name="Title 1"/>
          <p:cNvSpPr txBox="1">
            <a:spLocks/>
          </p:cNvSpPr>
          <p:nvPr/>
        </p:nvSpPr>
        <p:spPr>
          <a:xfrm>
            <a:off x="3995936" y="2924944"/>
            <a:ext cx="4600128" cy="2016224"/>
          </a:xfrm>
          <a:prstGeom prst="rect">
            <a:avLst/>
          </a:prstGeom>
          <a:noFill/>
        </p:spPr>
        <p:txBody>
          <a:bodyPr/>
          <a:lstStyle/>
          <a:p>
            <a:pPr algn="ctr">
              <a:spcBef>
                <a:spcPts val="0"/>
              </a:spcBef>
              <a:spcAft>
                <a:spcPts val="0"/>
              </a:spcAft>
              <a:defRPr/>
            </a:pPr>
            <a:r>
              <a:rPr lang="en-CA" sz="2800" b="1" kern="0" dirty="0" smtClean="0">
                <a:solidFill>
                  <a:schemeClr val="bg1"/>
                </a:solidFill>
                <a:latin typeface="Calibri" pitchFamily="34" charset="0"/>
                <a:ea typeface="+mj-ea"/>
                <a:cs typeface="+mj-cs"/>
              </a:rPr>
              <a:t>Yield your mouth and hands to serve others, to help,  encourage and give to others, not hurt or take from others.</a:t>
            </a:r>
            <a:endParaRPr lang="en-US" sz="2800" kern="0" dirty="0">
              <a:solidFill>
                <a:schemeClr val="bg1"/>
              </a:solidFill>
              <a:latin typeface="Calibri" pitchFamily="34" charset="0"/>
              <a:ea typeface="+mj-ea"/>
              <a:cs typeface="+mj-cs"/>
            </a:endParaRPr>
          </a:p>
        </p:txBody>
      </p:sp>
      <p:sp>
        <p:nvSpPr>
          <p:cNvPr id="12" name="TextBox 11"/>
          <p:cNvSpPr txBox="1"/>
          <p:nvPr/>
        </p:nvSpPr>
        <p:spPr>
          <a:xfrm>
            <a:off x="611560" y="2622104"/>
            <a:ext cx="1691680" cy="230832"/>
          </a:xfrm>
          <a:prstGeom prst="rect">
            <a:avLst/>
          </a:prstGeom>
          <a:noFill/>
        </p:spPr>
        <p:txBody>
          <a:bodyPr wrap="square" rtlCol="0">
            <a:spAutoFit/>
          </a:bodyPr>
          <a:lstStyle/>
          <a:p>
            <a:pPr algn="ctr"/>
            <a:r>
              <a:rPr lang="en-CA" sz="900" dirty="0" err="1" smtClean="0">
                <a:solidFill>
                  <a:schemeClr val="tx1">
                    <a:lumMod val="95000"/>
                  </a:schemeClr>
                </a:solidFill>
                <a:effectLst>
                  <a:outerShdw blurRad="38100" dist="38100" dir="2700000" algn="tl">
                    <a:srgbClr val="000000">
                      <a:alpha val="43137"/>
                    </a:srgbClr>
                  </a:outerShdw>
                </a:effectLst>
              </a:rPr>
              <a:t>bing</a:t>
            </a:r>
            <a:r>
              <a:rPr lang="en-CA" sz="900" dirty="0" smtClean="0">
                <a:solidFill>
                  <a:schemeClr val="tx1">
                    <a:lumMod val="95000"/>
                  </a:schemeClr>
                </a:solidFill>
                <a:effectLst>
                  <a:outerShdw blurRad="38100" dist="38100" dir="2700000" algn="tl">
                    <a:srgbClr val="000000">
                      <a:alpha val="43137"/>
                    </a:srgbClr>
                  </a:outerShdw>
                </a:effectLst>
              </a:rPr>
              <a:t> images</a:t>
            </a:r>
            <a:endParaRPr lang="en-CA" sz="900" dirty="0">
              <a:solidFill>
                <a:schemeClr val="tx1">
                  <a:lumMod val="95000"/>
                </a:schemeClr>
              </a:solidFill>
              <a:effectLst>
                <a:outerShdw blurRad="38100" dist="38100" dir="2700000" algn="tl">
                  <a:srgbClr val="000000">
                    <a:alpha val="43137"/>
                  </a:srgbClr>
                </a:outerShdw>
              </a:effectLst>
            </a:endParaRPr>
          </a:p>
        </p:txBody>
      </p:sp>
      <p:sp>
        <p:nvSpPr>
          <p:cNvPr id="13" name="TextBox 12"/>
          <p:cNvSpPr txBox="1"/>
          <p:nvPr/>
        </p:nvSpPr>
        <p:spPr>
          <a:xfrm>
            <a:off x="6372200" y="173832"/>
            <a:ext cx="1691680" cy="230832"/>
          </a:xfrm>
          <a:prstGeom prst="rect">
            <a:avLst/>
          </a:prstGeom>
          <a:noFill/>
        </p:spPr>
        <p:txBody>
          <a:bodyPr wrap="square" rtlCol="0">
            <a:spAutoFit/>
          </a:bodyPr>
          <a:lstStyle/>
          <a:p>
            <a:pPr algn="ctr"/>
            <a:r>
              <a:rPr lang="en-CA" sz="900" dirty="0" smtClean="0">
                <a:solidFill>
                  <a:schemeClr val="tx1">
                    <a:lumMod val="95000"/>
                  </a:schemeClr>
                </a:solidFill>
                <a:effectLst>
                  <a:outerShdw blurRad="38100" dist="38100" dir="2700000" algn="tl">
                    <a:srgbClr val="000000">
                      <a:alpha val="43137"/>
                    </a:srgbClr>
                  </a:outerShdw>
                </a:effectLst>
              </a:rPr>
              <a:t>freeclipart.com</a:t>
            </a:r>
            <a:endParaRPr lang="en-CA" sz="900" dirty="0">
              <a:solidFill>
                <a:schemeClr val="tx1">
                  <a:lumMod val="95000"/>
                </a:schemeClr>
              </a:solidFill>
              <a:effectLst>
                <a:outerShdw blurRad="38100" dist="38100" dir="2700000" algn="tl">
                  <a:srgbClr val="000000">
                    <a:alpha val="43137"/>
                  </a:srgbClr>
                </a:outerShdw>
              </a:effectLst>
            </a:endParaRPr>
          </a:p>
        </p:txBody>
      </p:sp>
      <p:pic>
        <p:nvPicPr>
          <p:cNvPr id="17" name="Picture 16" descr="John hand 6.JPG"/>
          <p:cNvPicPr>
            <a:picLocks noChangeAspect="1"/>
          </p:cNvPicPr>
          <p:nvPr/>
        </p:nvPicPr>
        <p:blipFill>
          <a:blip r:embed="rId5" cstate="print"/>
          <a:stretch>
            <a:fillRect/>
          </a:stretch>
        </p:blipFill>
        <p:spPr>
          <a:xfrm rot="480081">
            <a:off x="683568" y="3861048"/>
            <a:ext cx="2011680" cy="1416429"/>
          </a:xfrm>
          <a:prstGeom prst="ellipse">
            <a:avLst/>
          </a:prstGeom>
        </p:spPr>
      </p:pic>
      <p:sp>
        <p:nvSpPr>
          <p:cNvPr id="18" name="TextBox 17"/>
          <p:cNvSpPr txBox="1"/>
          <p:nvPr/>
        </p:nvSpPr>
        <p:spPr>
          <a:xfrm>
            <a:off x="899592" y="4998368"/>
            <a:ext cx="1737360" cy="230832"/>
          </a:xfrm>
          <a:prstGeom prst="rect">
            <a:avLst/>
          </a:prstGeom>
          <a:noFill/>
        </p:spPr>
        <p:txBody>
          <a:bodyPr wrap="square" rtlCol="0">
            <a:spAutoFit/>
          </a:bodyPr>
          <a:lstStyle/>
          <a:p>
            <a:pPr algn="ctr"/>
            <a:r>
              <a:rPr lang="en-CA" sz="900" dirty="0" smtClean="0">
                <a:solidFill>
                  <a:schemeClr val="tx1">
                    <a:lumMod val="95000"/>
                  </a:schemeClr>
                </a:solidFill>
                <a:effectLst>
                  <a:outerShdw blurRad="38100" dist="38100" dir="2700000" algn="tl">
                    <a:srgbClr val="000000">
                      <a:alpha val="43137"/>
                    </a:srgbClr>
                  </a:outerShdw>
                </a:effectLst>
              </a:rPr>
              <a:t>hand by John </a:t>
            </a:r>
            <a:r>
              <a:rPr lang="en-CA" sz="900" dirty="0" err="1" smtClean="0">
                <a:solidFill>
                  <a:schemeClr val="tx1">
                    <a:lumMod val="95000"/>
                  </a:schemeClr>
                </a:solidFill>
                <a:effectLst>
                  <a:outerShdw blurRad="38100" dist="38100" dir="2700000" algn="tl">
                    <a:srgbClr val="000000">
                      <a:alpha val="43137"/>
                    </a:srgbClr>
                  </a:outerShdw>
                </a:effectLst>
              </a:rPr>
              <a:t>Crozier</a:t>
            </a:r>
            <a:endParaRPr lang="en-CA" sz="900" dirty="0">
              <a:solidFill>
                <a:schemeClr val="tx1">
                  <a:lumMod val="95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627784" y="260648"/>
            <a:ext cx="3672408" cy="1815882"/>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40. under Christ and</a:t>
            </a:r>
          </a:p>
          <a:p>
            <a:pPr algn="ctr"/>
            <a:r>
              <a:rPr lang="en-CA" sz="2800" b="1" dirty="0" smtClean="0">
                <a:solidFill>
                  <a:srgbClr val="FF0000"/>
                </a:solidFill>
                <a:latin typeface="Calibri" pitchFamily="34" charset="0"/>
              </a:rPr>
              <a:t>his abundant grace,</a:t>
            </a:r>
          </a:p>
          <a:p>
            <a:pPr algn="ctr"/>
            <a:r>
              <a:rPr lang="en-CA" sz="2800" b="1" dirty="0" smtClean="0">
                <a:solidFill>
                  <a:srgbClr val="FF0000"/>
                </a:solidFill>
                <a:latin typeface="Calibri" pitchFamily="34" charset="0"/>
              </a:rPr>
              <a:t>not under sin and law.</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sp>
        <p:nvSpPr>
          <p:cNvPr id="44" name="Text Placeholder 7"/>
          <p:cNvSpPr txBox="1">
            <a:spLocks/>
          </p:cNvSpPr>
          <p:nvPr/>
        </p:nvSpPr>
        <p:spPr bwMode="auto">
          <a:xfrm>
            <a:off x="0" y="5258896"/>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kumimoji="0" lang="en-CA" sz="2800" b="1" i="0" u="none" strike="noStrike" kern="0" cap="none" spc="0" normalizeH="0" baseline="0" noProof="0" dirty="0" smtClean="0">
                <a:ln>
                  <a:noFill/>
                </a:ln>
                <a:solidFill>
                  <a:schemeClr val="bg1"/>
                </a:solidFill>
                <a:effectLst/>
                <a:uLnTx/>
                <a:uFillTx/>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For sin will have no dominion over you, </a:t>
            </a:r>
          </a:p>
          <a:p>
            <a:pPr algn="ctr"/>
            <a:r>
              <a:rPr lang="en-US" sz="2800" b="1" dirty="0" smtClean="0">
                <a:solidFill>
                  <a:schemeClr val="bg1"/>
                </a:solidFill>
                <a:latin typeface="Calibri" pitchFamily="34" charset="0"/>
                <a:cs typeface="Calibri" pitchFamily="34" charset="0"/>
              </a:rPr>
              <a:t>since you are not under law but under grace</a:t>
            </a: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  Rom 6:14</a:t>
            </a:r>
          </a:p>
          <a:p>
            <a:pPr marL="342900" marR="0" lvl="0" indent="-342900" algn="ctr" defTabSz="914400" rtl="0" eaLnBrk="0" fontAlgn="base" latinLnBrk="0" hangingPunct="0">
              <a:lnSpc>
                <a:spcPct val="100000"/>
              </a:lnSpc>
              <a:spcBef>
                <a:spcPts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“abundance of grace”  Rom 5:17</a:t>
            </a: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Rectangle 45"/>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200"/>
              </a:lnSpc>
              <a:spcAft>
                <a:spcPts val="0"/>
              </a:spcAft>
            </a:pPr>
            <a:r>
              <a:rPr lang="en-CA" altLang="ko-KR" sz="1200" b="1" dirty="0" err="1" smtClean="0">
                <a:solidFill>
                  <a:schemeClr val="bg1"/>
                </a:solidFill>
                <a:latin typeface="Calibri" pitchFamily="34" charset="0"/>
                <a:ea typeface="Malgun Gothic" pitchFamily="34" charset="-127"/>
                <a:cs typeface="Calibri" pitchFamily="34" charset="0"/>
              </a:rPr>
              <a:t>jcounted</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as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in</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Christ</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the</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righteousness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of</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Lamb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72976" y="3174112"/>
            <a:ext cx="82296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6512"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3" cstate="print"/>
          <a:stretch>
            <a:fillRect/>
          </a:stretch>
        </p:blipFill>
        <p:spPr>
          <a:xfrm>
            <a:off x="3059832" y="285293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5" name="TextBox 24"/>
          <p:cNvSpPr txBox="1"/>
          <p:nvPr/>
        </p:nvSpPr>
        <p:spPr>
          <a:xfrm>
            <a:off x="-108520" y="6237312"/>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
        <p:nvSpPr>
          <p:cNvPr id="20" name="Text Placeholder 7"/>
          <p:cNvSpPr txBox="1">
            <a:spLocks/>
          </p:cNvSpPr>
          <p:nvPr/>
        </p:nvSpPr>
        <p:spPr bwMode="auto">
          <a:xfrm>
            <a:off x="6696744" y="506368"/>
            <a:ext cx="2627784"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ctr" defTabSz="914400" rtl="0" eaLnBrk="0" fontAlgn="base" latinLnBrk="0" hangingPunct="0">
              <a:lnSpc>
                <a:spcPct val="100000"/>
              </a:lnSpc>
              <a:spcBef>
                <a:spcPts val="0"/>
              </a:spcBef>
              <a:spcAft>
                <a:spcPct val="0"/>
              </a:spcAft>
              <a:buClrTx/>
              <a:buSzTx/>
              <a:buFontTx/>
              <a:buNone/>
              <a:tabLst/>
              <a:defRPr/>
            </a:pPr>
            <a:r>
              <a:rPr kumimoji="0" lang="id-ID" sz="2800" b="1" i="0" u="none" strike="noStrike" kern="0" cap="none" spc="0" normalizeH="0" baseline="0" noProof="0" dirty="0" smtClean="0">
                <a:ln>
                  <a:noFill/>
                </a:ln>
                <a:solidFill>
                  <a:schemeClr val="bg1"/>
                </a:solidFill>
                <a:effectLst/>
                <a:uLnTx/>
                <a:uFillTx/>
                <a:latin typeface="Calibri" pitchFamily="34" charset="0"/>
                <a:ea typeface="+mn-ea"/>
                <a:cs typeface="+mn-cs"/>
              </a:rPr>
              <a:t>“</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U</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n-ea"/>
                <a:cs typeface="+mn-cs"/>
              </a:rPr>
              <a:t>nder</a:t>
            </a: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id-ID" sz="2800" b="1" i="0" u="none" strike="noStrike" kern="0" cap="none" spc="0" normalizeH="0" baseline="0" noProof="0" dirty="0" smtClean="0">
                <a:ln>
                  <a:noFill/>
                </a:ln>
                <a:solidFill>
                  <a:schemeClr val="bg1"/>
                </a:solidFill>
                <a:effectLst/>
                <a:uLnTx/>
                <a:uFillTx/>
                <a:latin typeface="Calibri" pitchFamily="34" charset="0"/>
                <a:ea typeface="+mn-ea"/>
                <a:cs typeface="+mn-cs"/>
              </a:rPr>
              <a:t>Christ and his abundant </a:t>
            </a:r>
          </a:p>
          <a:p>
            <a:pPr marR="0" lvl="0" algn="ctr" defTabSz="914400" rtl="0" eaLnBrk="0" fontAlgn="base" latinLnBrk="0" hangingPunct="0">
              <a:lnSpc>
                <a:spcPct val="100000"/>
              </a:lnSpc>
              <a:spcBef>
                <a:spcPts val="0"/>
              </a:spcBef>
              <a:spcAft>
                <a:spcPct val="0"/>
              </a:spcAft>
              <a:buClrTx/>
              <a:buSzTx/>
              <a:buFontTx/>
              <a:buNone/>
              <a:tabLst/>
              <a:defRPr/>
            </a:pPr>
            <a:r>
              <a:rPr lang="id-ID" sz="2800" b="1" kern="0" dirty="0" smtClean="0">
                <a:solidFill>
                  <a:schemeClr val="bg1"/>
                </a:solidFill>
                <a:latin typeface="Calibri" pitchFamily="34" charset="0"/>
                <a:cs typeface="+mn-cs"/>
              </a:rPr>
              <a:t>g</a:t>
            </a: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race</a:t>
            </a:r>
            <a:r>
              <a:rPr kumimoji="0" lang="id-ID" sz="2800" b="1" i="0" u="none" strike="noStrike" kern="0" cap="none" spc="0" normalizeH="0" baseline="0" noProof="0" dirty="0" smtClean="0">
                <a:ln>
                  <a:noFill/>
                </a:ln>
                <a:solidFill>
                  <a:schemeClr val="bg1"/>
                </a:solidFill>
                <a:effectLst/>
                <a:uLnTx/>
                <a:uFillTx/>
                <a:latin typeface="Calibri" pitchFamily="34" charset="0"/>
                <a:ea typeface="+mn-ea"/>
                <a:cs typeface="+mn-cs"/>
              </a:rPr>
              <a:t>”</a:t>
            </a: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endParaRPr kumimoji="0" lang="id-ID"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R="0" lvl="0" algn="ctr" defTabSz="914400" rtl="0" eaLnBrk="0" fontAlgn="base" latinLnBrk="0" hangingPunct="0">
              <a:lnSpc>
                <a:spcPct val="100000"/>
              </a:lnSpc>
              <a:spcBef>
                <a:spcPts val="0"/>
              </a:spcBef>
              <a:spcAft>
                <a:spcPct val="0"/>
              </a:spcAft>
              <a:buClrTx/>
              <a:buSzTx/>
              <a:buFontTx/>
              <a:buNone/>
              <a:tabLst/>
              <a:defRPr/>
            </a:pPr>
            <a:r>
              <a:rPr lang="en-US" sz="2800" b="1" kern="0" dirty="0" smtClean="0">
                <a:solidFill>
                  <a:schemeClr val="bg1"/>
                </a:solidFill>
                <a:latin typeface="Calibri" pitchFamily="34" charset="0"/>
                <a:cs typeface="+mn-cs"/>
              </a:rPr>
              <a:t>i</a:t>
            </a:r>
            <a:r>
              <a:rPr kumimoji="0" lang="id-ID" sz="2800" b="1" i="0" u="none" strike="noStrike" kern="0" cap="none" spc="0" normalizeH="0" baseline="0" noProof="0" dirty="0" smtClean="0">
                <a:ln>
                  <a:noFill/>
                </a:ln>
                <a:solidFill>
                  <a:schemeClr val="bg1"/>
                </a:solidFill>
                <a:effectLst/>
                <a:uLnTx/>
                <a:uFillTx/>
                <a:latin typeface="Calibri" pitchFamily="34" charset="0"/>
                <a:ea typeface="+mn-ea"/>
                <a:cs typeface="+mn-cs"/>
              </a:rPr>
              <a:t>s an</a:t>
            </a:r>
            <a:r>
              <a:rPr lang="id-ID" sz="2800" b="1" kern="0" dirty="0" smtClean="0">
                <a:solidFill>
                  <a:schemeClr val="bg1"/>
                </a:solidFill>
                <a:latin typeface="Calibri" pitchFamily="34" charset="0"/>
                <a:cs typeface="+mn-cs"/>
              </a:rPr>
              <a:t>other </a:t>
            </a:r>
          </a:p>
          <a:p>
            <a:pPr lvl="0" algn="ctr" eaLnBrk="0" hangingPunct="0">
              <a:spcBef>
                <a:spcPts val="0"/>
              </a:spcBef>
              <a:defRPr/>
            </a:pPr>
            <a:r>
              <a:rPr lang="id-ID" sz="2800" b="1" kern="0" dirty="0" smtClean="0">
                <a:solidFill>
                  <a:schemeClr val="bg1"/>
                </a:solidFill>
                <a:latin typeface="Calibri" pitchFamily="34" charset="0"/>
                <a:cs typeface="+mn-cs"/>
              </a:rPr>
              <a:t>way of </a:t>
            </a:r>
          </a:p>
          <a:p>
            <a:pPr lvl="0" algn="ctr" eaLnBrk="0" hangingPunct="0">
              <a:spcBef>
                <a:spcPts val="0"/>
              </a:spcBef>
              <a:defRPr/>
            </a:pPr>
            <a:r>
              <a:rPr lang="id-ID" sz="2800" b="1" kern="0" dirty="0" smtClean="0">
                <a:solidFill>
                  <a:schemeClr val="bg1"/>
                </a:solidFill>
                <a:latin typeface="Calibri" pitchFamily="34" charset="0"/>
                <a:cs typeface="+mn-cs"/>
              </a:rPr>
              <a:t>expressing </a:t>
            </a:r>
          </a:p>
          <a:p>
            <a:pPr lvl="0" algn="ctr" eaLnBrk="0" hangingPunct="0">
              <a:spcBef>
                <a:spcPts val="0"/>
              </a:spcBef>
              <a:defRPr/>
            </a:pPr>
            <a:r>
              <a:rPr lang="id-ID" sz="2800" b="1" kern="0" dirty="0" smtClean="0">
                <a:solidFill>
                  <a:schemeClr val="bg1"/>
                </a:solidFill>
                <a:latin typeface="Calibri" pitchFamily="34" charset="0"/>
                <a:cs typeface="+mn-cs"/>
              </a:rPr>
              <a:t>how we </a:t>
            </a:r>
          </a:p>
          <a:p>
            <a:pPr lvl="0" algn="ctr" eaLnBrk="0" hangingPunct="0">
              <a:spcBef>
                <a:spcPts val="0"/>
              </a:spcBef>
              <a:defRPr/>
            </a:pPr>
            <a:r>
              <a:rPr lang="id-ID" sz="2800" b="1" kern="0" dirty="0" smtClean="0">
                <a:solidFill>
                  <a:schemeClr val="bg1"/>
                </a:solidFill>
                <a:latin typeface="Calibri" pitchFamily="34" charset="0"/>
                <a:cs typeface="+mn-cs"/>
              </a:rPr>
              <a:t>receive all </a:t>
            </a:r>
          </a:p>
          <a:p>
            <a:pPr lvl="0" algn="ctr" eaLnBrk="0" hangingPunct="0">
              <a:spcBef>
                <a:spcPts val="0"/>
              </a:spcBef>
              <a:defRPr/>
            </a:pPr>
            <a:r>
              <a:rPr lang="id-ID" sz="2800" b="1" kern="0" dirty="0" smtClean="0">
                <a:solidFill>
                  <a:schemeClr val="bg1"/>
                </a:solidFill>
                <a:latin typeface="Calibri" pitchFamily="34" charset="0"/>
                <a:cs typeface="+mn-cs"/>
              </a:rPr>
              <a:t>the grace of God in Christ when we surrender </a:t>
            </a:r>
          </a:p>
          <a:p>
            <a:pPr lvl="0" algn="ctr" eaLnBrk="0" hangingPunct="0">
              <a:spcBef>
                <a:spcPts val="0"/>
              </a:spcBef>
              <a:defRPr/>
            </a:pPr>
            <a:r>
              <a:rPr lang="id-ID" sz="2800" b="1" kern="0" dirty="0" smtClean="0">
                <a:solidFill>
                  <a:schemeClr val="bg1"/>
                </a:solidFill>
                <a:latin typeface="Calibri" pitchFamily="34" charset="0"/>
                <a:cs typeface="+mn-cs"/>
              </a:rPr>
              <a:t>to Christ !!!!</a:t>
            </a: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 name="Picture 5" descr="Jesus circle.gif"/>
          <p:cNvPicPr>
            <a:picLocks noChangeAspect="1"/>
          </p:cNvPicPr>
          <p:nvPr/>
        </p:nvPicPr>
        <p:blipFill>
          <a:blip r:embed="rId2" cstate="print"/>
          <a:srcRect l="5962" t="2751" r="5962" b="12201"/>
          <a:stretch>
            <a:fillRect/>
          </a:stretch>
        </p:blipFill>
        <p:spPr>
          <a:xfrm>
            <a:off x="72008" y="110738"/>
            <a:ext cx="6804248" cy="6702638"/>
          </a:xfrm>
          <a:prstGeom prst="ellipse">
            <a:avLst/>
          </a:prstGeom>
        </p:spPr>
      </p:pic>
      <p:sp>
        <p:nvSpPr>
          <p:cNvPr id="27" name="TextBox 8"/>
          <p:cNvSpPr txBox="1">
            <a:spLocks noChangeArrowheads="1"/>
          </p:cNvSpPr>
          <p:nvPr/>
        </p:nvSpPr>
        <p:spPr bwMode="auto">
          <a:xfrm>
            <a:off x="-36512" y="6505599"/>
            <a:ext cx="2720344" cy="307777"/>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used with permission</a:t>
            </a:r>
            <a:endParaRPr lang="en-CA" sz="1000" dirty="0">
              <a:solidFill>
                <a:srgbClr val="00B0F0"/>
              </a:solidFill>
            </a:endParaRPr>
          </a:p>
        </p:txBody>
      </p:sp>
      <p:sp>
        <p:nvSpPr>
          <p:cNvPr id="8" name="Text Box 5"/>
          <p:cNvSpPr txBox="1">
            <a:spLocks noChangeArrowheads="1"/>
          </p:cNvSpPr>
          <p:nvPr/>
        </p:nvSpPr>
        <p:spPr bwMode="auto">
          <a:xfrm>
            <a:off x="-108520" y="1772816"/>
            <a:ext cx="7132320" cy="4480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justified in Christ the righteousness of God</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ransomed, redeemed    Passover Lamb, sin atoned, wrath turned</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forgiven     peace with God      reconciled     eternal life     adopted sons</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welcomed, accepted              filled, complete        blessed with every blessing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Christ our wisdom from God,  righteousness  and  sanctification  and  redemption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delivered from the domain of darkness into the light of the kingdom of the beloved Son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 Christ and Christ in us                          in the Spirit and the Spirit in us, made God’s temple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 God the Father and the Father in us                                      immersed in Father, Son, and Spirit</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Father, Son, and Spirit fellowship with us             access to God and his grace          answered prayer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grace at the throne of grace               every need supplied            Holy Spirit prays for us, helps us pray</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Christ our High Priest intercedes as mediator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Christ our High Priest advocates in our defense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immersed into Christ and his death and resurrection              united with Christ in death and resurrection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old self crucified and buried with Christ          new self raised and alive with Christ             set free from sin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instrument for righteousness    under Christ, abundant grace    slaves of Christ not sin         joined to Christ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one with Christ     seated with Christ       hidden with Christ in God        released from law, married to Christ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under law of the Spirit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Spirit and God’s love poured out      born of the Spirit    given, receive, have Spirit</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rivers living water of Spirit </a:t>
            </a:r>
            <a:r>
              <a:rPr lang="en-CA" altLang="ko-KR" sz="6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immersed in Spirit   </a:t>
            </a:r>
            <a:r>
              <a:rPr lang="en-CA" altLang="ko-KR" sz="1200" dirty="0" err="1" smtClean="0">
                <a:solidFill>
                  <a:srgbClr val="FF0000"/>
                </a:solidFill>
                <a:latin typeface="Calibri" pitchFamily="34" charset="0"/>
                <a:ea typeface="Malgun Gothic" pitchFamily="34" charset="-127"/>
                <a:cs typeface="Calibri" pitchFamily="34" charset="0"/>
              </a:rPr>
              <a:t>Spirit</a:t>
            </a:r>
            <a:r>
              <a:rPr lang="en-CA" altLang="ko-KR" sz="1200" dirty="0" smtClean="0">
                <a:solidFill>
                  <a:srgbClr val="FF0000"/>
                </a:solidFill>
                <a:latin typeface="Calibri" pitchFamily="34" charset="0"/>
                <a:ea typeface="Malgun Gothic" pitchFamily="34" charset="-127"/>
                <a:cs typeface="Calibri" pitchFamily="34" charset="0"/>
              </a:rPr>
              <a:t> comes, falls on us   Spirit power to be ambassadors</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anointed, sealed with Spirit    guarantee of Spirit   </a:t>
            </a:r>
            <a:r>
              <a:rPr lang="en-CA" altLang="ko-KR" sz="1200" dirty="0" err="1" smtClean="0">
                <a:solidFill>
                  <a:srgbClr val="FF0000"/>
                </a:solidFill>
                <a:latin typeface="Calibri" pitchFamily="34" charset="0"/>
                <a:ea typeface="Malgun Gothic" pitchFamily="34" charset="-127"/>
                <a:cs typeface="Calibri" pitchFamily="34" charset="0"/>
              </a:rPr>
              <a:t>Spirit</a:t>
            </a:r>
            <a:r>
              <a:rPr lang="en-CA" altLang="ko-KR" sz="1200" dirty="0" smtClean="0">
                <a:solidFill>
                  <a:srgbClr val="FF0000"/>
                </a:solidFill>
                <a:latin typeface="Calibri" pitchFamily="34" charset="0"/>
                <a:ea typeface="Malgun Gothic" pitchFamily="34" charset="-127"/>
                <a:cs typeface="Calibri" pitchFamily="34" charset="0"/>
              </a:rPr>
              <a:t> of truth helps, teaches    Spirit leads, sanctifies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Spirit gifts for service     Spirit fills     circumcised, set apart in the Spirit      immeasurably great power</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God’s workmanship   led in triumph + </a:t>
            </a:r>
            <a:r>
              <a:rPr lang="en-CA" altLang="ko-KR" sz="1200" i="1" dirty="0" err="1" smtClean="0">
                <a:solidFill>
                  <a:srgbClr val="FF0000"/>
                </a:solidFill>
                <a:latin typeface="Calibri" pitchFamily="34" charset="0"/>
                <a:ea typeface="Malgun Gothic" pitchFamily="34" charset="-127"/>
                <a:cs typeface="Calibri" pitchFamily="34" charset="0"/>
              </a:rPr>
              <a:t>nike</a:t>
            </a:r>
            <a:r>
              <a:rPr lang="en-CA" altLang="ko-KR" sz="1200" dirty="0" smtClean="0">
                <a:solidFill>
                  <a:srgbClr val="FF0000"/>
                </a:solidFill>
                <a:latin typeface="Calibri" pitchFamily="34" charset="0"/>
                <a:ea typeface="Malgun Gothic" pitchFamily="34" charset="-127"/>
                <a:cs typeface="Calibri" pitchFamily="34" charset="0"/>
              </a:rPr>
              <a:t> victory    members of Christ’s body  brothers and sisters                           branches in Christ’s vine chosen </a:t>
            </a:r>
            <a:r>
              <a:rPr lang="en-CA" altLang="ko-KR" sz="1200" dirty="0" err="1" smtClean="0">
                <a:solidFill>
                  <a:srgbClr val="FF0000"/>
                </a:solidFill>
                <a:latin typeface="Calibri" pitchFamily="34" charset="0"/>
                <a:ea typeface="Malgun Gothic" pitchFamily="34" charset="-127"/>
                <a:cs typeface="Calibri" pitchFamily="34" charset="0"/>
              </a:rPr>
              <a:t>race,royal</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priesthood,holy</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nation,God’s</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possession,God’s</a:t>
            </a:r>
            <a:r>
              <a:rPr lang="en-CA" altLang="ko-KR" sz="1200" dirty="0" smtClean="0">
                <a:solidFill>
                  <a:srgbClr val="FF0000"/>
                </a:solidFill>
                <a:latin typeface="Calibri" pitchFamily="34" charset="0"/>
                <a:ea typeface="Malgun Gothic" pitchFamily="34" charset="-127"/>
                <a:cs typeface="Calibri" pitchFamily="34" charset="0"/>
              </a:rPr>
              <a:t> people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fellow citizens with the saints and members of the household of God</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citizenship in heaven                             hope of glory                 inheritance, heir, fellow heir</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with Christ at death                         made perfect                  glorified to be like Jesus</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into heavenly kingdom           enter joy of Lord               delivered from wrath</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God’s good work completed                     resurrection body like Jesus</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married to the Lamb                           every tear wiped away</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see God’s face                                       reign forever</a:t>
            </a:r>
          </a:p>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   loved                                                    saved  </a:t>
            </a:r>
          </a:p>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in the New Covenant</a:t>
            </a:r>
            <a:endParaRPr kumimoji="0" lang="en-US" sz="1400" b="0" i="0" u="none" strike="noStrike" cap="none" normalizeH="0" baseline="0" dirty="0" smtClean="0">
              <a:ln>
                <a:noFill/>
              </a:ln>
              <a:solidFill>
                <a:srgbClr val="FF0000"/>
              </a:solidFill>
              <a:effectLst/>
              <a:latin typeface="Calibri" pitchFamily="34" charset="0"/>
              <a:cs typeface="Calibri" pitchFamily="34" charset="0"/>
            </a:endParaRPr>
          </a:p>
        </p:txBody>
      </p:sp>
      <p:sp>
        <p:nvSpPr>
          <p:cNvPr id="9" name="TextBox 8"/>
          <p:cNvSpPr txBox="1"/>
          <p:nvPr/>
        </p:nvSpPr>
        <p:spPr>
          <a:xfrm>
            <a:off x="5868144" y="44624"/>
            <a:ext cx="3203848" cy="6658233"/>
          </a:xfrm>
          <a:prstGeom prst="rect">
            <a:avLst/>
          </a:prstGeom>
          <a:noFill/>
        </p:spPr>
        <p:txBody>
          <a:bodyPr wrap="square" rtlCol="0">
            <a:spAutoFit/>
          </a:bodyPr>
          <a:lstStyle/>
          <a:p>
            <a:pPr algn="r">
              <a:lnSpc>
                <a:spcPts val="3200"/>
              </a:lnSpc>
            </a:pPr>
            <a:r>
              <a:rPr lang="id-ID"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For if, because of one man's trespass, death reigned through that one man, much </a:t>
            </a:r>
            <a:endParaRPr lang="id-ID" sz="2800" b="1" dirty="0" smtClean="0">
              <a:solidFill>
                <a:schemeClr val="bg1"/>
              </a:solidFill>
              <a:latin typeface="Calibri" pitchFamily="34" charset="0"/>
              <a:cs typeface="Calibri" pitchFamily="34" charset="0"/>
            </a:endParaRPr>
          </a:p>
          <a:p>
            <a:pPr algn="r">
              <a:lnSpc>
                <a:spcPts val="3200"/>
              </a:lnSpc>
            </a:pPr>
            <a:r>
              <a:rPr lang="en-US" sz="2800" b="1" dirty="0" smtClean="0">
                <a:solidFill>
                  <a:schemeClr val="bg1"/>
                </a:solidFill>
                <a:latin typeface="Calibri" pitchFamily="34" charset="0"/>
                <a:cs typeface="Calibri" pitchFamily="34" charset="0"/>
              </a:rPr>
              <a:t>more will </a:t>
            </a:r>
            <a:endParaRPr lang="id-ID" sz="2800" b="1" dirty="0" smtClean="0">
              <a:solidFill>
                <a:schemeClr val="bg1"/>
              </a:solidFill>
              <a:latin typeface="Calibri" pitchFamily="34" charset="0"/>
              <a:cs typeface="Calibri" pitchFamily="34" charset="0"/>
            </a:endParaRPr>
          </a:p>
          <a:p>
            <a:pPr algn="r">
              <a:lnSpc>
                <a:spcPts val="3200"/>
              </a:lnSpc>
            </a:pPr>
            <a:r>
              <a:rPr lang="en-US" sz="2800" b="1" dirty="0" smtClean="0">
                <a:solidFill>
                  <a:schemeClr val="bg1"/>
                </a:solidFill>
                <a:latin typeface="Calibri" pitchFamily="34" charset="0"/>
                <a:cs typeface="Calibri" pitchFamily="34" charset="0"/>
              </a:rPr>
              <a:t>those who </a:t>
            </a:r>
            <a:endParaRPr lang="id-ID" sz="2800" b="1" dirty="0" smtClean="0">
              <a:solidFill>
                <a:schemeClr val="bg1"/>
              </a:solidFill>
              <a:latin typeface="Calibri" pitchFamily="34" charset="0"/>
              <a:cs typeface="Calibri" pitchFamily="34" charset="0"/>
            </a:endParaRPr>
          </a:p>
          <a:p>
            <a:pPr algn="r">
              <a:lnSpc>
                <a:spcPts val="3200"/>
              </a:lnSpc>
            </a:pPr>
            <a:r>
              <a:rPr lang="en-US" sz="2800" b="1" dirty="0" smtClean="0">
                <a:solidFill>
                  <a:schemeClr val="bg1"/>
                </a:solidFill>
                <a:latin typeface="Calibri" pitchFamily="34" charset="0"/>
                <a:cs typeface="Calibri" pitchFamily="34" charset="0"/>
              </a:rPr>
              <a:t>receive the abundance </a:t>
            </a:r>
            <a:endParaRPr lang="id-ID" sz="2800" b="1" dirty="0" smtClean="0">
              <a:solidFill>
                <a:schemeClr val="bg1"/>
              </a:solidFill>
              <a:latin typeface="Calibri" pitchFamily="34" charset="0"/>
              <a:cs typeface="Calibri" pitchFamily="34" charset="0"/>
            </a:endParaRPr>
          </a:p>
          <a:p>
            <a:pPr algn="r">
              <a:lnSpc>
                <a:spcPts val="3200"/>
              </a:lnSpc>
            </a:pPr>
            <a:r>
              <a:rPr lang="en-US" sz="2800" b="1" dirty="0" smtClean="0">
                <a:solidFill>
                  <a:schemeClr val="bg1"/>
                </a:solidFill>
                <a:latin typeface="Calibri" pitchFamily="34" charset="0"/>
                <a:cs typeface="Calibri" pitchFamily="34" charset="0"/>
              </a:rPr>
              <a:t>of grace and </a:t>
            </a:r>
            <a:endParaRPr lang="id-ID" sz="2800" b="1" dirty="0" smtClean="0">
              <a:solidFill>
                <a:schemeClr val="bg1"/>
              </a:solidFill>
              <a:latin typeface="Calibri" pitchFamily="34" charset="0"/>
              <a:cs typeface="Calibri" pitchFamily="34" charset="0"/>
            </a:endParaRPr>
          </a:p>
          <a:p>
            <a:pPr algn="r">
              <a:lnSpc>
                <a:spcPts val="3200"/>
              </a:lnSpc>
            </a:pPr>
            <a:r>
              <a:rPr lang="en-US" sz="2800" b="1" dirty="0" smtClean="0">
                <a:solidFill>
                  <a:schemeClr val="bg1"/>
                </a:solidFill>
                <a:latin typeface="Calibri" pitchFamily="34" charset="0"/>
                <a:cs typeface="Calibri" pitchFamily="34" charset="0"/>
              </a:rPr>
              <a:t>the free gift of </a:t>
            </a:r>
            <a:endParaRPr lang="id-ID" sz="2800" b="1" dirty="0" smtClean="0">
              <a:solidFill>
                <a:schemeClr val="bg1"/>
              </a:solidFill>
              <a:latin typeface="Calibri" pitchFamily="34" charset="0"/>
              <a:cs typeface="Calibri" pitchFamily="34" charset="0"/>
            </a:endParaRPr>
          </a:p>
          <a:p>
            <a:pPr algn="r">
              <a:lnSpc>
                <a:spcPts val="3200"/>
              </a:lnSpc>
            </a:pPr>
            <a:r>
              <a:rPr lang="en-US" sz="2800" b="1" dirty="0" smtClean="0">
                <a:solidFill>
                  <a:schemeClr val="bg1"/>
                </a:solidFill>
                <a:latin typeface="Calibri" pitchFamily="34" charset="0"/>
                <a:cs typeface="Calibri" pitchFamily="34" charset="0"/>
              </a:rPr>
              <a:t>righteousness </a:t>
            </a:r>
            <a:endParaRPr lang="id-ID" sz="2800" b="1" dirty="0" smtClean="0">
              <a:solidFill>
                <a:schemeClr val="bg1"/>
              </a:solidFill>
              <a:latin typeface="Calibri" pitchFamily="34" charset="0"/>
              <a:cs typeface="Calibri" pitchFamily="34" charset="0"/>
            </a:endParaRPr>
          </a:p>
          <a:p>
            <a:pPr algn="r">
              <a:lnSpc>
                <a:spcPts val="3200"/>
              </a:lnSpc>
            </a:pPr>
            <a:r>
              <a:rPr lang="en-US" sz="2800" b="1" dirty="0" smtClean="0">
                <a:solidFill>
                  <a:schemeClr val="bg1"/>
                </a:solidFill>
                <a:latin typeface="Calibri" pitchFamily="34" charset="0"/>
                <a:cs typeface="Calibri" pitchFamily="34" charset="0"/>
              </a:rPr>
              <a:t>reign in life </a:t>
            </a:r>
            <a:endParaRPr lang="id-ID" sz="2800" b="1" dirty="0" smtClean="0">
              <a:solidFill>
                <a:schemeClr val="bg1"/>
              </a:solidFill>
              <a:latin typeface="Calibri" pitchFamily="34" charset="0"/>
              <a:cs typeface="Calibri" pitchFamily="34" charset="0"/>
            </a:endParaRPr>
          </a:p>
          <a:p>
            <a:pPr algn="r">
              <a:lnSpc>
                <a:spcPts val="3200"/>
              </a:lnSpc>
            </a:pPr>
            <a:r>
              <a:rPr lang="en-US" sz="2800" b="1" dirty="0" smtClean="0">
                <a:solidFill>
                  <a:schemeClr val="bg1"/>
                </a:solidFill>
                <a:latin typeface="Calibri" pitchFamily="34" charset="0"/>
                <a:cs typeface="Calibri" pitchFamily="34" charset="0"/>
              </a:rPr>
              <a:t>through the one man Jesus Christ</a:t>
            </a:r>
            <a:r>
              <a:rPr lang="id-ID" sz="2800" b="1" dirty="0" smtClean="0">
                <a:solidFill>
                  <a:schemeClr val="bg1"/>
                </a:solidFill>
                <a:latin typeface="Calibri" pitchFamily="34" charset="0"/>
                <a:cs typeface="Calibri" pitchFamily="34" charset="0"/>
              </a:rPr>
              <a:t>” Rom 5:17</a:t>
            </a:r>
            <a:endParaRPr lang="en-US" sz="2800" b="1" dirty="0" smtClean="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5232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66584" y="3429000"/>
            <a:ext cx="877824"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5262588"/>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a:t>
            </a:r>
            <a:r>
              <a:rPr lang="en-US" sz="2400" b="1" dirty="0" smtClean="0">
                <a:solidFill>
                  <a:schemeClr val="bg1"/>
                </a:solidFill>
                <a:latin typeface="Calibri" pitchFamily="34" charset="0"/>
                <a:cs typeface="Calibri" pitchFamily="34" charset="0"/>
              </a:rPr>
              <a:t>present yourselves . . . as obedient slaves . . . of obedience . . . </a:t>
            </a:r>
          </a:p>
          <a:p>
            <a:pPr algn="ctr"/>
            <a:r>
              <a:rPr lang="en-US" sz="2400" b="1" dirty="0" smtClean="0">
                <a:solidFill>
                  <a:schemeClr val="bg1"/>
                </a:solidFill>
                <a:latin typeface="Calibri" pitchFamily="34" charset="0"/>
                <a:cs typeface="Calibri" pitchFamily="34" charset="0"/>
              </a:rPr>
              <a:t>and having been set free from sin, have become slaves of righteousness. . . . present your members as slaves to righteousness leading to sanctification. . . . slaves of God”  Rom 6:16,18,19,22</a:t>
            </a: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5262588"/>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a:t>
            </a:r>
            <a:r>
              <a:rPr lang="en-US" sz="2400" b="1" dirty="0" smtClean="0">
                <a:solidFill>
                  <a:schemeClr val="bg1"/>
                </a:solidFill>
                <a:latin typeface="Calibri" pitchFamily="34" charset="0"/>
                <a:cs typeface="Calibri" pitchFamily="34" charset="0"/>
              </a:rPr>
              <a:t>If I were still trying to please man, I would not be a servant (slave) of Christ” Gal 1:10  </a:t>
            </a:r>
            <a:r>
              <a:rPr lang="en-US" sz="2000" b="1" dirty="0" smtClean="0">
                <a:solidFill>
                  <a:schemeClr val="bg1"/>
                </a:solidFill>
                <a:latin typeface="Calibri" pitchFamily="34" charset="0"/>
                <a:cs typeface="Calibri" pitchFamily="34" charset="0"/>
              </a:rPr>
              <a:t>(in days of slavery, translators substituted “servant” for “slave”)</a:t>
            </a:r>
          </a:p>
          <a:p>
            <a:r>
              <a:rPr lang="en-US" sz="2400" b="1" dirty="0" smtClean="0">
                <a:solidFill>
                  <a:schemeClr val="bg1"/>
                </a:solidFill>
                <a:latin typeface="Calibri" pitchFamily="34" charset="0"/>
                <a:cs typeface="Calibri" pitchFamily="34" charset="0"/>
              </a:rPr>
              <a:t>“</a:t>
            </a:r>
            <a:r>
              <a:rPr lang="en-US" sz="2400" b="1" dirty="0" err="1" smtClean="0">
                <a:solidFill>
                  <a:schemeClr val="bg1"/>
                </a:solidFill>
                <a:latin typeface="Calibri" pitchFamily="34" charset="0"/>
                <a:cs typeface="Calibri" pitchFamily="34" charset="0"/>
              </a:rPr>
              <a:t>Epaphras</a:t>
            </a:r>
            <a:r>
              <a:rPr lang="en-US" sz="2400" b="1" dirty="0" smtClean="0">
                <a:solidFill>
                  <a:schemeClr val="bg1"/>
                </a:solidFill>
                <a:latin typeface="Calibri" pitchFamily="34" charset="0"/>
                <a:cs typeface="Calibri" pitchFamily="34" charset="0"/>
              </a:rPr>
              <a:t> . . . a servant (slave) of Christ Jesus” Col 4:12</a:t>
            </a:r>
          </a:p>
          <a:p>
            <a:r>
              <a:rPr lang="en-US" sz="2400" b="1" dirty="0" smtClean="0">
                <a:solidFill>
                  <a:schemeClr val="bg1"/>
                </a:solidFill>
                <a:latin typeface="Calibri" pitchFamily="34" charset="0"/>
                <a:cs typeface="Calibri" pitchFamily="34" charset="0"/>
              </a:rPr>
              <a:t>“Jude, a servant (slave) of Jesus Christ and brother of James” Jude 1</a:t>
            </a:r>
            <a:endParaRPr lang="en-CA" sz="2400" b="1" dirty="0" smtClean="0">
              <a:solidFill>
                <a:schemeClr val="bg1"/>
              </a:solidFill>
              <a:latin typeface="Calibri" pitchFamily="34" charset="0"/>
              <a:cs typeface="Calibri" pitchFamily="34" charset="0"/>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2" name="TextBox 51"/>
          <p:cNvSpPr txBox="1"/>
          <p:nvPr/>
        </p:nvSpPr>
        <p:spPr>
          <a:xfrm>
            <a:off x="7366584" y="3429000"/>
            <a:ext cx="877824"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Tree>
  </p:cSld>
  <p:clrMapOvr>
    <a:masterClrMapping/>
  </p:clrMapOvr>
  <p:transition spd="slow"/>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5085184"/>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2600"/>
              </a:lnSpc>
            </a:pPr>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Many early Christians </a:t>
            </a:r>
            <a:r>
              <a:rPr kumimoji="0" lang="en-CA" sz="2400" b="1" i="0" u="none" strike="noStrike" kern="0" cap="none" spc="0" normalizeH="0" noProof="0" dirty="0" smtClean="0">
                <a:ln>
                  <a:noFill/>
                </a:ln>
                <a:solidFill>
                  <a:schemeClr val="bg1"/>
                </a:solidFill>
                <a:effectLst/>
                <a:uLnTx/>
                <a:uFillTx/>
                <a:latin typeface="Calibri" pitchFamily="34" charset="0"/>
                <a:cs typeface="Calibri" pitchFamily="34" charset="0"/>
              </a:rPr>
              <a:t>were Roman slaves</a:t>
            </a:r>
            <a:r>
              <a:rPr lang="en-CA" sz="2400" b="1" kern="0" dirty="0" smtClean="0">
                <a:solidFill>
                  <a:schemeClr val="bg1"/>
                </a:solidFill>
                <a:latin typeface="Calibri" pitchFamily="34" charset="0"/>
                <a:cs typeface="Calibri" pitchFamily="34" charset="0"/>
              </a:rPr>
              <a:t>.  Roman masters provided food, clothes, lodging and protection as slaves served as directed. B</a:t>
            </a:r>
            <a:r>
              <a:rPr kumimoji="0" lang="en-CA" sz="2400" b="1" i="0" u="none" strike="noStrike" kern="0" cap="none" spc="0" normalizeH="0" noProof="0" dirty="0" err="1" smtClean="0">
                <a:ln>
                  <a:noFill/>
                </a:ln>
                <a:solidFill>
                  <a:schemeClr val="bg1"/>
                </a:solidFill>
                <a:effectLst/>
                <a:uLnTx/>
                <a:uFillTx/>
                <a:latin typeface="Calibri" pitchFamily="34" charset="0"/>
                <a:cs typeface="Calibri" pitchFamily="34" charset="0"/>
              </a:rPr>
              <a:t>eing</a:t>
            </a:r>
            <a:r>
              <a:rPr kumimoji="0" lang="en-CA" sz="2400" b="1" i="0" u="none" strike="noStrike" kern="0" cap="none" spc="0" normalizeH="0" noProof="0" dirty="0" smtClean="0">
                <a:ln>
                  <a:noFill/>
                </a:ln>
                <a:solidFill>
                  <a:schemeClr val="bg1"/>
                </a:solidFill>
                <a:effectLst/>
                <a:uLnTx/>
                <a:uFillTx/>
                <a:latin typeface="Calibri" pitchFamily="34" charset="0"/>
                <a:cs typeface="Calibri" pitchFamily="34" charset="0"/>
              </a:rPr>
              <a:t> a slave of the supremely good Messiah King rather than a slave to Satan and sin was very positive!  Christ provided all, and their only concern in life was to do as directed, as they awaited the King’s return.</a:t>
            </a:r>
            <a:endParaRPr lang="en-CA" sz="2400" b="1" dirty="0" smtClean="0">
              <a:solidFill>
                <a:schemeClr val="bg1"/>
              </a:solidFill>
              <a:latin typeface="Calibri" pitchFamily="34" charset="0"/>
              <a:cs typeface="Calibri" pitchFamily="34" charset="0"/>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2" name="TextBox 51"/>
          <p:cNvSpPr txBox="1"/>
          <p:nvPr/>
        </p:nvSpPr>
        <p:spPr>
          <a:xfrm>
            <a:off x="7366584" y="3429000"/>
            <a:ext cx="877824"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Tree>
  </p:cSld>
  <p:clrMapOvr>
    <a:masterClrMapping/>
  </p:clrMapOvr>
  <p:transition spd="slow"/>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best.com dc6XLjAMi.gif"/>
          <p:cNvPicPr>
            <a:picLocks noChangeAspect="1"/>
          </p:cNvPicPr>
          <p:nvPr/>
        </p:nvPicPr>
        <p:blipFill>
          <a:blip r:embed="rId3" cstate="print"/>
          <a:stretch>
            <a:fillRect/>
          </a:stretch>
        </p:blipFill>
        <p:spPr>
          <a:xfrm>
            <a:off x="-396551" y="-27384"/>
            <a:ext cx="5472608" cy="3840480"/>
          </a:xfrm>
          <a:prstGeom prst="rect">
            <a:avLst/>
          </a:prstGeom>
        </p:spPr>
      </p:pic>
      <p:sp>
        <p:nvSpPr>
          <p:cNvPr id="17" name="Rectangle 16"/>
          <p:cNvSpPr/>
          <p:nvPr/>
        </p:nvSpPr>
        <p:spPr>
          <a:xfrm>
            <a:off x="2118008" y="1412776"/>
            <a:ext cx="365760" cy="192024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a:spLocks noChangeArrowheads="1"/>
          </p:cNvSpPr>
          <p:nvPr/>
        </p:nvSpPr>
        <p:spPr bwMode="auto">
          <a:xfrm>
            <a:off x="4791392" y="-27384"/>
            <a:ext cx="4389120" cy="3970318"/>
          </a:xfrm>
          <a:prstGeom prst="rect">
            <a:avLst/>
          </a:prstGeom>
          <a:solidFill>
            <a:schemeClr val="bg1"/>
          </a:solidFill>
          <a:ln w="9525">
            <a:noFill/>
            <a:miter lim="800000"/>
            <a:headEnd/>
            <a:tailEnd/>
          </a:ln>
        </p:spPr>
        <p:txBody>
          <a:bodyPr wrap="square">
            <a:spAutoFit/>
          </a:bodyPr>
          <a:lstStyle/>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latin typeface="Calibri" pitchFamily="34" charset="0"/>
              <a:cs typeface="Calibri" pitchFamily="34" charset="0"/>
            </a:endParaRPr>
          </a:p>
        </p:txBody>
      </p:sp>
      <p:sp>
        <p:nvSpPr>
          <p:cNvPr id="20" name="TextBox 19"/>
          <p:cNvSpPr txBox="1"/>
          <p:nvPr/>
        </p:nvSpPr>
        <p:spPr>
          <a:xfrm>
            <a:off x="179512" y="3429000"/>
            <a:ext cx="2088232" cy="215444"/>
          </a:xfrm>
          <a:prstGeom prst="rect">
            <a:avLst/>
          </a:prstGeom>
          <a:noFill/>
        </p:spPr>
        <p:txBody>
          <a:bodyPr wrap="square" rtlCol="0">
            <a:spAutoFit/>
          </a:bodyPr>
          <a:lstStyle/>
          <a:p>
            <a:pPr algn="ctr"/>
            <a:r>
              <a:rPr lang="en-CA" sz="800" dirty="0" smtClean="0"/>
              <a:t>smiley © sherv.net</a:t>
            </a:r>
            <a:endParaRPr lang="en-CA" sz="800" dirty="0"/>
          </a:p>
        </p:txBody>
      </p:sp>
      <p:sp>
        <p:nvSpPr>
          <p:cNvPr id="18" name="Rectangle 17"/>
          <p:cNvSpPr/>
          <p:nvPr/>
        </p:nvSpPr>
        <p:spPr>
          <a:xfrm>
            <a:off x="1475656" y="1772816"/>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1735543" y="1688346"/>
            <a:ext cx="2743200" cy="1632858"/>
          </a:xfrm>
          <a:prstGeom prst="rect">
            <a:avLst/>
          </a:prstGeom>
        </p:spPr>
      </p:pic>
      <p:pic>
        <p:nvPicPr>
          <p:cNvPr id="3" name="Picture 2" descr="egyptian.gif"/>
          <p:cNvPicPr>
            <a:picLocks noChangeAspect="1"/>
          </p:cNvPicPr>
          <p:nvPr/>
        </p:nvPicPr>
        <p:blipFill>
          <a:blip r:embed="rId4" cstate="print"/>
          <a:stretch>
            <a:fillRect/>
          </a:stretch>
        </p:blipFill>
        <p:spPr>
          <a:xfrm>
            <a:off x="899592" y="427990"/>
            <a:ext cx="2743200" cy="1632858"/>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28753" y="1688346"/>
            <a:ext cx="2743200" cy="1632858"/>
          </a:xfrm>
          <a:prstGeom prst="rect">
            <a:avLst/>
          </a:prstGeom>
        </p:spPr>
      </p:pic>
      <p:pic>
        <p:nvPicPr>
          <p:cNvPr id="13" name="Picture 12" descr="red-angry-face-smiley-emoticon sherv.net.gif"/>
          <p:cNvPicPr>
            <a:picLocks noChangeAspect="1"/>
          </p:cNvPicPr>
          <p:nvPr/>
        </p:nvPicPr>
        <p:blipFill>
          <a:blip r:embed="rId5" cstate="print"/>
          <a:stretch>
            <a:fillRect/>
          </a:stretch>
        </p:blipFill>
        <p:spPr>
          <a:xfrm>
            <a:off x="6084168" y="548679"/>
            <a:ext cx="1944216" cy="1967927"/>
          </a:xfrm>
          <a:prstGeom prst="rect">
            <a:avLst/>
          </a:prstGeom>
        </p:spPr>
      </p:pic>
      <p:sp>
        <p:nvSpPr>
          <p:cNvPr id="16" name="TextBox 15"/>
          <p:cNvSpPr txBox="1"/>
          <p:nvPr/>
        </p:nvSpPr>
        <p:spPr>
          <a:xfrm>
            <a:off x="7308304" y="3501588"/>
            <a:ext cx="2088232" cy="215444"/>
          </a:xfrm>
          <a:prstGeom prst="rect">
            <a:avLst/>
          </a:prstGeom>
          <a:noFill/>
        </p:spPr>
        <p:txBody>
          <a:bodyPr wrap="square" rtlCol="0">
            <a:spAutoFit/>
          </a:bodyPr>
          <a:lstStyle/>
          <a:p>
            <a:pPr algn="ctr"/>
            <a:r>
              <a:rPr lang="en-CA" sz="800" dirty="0" smtClean="0">
                <a:solidFill>
                  <a:schemeClr val="tx1">
                    <a:lumMod val="65000"/>
                  </a:schemeClr>
                </a:solidFill>
              </a:rPr>
              <a:t>angry smiley © sherv.net</a:t>
            </a:r>
            <a:endParaRPr lang="en-CA" sz="800" dirty="0">
              <a:solidFill>
                <a:schemeClr val="tx1">
                  <a:lumMod val="65000"/>
                </a:schemeClr>
              </a:solidFill>
            </a:endParaRPr>
          </a:p>
        </p:txBody>
      </p:sp>
      <p:sp>
        <p:nvSpPr>
          <p:cNvPr id="28" name="TextBox 27"/>
          <p:cNvSpPr txBox="1"/>
          <p:nvPr/>
        </p:nvSpPr>
        <p:spPr>
          <a:xfrm>
            <a:off x="5940152" y="2546901"/>
            <a:ext cx="2232248"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Me! Me! Me!</a:t>
            </a:r>
          </a:p>
          <a:p>
            <a:pPr algn="ctr"/>
            <a:r>
              <a:rPr lang="en-US" sz="2800" b="1" dirty="0" smtClean="0">
                <a:latin typeface="Calibri" pitchFamily="34" charset="0"/>
                <a:cs typeface="Calibri" pitchFamily="34" charset="0"/>
              </a:rPr>
              <a:t>Me first!</a:t>
            </a:r>
            <a:endParaRPr lang="en-US" sz="2800" b="1" dirty="0">
              <a:latin typeface="Calibri" pitchFamily="34" charset="0"/>
              <a:cs typeface="Calibri" pitchFamily="34" charset="0"/>
            </a:endParaRPr>
          </a:p>
        </p:txBody>
      </p:sp>
      <p:sp>
        <p:nvSpPr>
          <p:cNvPr id="36" name="WordArt 2"/>
          <p:cNvSpPr>
            <a:spLocks noChangeArrowheads="1" noChangeShapeType="1" noTextEdit="1"/>
          </p:cNvSpPr>
          <p:nvPr/>
        </p:nvSpPr>
        <p:spPr bwMode="auto">
          <a:xfrm>
            <a:off x="827584" y="548680"/>
            <a:ext cx="3024336" cy="2088232"/>
          </a:xfrm>
          <a:prstGeom prst="rect">
            <a:avLst/>
          </a:prstGeom>
        </p:spPr>
        <p:txBody>
          <a:bodyPr wrap="none" fromWordArt="1">
            <a:prstTxWarp prst="textArchUp">
              <a:avLst>
                <a:gd name="adj" fmla="val 11999963"/>
              </a:avLst>
            </a:prstTxWarp>
          </a:bodyPr>
          <a:lstStyle/>
          <a:p>
            <a:pPr algn="ctr" rtl="0"/>
            <a:r>
              <a:rPr lang="en-CA" sz="3200" kern="10" dirty="0" smtClean="0">
                <a:ln w="9525">
                  <a:solidFill>
                    <a:srgbClr val="000000"/>
                  </a:solidFill>
                  <a:round/>
                  <a:headEnd/>
                  <a:tailEnd/>
                </a:ln>
                <a:solidFill>
                  <a:srgbClr val="FFC000"/>
                </a:solidFill>
              </a:rPr>
              <a:t>THE LORD</a:t>
            </a:r>
            <a:endParaRPr lang="en-CA" sz="3200" kern="10" spc="0" dirty="0">
              <a:ln w="9525">
                <a:solidFill>
                  <a:srgbClr val="000000"/>
                </a:solidFill>
                <a:round/>
                <a:headEnd/>
                <a:tailEnd/>
              </a:ln>
              <a:solidFill>
                <a:srgbClr val="FFC000"/>
              </a:solidFill>
              <a:effectLst/>
            </a:endParaRPr>
          </a:p>
        </p:txBody>
      </p:sp>
      <p:sp>
        <p:nvSpPr>
          <p:cNvPr id="37" name="TextBox 36"/>
          <p:cNvSpPr txBox="1"/>
          <p:nvPr/>
        </p:nvSpPr>
        <p:spPr>
          <a:xfrm>
            <a:off x="2483768" y="3429000"/>
            <a:ext cx="2088232" cy="215444"/>
          </a:xfrm>
          <a:prstGeom prst="rect">
            <a:avLst/>
          </a:prstGeom>
          <a:noFill/>
        </p:spPr>
        <p:txBody>
          <a:bodyPr wrap="square" rtlCol="0">
            <a:spAutoFit/>
          </a:bodyPr>
          <a:lstStyle/>
          <a:p>
            <a:pPr algn="ctr"/>
            <a:r>
              <a:rPr lang="en-CA" sz="800" dirty="0" smtClean="0">
                <a:effectLst>
                  <a:outerShdw blurRad="38100" dist="38100" dir="2700000" algn="tl">
                    <a:srgbClr val="000000">
                      <a:alpha val="43137"/>
                    </a:srgbClr>
                  </a:outerShdw>
                </a:effectLst>
              </a:rPr>
              <a:t>jumping heart © www.fg-a.com</a:t>
            </a:r>
            <a:endParaRPr lang="en-CA" sz="800" dirty="0">
              <a:effectLst>
                <a:outerShdw blurRad="38100" dist="38100" dir="2700000" algn="tl">
                  <a:srgbClr val="000000">
                    <a:alpha val="43137"/>
                  </a:srgbClr>
                </a:outerShdw>
              </a:effectLst>
            </a:endParaRPr>
          </a:p>
        </p:txBody>
      </p:sp>
      <p:pic>
        <p:nvPicPr>
          <p:cNvPr id="38" name="Picture 37" descr="www.fg-a.com valentine 2-jumping-heart.gif"/>
          <p:cNvPicPr>
            <a:picLocks noChangeAspect="1"/>
          </p:cNvPicPr>
          <p:nvPr/>
        </p:nvPicPr>
        <p:blipFill>
          <a:blip r:embed="rId6" cstate="print"/>
          <a:stretch>
            <a:fillRect/>
          </a:stretch>
        </p:blipFill>
        <p:spPr>
          <a:xfrm>
            <a:off x="1619672" y="1484784"/>
            <a:ext cx="1254034" cy="1463040"/>
          </a:xfrm>
          <a:prstGeom prst="rect">
            <a:avLst/>
          </a:prstGeom>
        </p:spPr>
      </p:pic>
      <p:sp>
        <p:nvSpPr>
          <p:cNvPr id="39" name="Rectangle 38"/>
          <p:cNvSpPr/>
          <p:nvPr/>
        </p:nvSpPr>
        <p:spPr>
          <a:xfrm>
            <a:off x="0" y="3776841"/>
            <a:ext cx="9144000" cy="3385542"/>
          </a:xfrm>
          <a:prstGeom prst="rect">
            <a:avLst/>
          </a:prstGeom>
          <a:solidFill>
            <a:srgbClr val="00B0F0"/>
          </a:solidFill>
        </p:spPr>
        <p:txBody>
          <a:bodyPr wrap="square">
            <a:spAutoFit/>
          </a:bodyPr>
          <a:lstStyle/>
          <a:p>
            <a:pPr algn="ctr"/>
            <a:endParaRPr lang="en-CA" b="1" dirty="0" smtClean="0">
              <a:latin typeface="Calibri" pitchFamily="34" charset="0"/>
              <a:cs typeface="Calibri" pitchFamily="34" charset="0"/>
            </a:endParaRPr>
          </a:p>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Are we to continue in sin that grace may abound?</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Rm</a:t>
            </a:r>
            <a:r>
              <a:rPr lang="en-CA" sz="2800" b="1" dirty="0" smtClean="0">
                <a:solidFill>
                  <a:schemeClr val="bg1"/>
                </a:solidFill>
                <a:latin typeface="Calibri" pitchFamily="34" charset="0"/>
                <a:cs typeface="Calibri" pitchFamily="34" charset="0"/>
              </a:rPr>
              <a:t> 6:1</a:t>
            </a:r>
          </a:p>
          <a:p>
            <a:pPr algn="ctr"/>
            <a:endParaRPr lang="en-CA" sz="28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cs typeface="Calibri" pitchFamily="34" charset="0"/>
              </a:rPr>
              <a:t>“Are we to sin because we are not under law </a:t>
            </a:r>
          </a:p>
          <a:p>
            <a:pPr algn="ctr"/>
            <a:r>
              <a:rPr lang="en-US" sz="2800" b="1" dirty="0" smtClean="0">
                <a:solidFill>
                  <a:schemeClr val="bg1"/>
                </a:solidFill>
                <a:latin typeface="Calibri" pitchFamily="34" charset="0"/>
                <a:cs typeface="Calibri" pitchFamily="34" charset="0"/>
              </a:rPr>
              <a:t>but under grace?” </a:t>
            </a:r>
            <a:r>
              <a:rPr lang="en-US" sz="2800" b="1" dirty="0" err="1" smtClean="0">
                <a:solidFill>
                  <a:schemeClr val="bg1"/>
                </a:solidFill>
                <a:latin typeface="Calibri" pitchFamily="34" charset="0"/>
                <a:cs typeface="Calibri" pitchFamily="34" charset="0"/>
              </a:rPr>
              <a:t>Rm</a:t>
            </a:r>
            <a:r>
              <a:rPr lang="en-US" sz="2800" b="1" dirty="0" smtClean="0">
                <a:solidFill>
                  <a:schemeClr val="bg1"/>
                </a:solidFill>
                <a:latin typeface="Calibri" pitchFamily="34" charset="0"/>
                <a:cs typeface="Calibri" pitchFamily="34" charset="0"/>
              </a:rPr>
              <a:t> </a:t>
            </a:r>
            <a:r>
              <a:rPr lang="en-US" sz="2800" b="1" spc="-30" dirty="0" smtClean="0">
                <a:solidFill>
                  <a:schemeClr val="bg1"/>
                </a:solidFill>
                <a:latin typeface="Calibri" pitchFamily="34" charset="0"/>
                <a:cs typeface="Calibri" pitchFamily="34" charset="0"/>
              </a:rPr>
              <a:t>6:15</a:t>
            </a:r>
          </a:p>
          <a:p>
            <a:pPr algn="ctr"/>
            <a:endParaRPr lang="en-CA" sz="2800" b="1" dirty="0" smtClean="0">
              <a:solidFill>
                <a:schemeClr val="bg1"/>
              </a:solidFill>
              <a:latin typeface="Calibri" pitchFamily="34" charset="0"/>
              <a:cs typeface="Calibri" pitchFamily="34" charset="0"/>
            </a:endParaRPr>
          </a:p>
          <a:p>
            <a:pPr algn="ctr"/>
            <a:endParaRPr lang="en-CA" sz="2800" dirty="0"/>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714612" y="374334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41433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868812"/>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93250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93250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66772" y="4332917"/>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483396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762716" y="4547231"/>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5118735"/>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5333049"/>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5118735"/>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4548211"/>
            <a:ext cx="921716" cy="548640"/>
          </a:xfrm>
          <a:prstGeom prst="rect">
            <a:avLst/>
          </a:prstGeom>
        </p:spPr>
      </p:pic>
      <p:sp>
        <p:nvSpPr>
          <p:cNvPr id="20" name="Title 1"/>
          <p:cNvSpPr txBox="1">
            <a:spLocks/>
          </p:cNvSpPr>
          <p:nvPr/>
        </p:nvSpPr>
        <p:spPr bwMode="auto">
          <a:xfrm>
            <a:off x="71406" y="71414"/>
            <a:ext cx="4320480" cy="206144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42-45. joined to Christ,</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one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seated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hidden with Christ in God!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Thank you, Lord!</a:t>
            </a:r>
            <a:endParaRPr kumimoji="0" lang="en-CA" sz="2800" b="0" i="0" u="none" strike="noStrike" kern="0" cap="none" normalizeH="0" baseline="0" noProof="0" dirty="0" smtClean="0">
              <a:ln>
                <a:noFill/>
              </a:ln>
              <a:solidFill>
                <a:srgbClr val="FF0000"/>
              </a:solidFill>
              <a:effectLst/>
              <a:uLnTx/>
              <a:uFillTx/>
              <a:latin typeface="Calibri" pitchFamily="34" charset="0"/>
              <a:ea typeface="+mj-ea"/>
              <a:cs typeface="+mj-cs"/>
            </a:endParaRPr>
          </a:p>
        </p:txBody>
      </p:sp>
      <p:sp>
        <p:nvSpPr>
          <p:cNvPr id="22" name="TextBox 21"/>
          <p:cNvSpPr txBox="1"/>
          <p:nvPr/>
        </p:nvSpPr>
        <p:spPr>
          <a:xfrm>
            <a:off x="4716016" y="213603"/>
            <a:ext cx="4142264" cy="5447645"/>
          </a:xfrm>
          <a:prstGeom prst="rect">
            <a:avLst/>
          </a:prstGeom>
          <a:noFill/>
        </p:spPr>
        <p:txBody>
          <a:bodyPr wrap="square" rtlCol="0">
            <a:spAutoFit/>
          </a:bodyPr>
          <a:lstStyle/>
          <a:p>
            <a:pPr algn="r"/>
            <a:r>
              <a:rPr lang="en-US" sz="2600" b="1" dirty="0" smtClean="0">
                <a:solidFill>
                  <a:schemeClr val="bg1"/>
                </a:solidFill>
                <a:latin typeface="Calibri" pitchFamily="34" charset="0"/>
              </a:rPr>
              <a:t>“But he who is </a:t>
            </a:r>
            <a:r>
              <a:rPr lang="en-US" sz="2600" b="1" u="sng" dirty="0" smtClean="0">
                <a:solidFill>
                  <a:schemeClr val="bg1"/>
                </a:solidFill>
                <a:latin typeface="Calibri" pitchFamily="34" charset="0"/>
              </a:rPr>
              <a:t>joined</a:t>
            </a:r>
            <a:r>
              <a:rPr lang="en-US" sz="2600" b="1" dirty="0" smtClean="0">
                <a:solidFill>
                  <a:schemeClr val="bg1"/>
                </a:solidFill>
                <a:latin typeface="Calibri" pitchFamily="34" charset="0"/>
              </a:rPr>
              <a:t> to the Lord becomes </a:t>
            </a:r>
            <a:r>
              <a:rPr lang="en-US" sz="2600" b="1" u="sng" dirty="0" smtClean="0">
                <a:solidFill>
                  <a:schemeClr val="bg1"/>
                </a:solidFill>
                <a:latin typeface="Calibri" pitchFamily="34" charset="0"/>
              </a:rPr>
              <a:t>one</a:t>
            </a:r>
            <a:r>
              <a:rPr lang="en-US" sz="2600" b="1" dirty="0" smtClean="0">
                <a:solidFill>
                  <a:schemeClr val="bg1"/>
                </a:solidFill>
                <a:latin typeface="Calibri" pitchFamily="34" charset="0"/>
              </a:rPr>
              <a:t> spirit with him” 1 </a:t>
            </a:r>
            <a:r>
              <a:rPr lang="en-US" sz="2600" b="1" dirty="0" err="1" smtClean="0">
                <a:solidFill>
                  <a:schemeClr val="bg1"/>
                </a:solidFill>
                <a:latin typeface="Calibri" pitchFamily="34" charset="0"/>
              </a:rPr>
              <a:t>Cor</a:t>
            </a:r>
            <a:r>
              <a:rPr lang="en-US" sz="2600" b="1" dirty="0" smtClean="0">
                <a:solidFill>
                  <a:schemeClr val="bg1"/>
                </a:solidFill>
                <a:latin typeface="Calibri" pitchFamily="34" charset="0"/>
              </a:rPr>
              <a:t> 6:17</a:t>
            </a:r>
            <a:endParaRPr lang="en-CA" sz="2600" dirty="0" smtClean="0">
              <a:solidFill>
                <a:schemeClr val="bg1"/>
              </a:solidFill>
              <a:latin typeface="Calibri" pitchFamily="34" charset="0"/>
            </a:endParaRP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“The two shall become </a:t>
            </a:r>
            <a:r>
              <a:rPr lang="en-US" sz="2600" b="1" u="sng" dirty="0" smtClean="0">
                <a:solidFill>
                  <a:schemeClr val="bg1"/>
                </a:solidFill>
                <a:latin typeface="Calibri" pitchFamily="34" charset="0"/>
              </a:rPr>
              <a:t>one</a:t>
            </a:r>
            <a:r>
              <a:rPr lang="en-US" sz="2600" b="1" dirty="0" smtClean="0">
                <a:solidFill>
                  <a:schemeClr val="bg1"/>
                </a:solidFill>
                <a:latin typeface="Calibri" pitchFamily="34" charset="0"/>
              </a:rPr>
              <a:t>”</a:t>
            </a:r>
          </a:p>
          <a:p>
            <a:pPr algn="r"/>
            <a:r>
              <a:rPr lang="en-US" sz="2600" b="1" dirty="0" smtClean="0">
                <a:solidFill>
                  <a:schemeClr val="bg1"/>
                </a:solidFill>
                <a:latin typeface="Calibri" pitchFamily="34" charset="0"/>
              </a:rPr>
              <a:t>Eph 5:31</a:t>
            </a: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“But God . . . raised us up with him and </a:t>
            </a:r>
            <a:r>
              <a:rPr lang="en-US" sz="2600" b="1" u="sng" dirty="0" smtClean="0">
                <a:solidFill>
                  <a:schemeClr val="bg1"/>
                </a:solidFill>
                <a:latin typeface="Calibri" pitchFamily="34" charset="0"/>
              </a:rPr>
              <a:t>seated</a:t>
            </a:r>
            <a:r>
              <a:rPr lang="en-US" sz="2600" b="1" dirty="0" smtClean="0">
                <a:solidFill>
                  <a:schemeClr val="bg1"/>
                </a:solidFill>
                <a:latin typeface="Calibri" pitchFamily="34" charset="0"/>
              </a:rPr>
              <a:t> us with him in the heavenly places </a:t>
            </a:r>
          </a:p>
          <a:p>
            <a:pPr algn="r"/>
            <a:r>
              <a:rPr lang="en-US" sz="2600" b="1" dirty="0" smtClean="0">
                <a:solidFill>
                  <a:schemeClr val="bg1"/>
                </a:solidFill>
                <a:latin typeface="Calibri" pitchFamily="34" charset="0"/>
              </a:rPr>
              <a:t>in Christ”  Eph 2:4,6</a:t>
            </a: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“For you have died, and </a:t>
            </a:r>
          </a:p>
          <a:p>
            <a:pPr algn="r"/>
            <a:r>
              <a:rPr lang="en-US" sz="2600" b="1" dirty="0" smtClean="0">
                <a:solidFill>
                  <a:schemeClr val="bg1"/>
                </a:solidFill>
                <a:latin typeface="Calibri" pitchFamily="34" charset="0"/>
              </a:rPr>
              <a:t>your life is </a:t>
            </a:r>
            <a:r>
              <a:rPr lang="en-US" sz="2600" b="1" u="sng" dirty="0" smtClean="0">
                <a:solidFill>
                  <a:schemeClr val="bg1"/>
                </a:solidFill>
                <a:latin typeface="Calibri" pitchFamily="34" charset="0"/>
              </a:rPr>
              <a:t>hidden</a:t>
            </a:r>
            <a:r>
              <a:rPr lang="en-US" sz="2600" b="1" dirty="0" smtClean="0">
                <a:solidFill>
                  <a:schemeClr val="bg1"/>
                </a:solidFill>
                <a:latin typeface="Calibri" pitchFamily="34" charset="0"/>
              </a:rPr>
              <a:t> with Christ in God” Col 3:3</a:t>
            </a:r>
            <a:endParaRPr lang="en-CA" dirty="0">
              <a:latin typeface="Calibri" pitchFamily="34" charset="0"/>
            </a:endParaRPr>
          </a:p>
        </p:txBody>
      </p:sp>
      <p:pic>
        <p:nvPicPr>
          <p:cNvPr id="23" name="Picture 22" descr="angry-face-01s.gif"/>
          <p:cNvPicPr>
            <a:picLocks noChangeAspect="1"/>
          </p:cNvPicPr>
          <p:nvPr/>
        </p:nvPicPr>
        <p:blipFill>
          <a:blip r:embed="rId4" cstate="print"/>
          <a:stretch>
            <a:fillRect/>
          </a:stretch>
        </p:blipFill>
        <p:spPr>
          <a:xfrm>
            <a:off x="8215338" y="5857892"/>
            <a:ext cx="864096" cy="864096"/>
          </a:xfrm>
          <a:prstGeom prst="ellipse">
            <a:avLst/>
          </a:prstGeom>
        </p:spPr>
      </p:pic>
      <p:sp>
        <p:nvSpPr>
          <p:cNvPr id="24" name="TextBox 23"/>
          <p:cNvSpPr txBox="1"/>
          <p:nvPr/>
        </p:nvSpPr>
        <p:spPr>
          <a:xfrm>
            <a:off x="8215338" y="578645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2" name="TextBox 8"/>
          <p:cNvSpPr txBox="1">
            <a:spLocks noChangeArrowheads="1"/>
          </p:cNvSpPr>
          <p:nvPr/>
        </p:nvSpPr>
        <p:spPr bwMode="auto">
          <a:xfrm>
            <a:off x="80639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
        <p:nvSpPr>
          <p:cNvPr id="33" name="TextBox 32"/>
          <p:cNvSpPr txBox="1"/>
          <p:nvPr/>
        </p:nvSpPr>
        <p:spPr>
          <a:xfrm>
            <a:off x="5197039" y="5807005"/>
            <a:ext cx="3031600" cy="923330"/>
          </a:xfrm>
          <a:prstGeom prst="rect">
            <a:avLst/>
          </a:prstGeom>
          <a:noFill/>
        </p:spPr>
        <p:txBody>
          <a:bodyPr wrap="none" rtlCol="0">
            <a:spAutoFit/>
          </a:bodyPr>
          <a:lstStyle/>
          <a:p>
            <a:pPr algn="ctr"/>
            <a:r>
              <a:rPr lang="en-US" dirty="0" smtClean="0"/>
              <a:t>These are not in Romans</a:t>
            </a:r>
          </a:p>
          <a:p>
            <a:pPr algn="ctr"/>
            <a:r>
              <a:rPr lang="en-US" dirty="0" smtClean="0"/>
              <a:t>but are similar to immersed </a:t>
            </a:r>
          </a:p>
          <a:p>
            <a:pPr algn="ctr"/>
            <a:r>
              <a:rPr lang="en-US" dirty="0" smtClean="0"/>
              <a:t>and united with Christ!</a:t>
            </a:r>
            <a:endParaRPr lang="en-US" dirty="0"/>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714612" y="374334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41433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868812"/>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93250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93250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66772" y="4332917"/>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483396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762716" y="4547231"/>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5118735"/>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5333049"/>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5118735"/>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4548211"/>
            <a:ext cx="921716" cy="548640"/>
          </a:xfrm>
          <a:prstGeom prst="rect">
            <a:avLst/>
          </a:prstGeom>
        </p:spPr>
      </p:pic>
      <p:sp>
        <p:nvSpPr>
          <p:cNvPr id="20" name="Title 1"/>
          <p:cNvSpPr txBox="1">
            <a:spLocks/>
          </p:cNvSpPr>
          <p:nvPr/>
        </p:nvSpPr>
        <p:spPr bwMode="auto">
          <a:xfrm>
            <a:off x="71406" y="71414"/>
            <a:ext cx="4320480" cy="206144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42-45. joined to Christ,</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one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seated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hidden with Christ in God!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Thank you, Lord!</a:t>
            </a:r>
            <a:endParaRPr kumimoji="0" lang="en-CA" sz="2800" b="0" i="0" u="none" strike="noStrike" kern="0" cap="none" normalizeH="0" baseline="0" noProof="0" dirty="0" smtClean="0">
              <a:ln>
                <a:noFill/>
              </a:ln>
              <a:solidFill>
                <a:srgbClr val="FF0000"/>
              </a:solidFill>
              <a:effectLst/>
              <a:uLnTx/>
              <a:uFillTx/>
              <a:latin typeface="Calibri" pitchFamily="34" charset="0"/>
              <a:ea typeface="+mj-ea"/>
              <a:cs typeface="+mj-cs"/>
            </a:endParaRPr>
          </a:p>
        </p:txBody>
      </p:sp>
      <p:sp>
        <p:nvSpPr>
          <p:cNvPr id="22" name="TextBox 21"/>
          <p:cNvSpPr txBox="1"/>
          <p:nvPr/>
        </p:nvSpPr>
        <p:spPr>
          <a:xfrm>
            <a:off x="5364088" y="188640"/>
            <a:ext cx="3744416" cy="5355312"/>
          </a:xfrm>
          <a:prstGeom prst="rect">
            <a:avLst/>
          </a:prstGeom>
          <a:noFill/>
        </p:spPr>
        <p:txBody>
          <a:bodyPr wrap="square" rtlCol="0">
            <a:spAutoFit/>
          </a:bodyPr>
          <a:lstStyle/>
          <a:p>
            <a:pPr algn="ctr"/>
            <a:r>
              <a:rPr lang="en-US" sz="2600" b="1" dirty="0" smtClean="0">
                <a:solidFill>
                  <a:schemeClr val="bg1"/>
                </a:solidFill>
                <a:latin typeface="Calibri" pitchFamily="34" charset="0"/>
              </a:rPr>
              <a:t>Do you keep in step with </a:t>
            </a:r>
          </a:p>
          <a:p>
            <a:pPr algn="ctr"/>
            <a:r>
              <a:rPr lang="en-US" sz="2600" b="1" dirty="0" smtClean="0">
                <a:solidFill>
                  <a:schemeClr val="bg1"/>
                </a:solidFill>
                <a:latin typeface="Calibri" pitchFamily="34" charset="0"/>
              </a:rPr>
              <a:t>the Lord Jesus?  </a:t>
            </a:r>
          </a:p>
          <a:p>
            <a:pPr algn="ctr"/>
            <a:r>
              <a:rPr lang="en-US" sz="2600" b="1" dirty="0" smtClean="0">
                <a:solidFill>
                  <a:schemeClr val="bg1"/>
                </a:solidFill>
                <a:latin typeface="Calibri" pitchFamily="34" charset="0"/>
              </a:rPr>
              <a:t>Do you walk together with him in his ways of holiness and </a:t>
            </a:r>
            <a:r>
              <a:rPr lang="en-US" sz="2600" b="1" i="1" dirty="0" smtClean="0">
                <a:solidFill>
                  <a:schemeClr val="bg1"/>
                </a:solidFill>
                <a:latin typeface="Calibri" pitchFamily="34" charset="0"/>
              </a:rPr>
              <a:t>agape</a:t>
            </a:r>
            <a:r>
              <a:rPr lang="en-US" sz="2600" b="1" dirty="0" smtClean="0">
                <a:solidFill>
                  <a:schemeClr val="bg1"/>
                </a:solidFill>
                <a:latin typeface="Calibri" pitchFamily="34" charset="0"/>
              </a:rPr>
              <a:t> love serving others to the glory of Abba?</a:t>
            </a:r>
          </a:p>
          <a:p>
            <a:pPr lvl="0" algn="ctr" eaLnBrk="0" hangingPunct="0">
              <a:lnSpc>
                <a:spcPts val="3200"/>
              </a:lnSpc>
              <a:defRPr/>
            </a:pPr>
            <a:r>
              <a:rPr lang="en-US" sz="2600" b="1" dirty="0" smtClean="0">
                <a:solidFill>
                  <a:schemeClr val="bg1"/>
                </a:solidFill>
                <a:latin typeface="Calibri" pitchFamily="34" charset="0"/>
              </a:rPr>
              <a:t>Isn’t that God’s way if </a:t>
            </a:r>
            <a:r>
              <a:rPr lang="en-US" sz="2600" b="1" kern="0" dirty="0" smtClean="0">
                <a:solidFill>
                  <a:schemeClr val="bg1"/>
                </a:solidFill>
                <a:latin typeface="Calibri" pitchFamily="34" charset="0"/>
              </a:rPr>
              <a:t>joined to Christ by faith, </a:t>
            </a:r>
          </a:p>
          <a:p>
            <a:pPr lvl="0" algn="ctr" eaLnBrk="0" hangingPunct="0">
              <a:lnSpc>
                <a:spcPts val="3200"/>
              </a:lnSpc>
              <a:defRPr/>
            </a:pPr>
            <a:r>
              <a:rPr lang="en-US" sz="2600" b="1" kern="0" dirty="0" smtClean="0">
                <a:solidFill>
                  <a:schemeClr val="bg1"/>
                </a:solidFill>
                <a:latin typeface="Calibri" pitchFamily="34" charset="0"/>
              </a:rPr>
              <a:t>one with Christ, </a:t>
            </a:r>
          </a:p>
          <a:p>
            <a:pPr lvl="0" algn="ctr" eaLnBrk="0" hangingPunct="0">
              <a:lnSpc>
                <a:spcPts val="3200"/>
              </a:lnSpc>
              <a:defRPr/>
            </a:pPr>
            <a:r>
              <a:rPr lang="en-US" sz="2600" b="1" kern="0" dirty="0" smtClean="0">
                <a:solidFill>
                  <a:schemeClr val="bg1"/>
                </a:solidFill>
                <a:latin typeface="Calibri" pitchFamily="34" charset="0"/>
              </a:rPr>
              <a:t>seated with Christ, </a:t>
            </a:r>
          </a:p>
          <a:p>
            <a:pPr lvl="0" algn="ctr" eaLnBrk="0" hangingPunct="0">
              <a:lnSpc>
                <a:spcPts val="3200"/>
              </a:lnSpc>
              <a:defRPr/>
            </a:pPr>
            <a:r>
              <a:rPr lang="en-US" sz="2600" b="1" kern="0" dirty="0" smtClean="0">
                <a:solidFill>
                  <a:schemeClr val="bg1"/>
                </a:solidFill>
                <a:latin typeface="Calibri" pitchFamily="34" charset="0"/>
              </a:rPr>
              <a:t>and hidden with Christ </a:t>
            </a:r>
          </a:p>
          <a:p>
            <a:pPr lvl="0" algn="ctr" eaLnBrk="0" hangingPunct="0">
              <a:lnSpc>
                <a:spcPts val="3200"/>
              </a:lnSpc>
              <a:defRPr/>
            </a:pPr>
            <a:r>
              <a:rPr lang="en-US" sz="2600" b="1" kern="0" dirty="0" smtClean="0">
                <a:solidFill>
                  <a:schemeClr val="bg1"/>
                </a:solidFill>
                <a:latin typeface="Calibri" pitchFamily="34" charset="0"/>
              </a:rPr>
              <a:t>in God? </a:t>
            </a:r>
            <a:endParaRPr lang="en-CA" sz="2600" dirty="0">
              <a:latin typeface="Calibri" pitchFamily="34" charset="0"/>
            </a:endParaRPr>
          </a:p>
        </p:txBody>
      </p:sp>
      <p:pic>
        <p:nvPicPr>
          <p:cNvPr id="23" name="Picture 22" descr="angry-face-01s.gif"/>
          <p:cNvPicPr>
            <a:picLocks noChangeAspect="1"/>
          </p:cNvPicPr>
          <p:nvPr/>
        </p:nvPicPr>
        <p:blipFill>
          <a:blip r:embed="rId4" cstate="print"/>
          <a:stretch>
            <a:fillRect/>
          </a:stretch>
        </p:blipFill>
        <p:spPr>
          <a:xfrm>
            <a:off x="8215338" y="5857892"/>
            <a:ext cx="864096" cy="864096"/>
          </a:xfrm>
          <a:prstGeom prst="ellipse">
            <a:avLst/>
          </a:prstGeom>
        </p:spPr>
      </p:pic>
      <p:sp>
        <p:nvSpPr>
          <p:cNvPr id="24" name="TextBox 23"/>
          <p:cNvSpPr txBox="1"/>
          <p:nvPr/>
        </p:nvSpPr>
        <p:spPr>
          <a:xfrm>
            <a:off x="8215338" y="578645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2" name="TextBox 8"/>
          <p:cNvSpPr txBox="1">
            <a:spLocks noChangeArrowheads="1"/>
          </p:cNvSpPr>
          <p:nvPr/>
        </p:nvSpPr>
        <p:spPr bwMode="auto">
          <a:xfrm>
            <a:off x="80639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
        <p:nvSpPr>
          <p:cNvPr id="34" name="TextBox 33"/>
          <p:cNvSpPr txBox="1"/>
          <p:nvPr/>
        </p:nvSpPr>
        <p:spPr>
          <a:xfrm>
            <a:off x="5652120" y="5704800"/>
            <a:ext cx="2376264" cy="892552"/>
          </a:xfrm>
          <a:prstGeom prst="rect">
            <a:avLst/>
          </a:prstGeom>
          <a:noFill/>
        </p:spPr>
        <p:txBody>
          <a:bodyPr wrap="square" rtlCol="0">
            <a:spAutoFit/>
          </a:bodyPr>
          <a:lstStyle/>
          <a:p>
            <a:r>
              <a:rPr lang="en-US" sz="2600" b="1" dirty="0" smtClean="0">
                <a:solidFill>
                  <a:schemeClr val="bg1"/>
                </a:solidFill>
                <a:latin typeface="Calibri" pitchFamily="34" charset="0"/>
                <a:cs typeface="Calibri" pitchFamily="34" charset="0"/>
              </a:rPr>
              <a:t>Or are you like this guy?</a:t>
            </a:r>
            <a:endParaRPr lang="en-US" sz="2600" b="1" dirty="0">
              <a:solidFill>
                <a:schemeClr val="bg1"/>
              </a:solidFill>
              <a:latin typeface="Calibri" pitchFamily="34" charset="0"/>
              <a:cs typeface="Calibri" pitchFamily="34" charset="0"/>
            </a:endParaRPr>
          </a:p>
        </p:txBody>
      </p:sp>
      <p:cxnSp>
        <p:nvCxnSpPr>
          <p:cNvPr id="36" name="Straight Arrow Connector 35"/>
          <p:cNvCxnSpPr/>
          <p:nvPr/>
        </p:nvCxnSpPr>
        <p:spPr>
          <a:xfrm>
            <a:off x="7164288" y="6381328"/>
            <a:ext cx="576064"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ectangle 21"/>
          <p:cNvSpPr/>
          <p:nvPr/>
        </p:nvSpPr>
        <p:spPr>
          <a:xfrm>
            <a:off x="827584" y="2060848"/>
            <a:ext cx="720080" cy="1296144"/>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090" name="TextBox 9"/>
          <p:cNvSpPr txBox="1">
            <a:spLocks noChangeArrowheads="1"/>
          </p:cNvSpPr>
          <p:nvPr/>
        </p:nvSpPr>
        <p:spPr bwMode="auto">
          <a:xfrm>
            <a:off x="827584" y="1971997"/>
            <a:ext cx="720080" cy="1384995"/>
          </a:xfrm>
          <a:prstGeom prst="rect">
            <a:avLst/>
          </a:prstGeom>
          <a:noFill/>
          <a:ln w="9525">
            <a:noFill/>
            <a:miter lim="800000"/>
            <a:headEnd/>
            <a:tailEnd/>
          </a:ln>
        </p:spPr>
        <p:txBody>
          <a:bodyPr wrap="square">
            <a:spAutoFit/>
          </a:bodyPr>
          <a:lstStyle/>
          <a:p>
            <a:pPr algn="ctr"/>
            <a:r>
              <a:rPr lang="en-CA" sz="2800" b="1" dirty="0"/>
              <a:t>L</a:t>
            </a:r>
          </a:p>
          <a:p>
            <a:pPr algn="ctr"/>
            <a:r>
              <a:rPr lang="en-CA" sz="2800" b="1" dirty="0"/>
              <a:t>A</a:t>
            </a:r>
          </a:p>
          <a:p>
            <a:pPr algn="ctr"/>
            <a:r>
              <a:rPr lang="en-CA" sz="2800" b="1" dirty="0"/>
              <a:t>W</a:t>
            </a:r>
          </a:p>
        </p:txBody>
      </p:sp>
      <p:sp>
        <p:nvSpPr>
          <p:cNvPr id="16" name="Oval 15"/>
          <p:cNvSpPr/>
          <p:nvPr/>
        </p:nvSpPr>
        <p:spPr>
          <a:xfrm>
            <a:off x="971600" y="1628800"/>
            <a:ext cx="432048" cy="43204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2267744" y="1772816"/>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2123728" y="2204864"/>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p:cNvSpPr/>
          <p:nvPr/>
        </p:nvSpPr>
        <p:spPr>
          <a:xfrm>
            <a:off x="971600" y="3356992"/>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1259632" y="3356992"/>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2267744" y="3356992"/>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2555776" y="3356992"/>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1500000">
            <a:off x="602465" y="2064659"/>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2081269" y="2238972"/>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rot="20100000" flipV="1">
            <a:off x="1648261" y="2064659"/>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2742251" y="2238972"/>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rot="20100000" flipV="1">
            <a:off x="8430883" y="2238972"/>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rot="1500000">
            <a:off x="7769901" y="2238972"/>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rapezoid 30"/>
          <p:cNvSpPr/>
          <p:nvPr/>
        </p:nvSpPr>
        <p:spPr>
          <a:xfrm>
            <a:off x="7812360" y="2204864"/>
            <a:ext cx="720080" cy="1296144"/>
          </a:xfrm>
          <a:prstGeom prst="trapezoid">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ectangle 35"/>
          <p:cNvSpPr/>
          <p:nvPr/>
        </p:nvSpPr>
        <p:spPr>
          <a:xfrm>
            <a:off x="8244408"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a:off x="7956376"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4" name="Picture 23" descr="small dove.png"/>
          <p:cNvPicPr>
            <a:picLocks noChangeAspect="1"/>
          </p:cNvPicPr>
          <p:nvPr/>
        </p:nvPicPr>
        <p:blipFill>
          <a:blip r:embed="rId2" cstate="print"/>
          <a:stretch>
            <a:fillRect/>
          </a:stretch>
        </p:blipFill>
        <p:spPr>
          <a:xfrm>
            <a:off x="7749993" y="2108857"/>
            <a:ext cx="854455" cy="888095"/>
          </a:xfrm>
          <a:prstGeom prst="rect">
            <a:avLst/>
          </a:prstGeom>
        </p:spPr>
      </p:pic>
      <p:sp>
        <p:nvSpPr>
          <p:cNvPr id="38" name="Oval 37"/>
          <p:cNvSpPr/>
          <p:nvPr/>
        </p:nvSpPr>
        <p:spPr>
          <a:xfrm>
            <a:off x="7956376" y="1772816"/>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p:cNvSpPr/>
          <p:nvPr/>
        </p:nvSpPr>
        <p:spPr>
          <a:xfrm rot="20100000" flipV="1">
            <a:off x="7371217" y="2064659"/>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p:cNvSpPr/>
          <p:nvPr/>
        </p:nvSpPr>
        <p:spPr>
          <a:xfrm>
            <a:off x="6588224" y="2060848"/>
            <a:ext cx="720080" cy="12961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rot="1500000">
            <a:off x="6363105" y="2064659"/>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732240"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020272"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6732240" y="1628800"/>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Title 1"/>
          <p:cNvSpPr txBox="1">
            <a:spLocks/>
          </p:cNvSpPr>
          <p:nvPr/>
        </p:nvSpPr>
        <p:spPr>
          <a:xfrm>
            <a:off x="251520" y="72048"/>
            <a:ext cx="8676456" cy="908680"/>
          </a:xfrm>
          <a:prstGeom prst="rect">
            <a:avLst/>
          </a:prstGeom>
          <a:solidFill>
            <a:schemeClr val="tx1"/>
          </a:solidFill>
        </p:spPr>
        <p:txBody>
          <a:bodyPr vert="horz" lIns="91440" tIns="45720" rIns="91440" bIns="45720" rtlCol="0" anchor="ctr">
            <a:normAutofit lnSpcReduction="10000"/>
          </a:bodyPr>
          <a:lstStyle/>
          <a:p>
            <a:pPr lvl="0" algn="ctr" fontAlgn="auto">
              <a:spcAft>
                <a:spcPts val="0"/>
              </a:spcAft>
              <a:defRPr/>
            </a:pPr>
            <a:r>
              <a:rPr kumimoji="0" lang="en-CA" sz="2800" b="1" i="0" u="none" strike="noStrike" kern="1200" cap="none" spc="0" normalizeH="0" baseline="0" noProof="0" dirty="0" smtClean="0">
                <a:ln>
                  <a:noFill/>
                </a:ln>
                <a:solidFill>
                  <a:srgbClr val="FF0000"/>
                </a:solidFill>
                <a:effectLst/>
                <a:uLnTx/>
                <a:uFillTx/>
                <a:latin typeface="Calibri" pitchFamily="34" charset="0"/>
                <a:ea typeface="+mj-ea"/>
                <a:cs typeface="+mj-cs"/>
              </a:rPr>
              <a:t>46-47. released</a:t>
            </a:r>
            <a:r>
              <a:rPr lang="en-CA" sz="2800" b="1" dirty="0" smtClean="0">
                <a:solidFill>
                  <a:srgbClr val="FF0000"/>
                </a:solidFill>
                <a:latin typeface="Calibri" pitchFamily="34" charset="0"/>
                <a:ea typeface="+mj-ea"/>
                <a:cs typeface="+mj-cs"/>
              </a:rPr>
              <a:t> from </a:t>
            </a:r>
            <a:r>
              <a:rPr kumimoji="0" lang="en-CA" sz="2800" b="1" i="0" u="none" strike="noStrike" kern="1200" cap="none" spc="0" normalizeH="0" baseline="0" noProof="0" dirty="0" smtClean="0">
                <a:ln>
                  <a:noFill/>
                </a:ln>
                <a:solidFill>
                  <a:srgbClr val="FF0000"/>
                </a:solidFill>
                <a:effectLst/>
                <a:uLnTx/>
                <a:uFillTx/>
                <a:latin typeface="Calibri" pitchFamily="34" charset="0"/>
                <a:ea typeface="+mj-ea"/>
                <a:cs typeface="+mj-cs"/>
              </a:rPr>
              <a:t>the law to marry Christ in the Spirit!  Yes, Lord!</a:t>
            </a:r>
          </a:p>
        </p:txBody>
      </p:sp>
      <p:sp>
        <p:nvSpPr>
          <p:cNvPr id="20" name="TextBox 9"/>
          <p:cNvSpPr txBox="1">
            <a:spLocks noChangeArrowheads="1"/>
          </p:cNvSpPr>
          <p:nvPr/>
        </p:nvSpPr>
        <p:spPr bwMode="auto">
          <a:xfrm>
            <a:off x="6732240" y="1901787"/>
            <a:ext cx="432048" cy="1527213"/>
          </a:xfrm>
          <a:prstGeom prst="rect">
            <a:avLst/>
          </a:prstGeom>
          <a:noFill/>
          <a:ln w="9525">
            <a:noFill/>
            <a:miter lim="800000"/>
            <a:headEnd/>
            <a:tailEnd/>
          </a:ln>
        </p:spPr>
        <p:txBody>
          <a:bodyPr wrap="square">
            <a:spAutoFit/>
          </a:bodyPr>
          <a:lstStyle/>
          <a:p>
            <a:pPr algn="ctr">
              <a:lnSpc>
                <a:spcPts val="2200"/>
              </a:lnSpc>
            </a:pPr>
            <a:r>
              <a:rPr lang="en-CA" sz="2800" b="1" dirty="0" smtClean="0">
                <a:solidFill>
                  <a:schemeClr val="bg1"/>
                </a:solidFill>
              </a:rPr>
              <a:t>JESUS</a:t>
            </a:r>
            <a:endParaRPr lang="en-CA" sz="2800" b="1" dirty="0">
              <a:solidFill>
                <a:schemeClr val="bg1"/>
              </a:solidFill>
            </a:endParaRPr>
          </a:p>
        </p:txBody>
      </p:sp>
      <p:pic>
        <p:nvPicPr>
          <p:cNvPr id="47" name="Picture 46" descr="4you.png"/>
          <p:cNvPicPr>
            <a:picLocks noChangeAspect="1"/>
          </p:cNvPicPr>
          <p:nvPr/>
        </p:nvPicPr>
        <p:blipFill>
          <a:blip r:embed="rId3" cstate="print"/>
          <a:srcRect l="19258" t="16482" r="55616" b="51037"/>
          <a:stretch>
            <a:fillRect/>
          </a:stretch>
        </p:blipFill>
        <p:spPr>
          <a:xfrm>
            <a:off x="3347864" y="1333509"/>
            <a:ext cx="2448272" cy="2887579"/>
          </a:xfrm>
          <a:prstGeom prst="rect">
            <a:avLst/>
          </a:prstGeom>
        </p:spPr>
      </p:pic>
      <p:sp>
        <p:nvSpPr>
          <p:cNvPr id="50" name="Smiley Face 49"/>
          <p:cNvSpPr/>
          <p:nvPr/>
        </p:nvSpPr>
        <p:spPr>
          <a:xfrm>
            <a:off x="4211960" y="2420888"/>
            <a:ext cx="720080" cy="72008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780928"/>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780928"/>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8"/>
          <p:cNvSpPr txBox="1">
            <a:spLocks noChangeArrowheads="1"/>
          </p:cNvSpPr>
          <p:nvPr/>
        </p:nvSpPr>
        <p:spPr bwMode="auto">
          <a:xfrm>
            <a:off x="3707903" y="3790201"/>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9" name="Rectangle 48"/>
          <p:cNvSpPr/>
          <p:nvPr/>
        </p:nvSpPr>
        <p:spPr>
          <a:xfrm>
            <a:off x="6372200" y="4005064"/>
            <a:ext cx="2448272" cy="461665"/>
          </a:xfrm>
          <a:prstGeom prst="rect">
            <a:avLst/>
          </a:prstGeom>
        </p:spPr>
        <p:txBody>
          <a:bodyPr wrap="square">
            <a:spAutoFit/>
          </a:bodyPr>
          <a:lstStyle/>
          <a:p>
            <a:pPr algn="ctr"/>
            <a:r>
              <a:rPr lang="en-CA" sz="800" dirty="0" smtClean="0">
                <a:solidFill>
                  <a:schemeClr val="tx1">
                    <a:lumMod val="50000"/>
                  </a:schemeClr>
                </a:solidFill>
                <a:latin typeface="Arial" pitchFamily="34" charset="0"/>
                <a:cs typeface="Arial" pitchFamily="34" charset="0"/>
              </a:rPr>
              <a:t>Crown, dove, Bible</a:t>
            </a:r>
          </a:p>
          <a:p>
            <a:pPr algn="ctr"/>
            <a:r>
              <a:rPr lang="en-CA" sz="800" dirty="0" smtClean="0">
                <a:solidFill>
                  <a:schemeClr val="tx1">
                    <a:lumMod val="50000"/>
                  </a:schemeClr>
                </a:solidFill>
                <a:latin typeface="Arial" pitchFamily="34" charset="0"/>
                <a:cs typeface="Arial" pitchFamily="34" charset="0"/>
              </a:rPr>
              <a:t>Microsoft clip art © 2013 Microsoft Corporation. </a:t>
            </a:r>
          </a:p>
          <a:p>
            <a:pPr algn="ctr"/>
            <a:endParaRPr lang="en-CA" sz="800" dirty="0">
              <a:latin typeface="Arial" pitchFamily="34" charset="0"/>
              <a:cs typeface="Arial" pitchFamily="34" charset="0"/>
            </a:endParaRPr>
          </a:p>
        </p:txBody>
      </p:sp>
      <p:sp>
        <p:nvSpPr>
          <p:cNvPr id="53" name="Title 1"/>
          <p:cNvSpPr txBox="1">
            <a:spLocks/>
          </p:cNvSpPr>
          <p:nvPr/>
        </p:nvSpPr>
        <p:spPr bwMode="auto">
          <a:xfrm>
            <a:off x="395536" y="5094312"/>
            <a:ext cx="8424936" cy="1143000"/>
          </a:xfrm>
          <a:prstGeom prst="rect">
            <a:avLst/>
          </a:prstGeom>
          <a:noFill/>
          <a:ln w="9525">
            <a:noFill/>
            <a:miter lim="800000"/>
            <a:headEnd/>
            <a:tailEnd/>
          </a:ln>
        </p:spPr>
        <p:txBody>
          <a:bodyPr anchor="ctr"/>
          <a:lstStyle/>
          <a:p>
            <a:r>
              <a:rPr lang="en-CA" sz="2800" b="1" dirty="0" smtClean="0">
                <a:solidFill>
                  <a:schemeClr val="bg1"/>
                </a:solidFill>
                <a:latin typeface="Calibri" pitchFamily="34" charset="0"/>
              </a:rPr>
              <a:t>“You also have </a:t>
            </a:r>
            <a:r>
              <a:rPr lang="en-CA" sz="2800" b="1" u="sng" dirty="0" smtClean="0">
                <a:solidFill>
                  <a:schemeClr val="bg1"/>
                </a:solidFill>
                <a:latin typeface="Calibri" pitchFamily="34" charset="0"/>
              </a:rPr>
              <a:t>died to the law</a:t>
            </a:r>
            <a:r>
              <a:rPr lang="en-CA" sz="2800" b="1" dirty="0" smtClean="0">
                <a:solidFill>
                  <a:schemeClr val="bg1"/>
                </a:solidFill>
                <a:latin typeface="Calibri" pitchFamily="34" charset="0"/>
              </a:rPr>
              <a:t> through the body of Christ, so that you may </a:t>
            </a:r>
            <a:r>
              <a:rPr lang="en-CA" sz="2800" b="1" u="sng" dirty="0" smtClean="0">
                <a:solidFill>
                  <a:schemeClr val="bg1"/>
                </a:solidFill>
                <a:latin typeface="Calibri" pitchFamily="34" charset="0"/>
              </a:rPr>
              <a:t>belong to another</a:t>
            </a:r>
            <a:r>
              <a:rPr lang="en-CA" sz="2800" b="1" dirty="0" smtClean="0">
                <a:solidFill>
                  <a:schemeClr val="bg1"/>
                </a:solidFill>
                <a:latin typeface="Calibri" pitchFamily="34" charset="0"/>
              </a:rPr>
              <a:t>, to him who has been raised from the dead, in order that we may bear fruit for God . . . we are </a:t>
            </a:r>
            <a:r>
              <a:rPr lang="en-CA" sz="2800" b="1" u="sng" dirty="0" smtClean="0">
                <a:solidFill>
                  <a:schemeClr val="bg1"/>
                </a:solidFill>
                <a:latin typeface="Calibri" pitchFamily="34" charset="0"/>
              </a:rPr>
              <a:t>released from the law</a:t>
            </a:r>
            <a:r>
              <a:rPr lang="en-CA" sz="2800" b="1" dirty="0" smtClean="0">
                <a:solidFill>
                  <a:schemeClr val="bg1"/>
                </a:solidFill>
                <a:latin typeface="Calibri" pitchFamily="34" charset="0"/>
              </a:rPr>
              <a:t> . . . </a:t>
            </a:r>
          </a:p>
          <a:p>
            <a:r>
              <a:rPr lang="en-CA" sz="2800" b="1" dirty="0" smtClean="0">
                <a:solidFill>
                  <a:schemeClr val="bg1"/>
                </a:solidFill>
                <a:latin typeface="Calibri" pitchFamily="34" charset="0"/>
              </a:rPr>
              <a:t>we serve in </a:t>
            </a:r>
            <a:r>
              <a:rPr lang="en-CA" sz="2800" b="1" u="sng" dirty="0" smtClean="0">
                <a:solidFill>
                  <a:schemeClr val="bg1"/>
                </a:solidFill>
                <a:latin typeface="Calibri" pitchFamily="34" charset="0"/>
              </a:rPr>
              <a:t>the new way of the Spirit</a:t>
            </a:r>
            <a:r>
              <a:rPr lang="en-CA" sz="2800" b="1" dirty="0" smtClean="0">
                <a:solidFill>
                  <a:schemeClr val="bg1"/>
                </a:solidFill>
                <a:latin typeface="Calibri" pitchFamily="34" charset="0"/>
              </a:rPr>
              <a:t>”  Rom 7:4,6 </a:t>
            </a:r>
          </a:p>
          <a:p>
            <a:endParaRPr lang="en-CA" sz="300" dirty="0" smtClean="0">
              <a:latin typeface="Calibri" pitchFamily="34" charset="0"/>
            </a:endParaRPr>
          </a:p>
          <a:p>
            <a:r>
              <a:rPr lang="en-CA" dirty="0" smtClean="0">
                <a:latin typeface="Calibri" pitchFamily="34" charset="0"/>
              </a:rPr>
              <a:t>(In 7:4, the verb </a:t>
            </a:r>
            <a:r>
              <a:rPr lang="en-CA" i="1" dirty="0" err="1" smtClean="0">
                <a:latin typeface="Calibri" pitchFamily="34" charset="0"/>
              </a:rPr>
              <a:t>ginomai</a:t>
            </a:r>
            <a:r>
              <a:rPr lang="en-CA" i="1" dirty="0" smtClean="0">
                <a:latin typeface="Calibri" pitchFamily="34" charset="0"/>
              </a:rPr>
              <a:t> </a:t>
            </a:r>
            <a:r>
              <a:rPr lang="en-CA" dirty="0" smtClean="0">
                <a:latin typeface="Calibri" pitchFamily="34" charset="0"/>
              </a:rPr>
              <a:t>translated “belong to” refers to being married, as in 7:2,3)</a:t>
            </a:r>
          </a:p>
          <a:p>
            <a:endParaRPr lang="en-CA" dirty="0" smtClean="0">
              <a:solidFill>
                <a:schemeClr val="bg1"/>
              </a:solidFill>
              <a:latin typeface="Calibri" pitchFamily="34" charset="0"/>
            </a:endParaRPr>
          </a:p>
        </p:txBody>
      </p:sp>
      <p:pic>
        <p:nvPicPr>
          <p:cNvPr id="17" name="Picture 2" descr="j0237940[1]"/>
          <p:cNvPicPr>
            <a:picLocks noChangeAspect="1" noChangeArrowheads="1"/>
          </p:cNvPicPr>
          <p:nvPr/>
        </p:nvPicPr>
        <p:blipFill>
          <a:blip r:embed="rId4" cstate="print"/>
          <a:srcRect/>
          <a:stretch>
            <a:fillRect/>
          </a:stretch>
        </p:blipFill>
        <p:spPr bwMode="auto">
          <a:xfrm>
            <a:off x="6516216" y="1052736"/>
            <a:ext cx="936104" cy="7408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4" name="TextBox 13"/>
          <p:cNvSpPr txBox="1"/>
          <p:nvPr/>
        </p:nvSpPr>
        <p:spPr>
          <a:xfrm>
            <a:off x="2555776" y="620688"/>
            <a:ext cx="2339752"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a:t>
            </a:r>
          </a:p>
          <a:p>
            <a:pPr algn="ctr"/>
            <a:r>
              <a:rPr lang="en-CA" sz="1000" dirty="0" smtClean="0">
                <a:solidFill>
                  <a:schemeClr val="tx1">
                    <a:lumMod val="75000"/>
                  </a:schemeClr>
                </a:solidFill>
              </a:rPr>
              <a:t>www.fg-a.com</a:t>
            </a:r>
            <a:endParaRPr lang="en-CA" dirty="0">
              <a:solidFill>
                <a:schemeClr val="tx1">
                  <a:lumMod val="75000"/>
                </a:schemeClr>
              </a:solidFill>
            </a:endParaRPr>
          </a:p>
        </p:txBody>
      </p:sp>
      <p:sp>
        <p:nvSpPr>
          <p:cNvPr id="15" name="TextBox 14"/>
          <p:cNvSpPr txBox="1"/>
          <p:nvPr/>
        </p:nvSpPr>
        <p:spPr>
          <a:xfrm>
            <a:off x="179512" y="3861048"/>
            <a:ext cx="8748464" cy="2677656"/>
          </a:xfrm>
          <a:prstGeom prst="rect">
            <a:avLst/>
          </a:prstGeom>
          <a:noFill/>
        </p:spPr>
        <p:txBody>
          <a:bodyPr wrap="square" rtlCol="0">
            <a:spAutoFit/>
          </a:bodyPr>
          <a:lstStyle/>
          <a:p>
            <a:pPr algn="ctr"/>
            <a:r>
              <a:rPr lang="en-CA" sz="2800" b="1" dirty="0" smtClean="0">
                <a:solidFill>
                  <a:schemeClr val="bg1"/>
                </a:solidFill>
                <a:latin typeface="Calibri" pitchFamily="34" charset="0"/>
              </a:rPr>
              <a:t>Lord, without Christ I am under the law and captive to a horribly abusive master, sin, but in Christ crucified and reigning I have died to the law through the body of Christ sacrificed for me, so that I may belong to Christ as his bride and bear fruit for you.  I’m released from the law to serve you in the new way of the Spirit of life in Christ. </a:t>
            </a:r>
          </a:p>
        </p:txBody>
      </p:sp>
      <p:sp>
        <p:nvSpPr>
          <p:cNvPr id="10" name="Rectangle 9"/>
          <p:cNvSpPr/>
          <p:nvPr/>
        </p:nvSpPr>
        <p:spPr>
          <a:xfrm>
            <a:off x="2051720" y="170080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1547664" y="184482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514391" y="1653195"/>
            <a:ext cx="3379621" cy="2011680"/>
          </a:xfrm>
          <a:prstGeom prst="rect">
            <a:avLst/>
          </a:prstGeom>
        </p:spPr>
      </p:pic>
      <p:pic>
        <p:nvPicPr>
          <p:cNvPr id="7" name="Picture 6" descr="egyptian.gif"/>
          <p:cNvPicPr>
            <a:picLocks noChangeAspect="1"/>
          </p:cNvPicPr>
          <p:nvPr/>
        </p:nvPicPr>
        <p:blipFill>
          <a:blip r:embed="rId3" cstate="print"/>
          <a:stretch>
            <a:fillRect/>
          </a:stretch>
        </p:blipFill>
        <p:spPr>
          <a:xfrm rot="7200000">
            <a:off x="1501834" y="1725204"/>
            <a:ext cx="3379623" cy="2011680"/>
          </a:xfrm>
          <a:prstGeom prst="rect">
            <a:avLst/>
          </a:prstGeom>
        </p:spPr>
      </p:pic>
      <p:pic>
        <p:nvPicPr>
          <p:cNvPr id="17" name="Picture 16" descr="marriage to Lamb kootation.com.jpg"/>
          <p:cNvPicPr>
            <a:picLocks noChangeAspect="1"/>
          </p:cNvPicPr>
          <p:nvPr/>
        </p:nvPicPr>
        <p:blipFill>
          <a:blip r:embed="rId4" cstate="print"/>
          <a:srcRect t="24289" r="36377"/>
          <a:stretch>
            <a:fillRect/>
          </a:stretch>
        </p:blipFill>
        <p:spPr>
          <a:xfrm flipH="1">
            <a:off x="5364088" y="793092"/>
            <a:ext cx="1944216" cy="2851932"/>
          </a:xfrm>
          <a:prstGeom prst="rect">
            <a:avLst/>
          </a:prstGeom>
        </p:spPr>
      </p:pic>
      <p:sp>
        <p:nvSpPr>
          <p:cNvPr id="18" name="TextBox 17"/>
          <p:cNvSpPr txBox="1"/>
          <p:nvPr/>
        </p:nvSpPr>
        <p:spPr>
          <a:xfrm>
            <a:off x="7452320" y="742052"/>
            <a:ext cx="1440160" cy="3046988"/>
          </a:xfrm>
          <a:prstGeom prst="rect">
            <a:avLst/>
          </a:prstGeom>
          <a:noFill/>
        </p:spPr>
        <p:txBody>
          <a:bodyPr wrap="square" rtlCol="0">
            <a:spAutoFit/>
          </a:bodyPr>
          <a:lstStyle/>
          <a:p>
            <a:pPr algn="ctr"/>
            <a:r>
              <a:rPr lang="en-CA" sz="2400" b="1" dirty="0" smtClean="0">
                <a:solidFill>
                  <a:schemeClr val="bg1"/>
                </a:solidFill>
                <a:latin typeface="Calibri" pitchFamily="34" charset="0"/>
              </a:rPr>
              <a:t>I give all of myself to you as you gave and now give all of yourself to me!</a:t>
            </a:r>
            <a:endParaRPr lang="en-CA" dirty="0"/>
          </a:p>
        </p:txBody>
      </p:sp>
      <p:pic>
        <p:nvPicPr>
          <p:cNvPr id="19" name="Picture 18" descr="egyptian.gif"/>
          <p:cNvPicPr>
            <a:picLocks noChangeAspect="1"/>
          </p:cNvPicPr>
          <p:nvPr/>
        </p:nvPicPr>
        <p:blipFill>
          <a:blip r:embed="rId3" cstate="print"/>
          <a:stretch>
            <a:fillRect/>
          </a:stretch>
        </p:blipFill>
        <p:spPr>
          <a:xfrm rot="14400000" flipH="1">
            <a:off x="762714" y="1890756"/>
            <a:ext cx="921718" cy="54864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762714" y="2322804"/>
            <a:ext cx="921718" cy="548640"/>
          </a:xfrm>
          <a:prstGeom prst="rect">
            <a:avLst/>
          </a:prstGeom>
        </p:spPr>
      </p:pic>
      <p:pic>
        <p:nvPicPr>
          <p:cNvPr id="21" name="Picture 20" descr="egyptian.gif"/>
          <p:cNvPicPr>
            <a:picLocks noChangeAspect="1"/>
          </p:cNvPicPr>
          <p:nvPr/>
        </p:nvPicPr>
        <p:blipFill>
          <a:blip r:embed="rId3" cstate="print"/>
          <a:stretch>
            <a:fillRect/>
          </a:stretch>
        </p:blipFill>
        <p:spPr>
          <a:xfrm rot="14400000" flipH="1">
            <a:off x="762715" y="2754852"/>
            <a:ext cx="921718" cy="548640"/>
          </a:xfrm>
          <a:prstGeom prst="rect">
            <a:avLst/>
          </a:prstGeom>
        </p:spPr>
      </p:pic>
      <p:pic>
        <p:nvPicPr>
          <p:cNvPr id="22" name="Picture 21" descr="egyptian.gif"/>
          <p:cNvPicPr>
            <a:picLocks noChangeAspect="1"/>
          </p:cNvPicPr>
          <p:nvPr/>
        </p:nvPicPr>
        <p:blipFill>
          <a:blip r:embed="rId3" cstate="print"/>
          <a:stretch>
            <a:fillRect/>
          </a:stretch>
        </p:blipFill>
        <p:spPr>
          <a:xfrm rot="14400000" flipH="1">
            <a:off x="330667" y="2106779"/>
            <a:ext cx="921718" cy="54864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30667" y="2538828"/>
            <a:ext cx="921718" cy="54864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1194762" y="2106779"/>
            <a:ext cx="921718" cy="54864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1194761" y="2538828"/>
            <a:ext cx="921718" cy="548640"/>
          </a:xfrm>
          <a:prstGeom prst="rect">
            <a:avLst/>
          </a:prstGeom>
        </p:spPr>
      </p:pic>
      <p:sp>
        <p:nvSpPr>
          <p:cNvPr id="26" name="TextBox 25"/>
          <p:cNvSpPr txBox="1"/>
          <p:nvPr/>
        </p:nvSpPr>
        <p:spPr>
          <a:xfrm>
            <a:off x="6084168" y="836712"/>
            <a:ext cx="1296144" cy="861774"/>
          </a:xfrm>
          <a:prstGeom prst="rect">
            <a:avLst/>
          </a:prstGeom>
          <a:noFill/>
        </p:spPr>
        <p:txBody>
          <a:bodyPr wrap="square" rtlCol="0">
            <a:spAutoFit/>
          </a:bodyPr>
          <a:lstStyle/>
          <a:p>
            <a:pPr algn="ctr"/>
            <a:r>
              <a:rPr lang="en-CA" sz="1000" dirty="0" smtClean="0">
                <a:solidFill>
                  <a:schemeClr val="tx1">
                    <a:lumMod val="75000"/>
                  </a:schemeClr>
                </a:solidFill>
                <a:latin typeface="+mn-lt"/>
                <a:cs typeface="Calibri" pitchFamily="34" charset="0"/>
              </a:rPr>
              <a:t>many copies </a:t>
            </a:r>
          </a:p>
          <a:p>
            <a:pPr algn="ctr"/>
            <a:r>
              <a:rPr lang="en-CA" sz="1000" dirty="0" smtClean="0">
                <a:solidFill>
                  <a:schemeClr val="tx1">
                    <a:lumMod val="75000"/>
                  </a:schemeClr>
                </a:solidFill>
                <a:latin typeface="+mn-lt"/>
                <a:cs typeface="Calibri" pitchFamily="34" charset="0"/>
              </a:rPr>
              <a:t>on internet, </a:t>
            </a:r>
          </a:p>
          <a:p>
            <a:pPr algn="ctr"/>
            <a:r>
              <a:rPr lang="en-CA" sz="1000" dirty="0" smtClean="0">
                <a:solidFill>
                  <a:schemeClr val="tx1">
                    <a:lumMod val="75000"/>
                  </a:schemeClr>
                </a:solidFill>
                <a:latin typeface="+mn-lt"/>
                <a:cs typeface="Calibri" pitchFamily="34" charset="0"/>
              </a:rPr>
              <a:t>original unknown. This is from Kootation.com.</a:t>
            </a:r>
            <a:endParaRPr lang="en-CA" sz="1000" dirty="0">
              <a:solidFill>
                <a:schemeClr val="tx1">
                  <a:lumMod val="75000"/>
                </a:schemeClr>
              </a:solidFill>
              <a:latin typeface="+mn-lt"/>
              <a:cs typeface="Calibri" pitchFamily="34" charset="0"/>
            </a:endParaRPr>
          </a:p>
        </p:txBody>
      </p:sp>
      <p:pic>
        <p:nvPicPr>
          <p:cNvPr id="3" name="Picture 2" descr="egyptian.gif"/>
          <p:cNvPicPr>
            <a:picLocks noChangeAspect="1"/>
          </p:cNvPicPr>
          <p:nvPr/>
        </p:nvPicPr>
        <p:blipFill>
          <a:blip r:embed="rId3" cstate="print"/>
          <a:stretch>
            <a:fillRect/>
          </a:stretch>
        </p:blipFill>
        <p:spPr>
          <a:xfrm>
            <a:off x="539552" y="0"/>
            <a:ext cx="3379622" cy="2011680"/>
          </a:xfrm>
          <a:prstGeom prst="rect">
            <a:avLst/>
          </a:prstGeom>
        </p:spPr>
      </p:pic>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3923928" cy="6885384"/>
          </a:xfrm>
          <a:solidFill>
            <a:schemeClr val="bg1"/>
          </a:solidFill>
        </p:spPr>
        <p:txBody>
          <a:bodyPr/>
          <a:lstStyle/>
          <a:p>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sz="2800" dirty="0" smtClean="0">
                <a:solidFill>
                  <a:schemeClr val="bg1"/>
                </a:solidFill>
              </a:rPr>
              <a:t/>
            </a:r>
            <a:br>
              <a:rPr lang="en-US" sz="2800"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endParaRPr lang="en-US" sz="2800" b="1" dirty="0">
              <a:solidFill>
                <a:schemeClr val="tx1"/>
              </a:solidFill>
              <a:latin typeface="Calibri" pitchFamily="34" charset="0"/>
              <a:cs typeface="Calibri" pitchFamily="34" charset="0"/>
            </a:endParaRPr>
          </a:p>
        </p:txBody>
      </p:sp>
      <p:pic>
        <p:nvPicPr>
          <p:cNvPr id="4" name="Picture 3" descr="10 commands MC900193986.jpg"/>
          <p:cNvPicPr>
            <a:picLocks noChangeAspect="1"/>
          </p:cNvPicPr>
          <p:nvPr/>
        </p:nvPicPr>
        <p:blipFill>
          <a:blip r:embed="rId2" cstate="print"/>
          <a:stretch>
            <a:fillRect/>
          </a:stretch>
        </p:blipFill>
        <p:spPr>
          <a:xfrm>
            <a:off x="884619" y="1285366"/>
            <a:ext cx="2031197" cy="1463040"/>
          </a:xfrm>
          <a:prstGeom prst="rect">
            <a:avLst/>
          </a:prstGeom>
        </p:spPr>
      </p:pic>
      <p:pic>
        <p:nvPicPr>
          <p:cNvPr id="5" name="Picture 4" descr="angry-face-01s.gif"/>
          <p:cNvPicPr>
            <a:picLocks noChangeAspect="1"/>
          </p:cNvPicPr>
          <p:nvPr/>
        </p:nvPicPr>
        <p:blipFill>
          <a:blip r:embed="rId3" cstate="print"/>
          <a:stretch>
            <a:fillRect/>
          </a:stretch>
        </p:blipFill>
        <p:spPr>
          <a:xfrm>
            <a:off x="395536" y="4256504"/>
            <a:ext cx="1188720" cy="1188720"/>
          </a:xfrm>
          <a:prstGeom prst="ellipse">
            <a:avLst/>
          </a:prstGeom>
        </p:spPr>
      </p:pic>
      <p:sp>
        <p:nvSpPr>
          <p:cNvPr id="6" name="TextBox 5"/>
          <p:cNvSpPr txBox="1"/>
          <p:nvPr/>
        </p:nvSpPr>
        <p:spPr>
          <a:xfrm>
            <a:off x="580688" y="4201924"/>
            <a:ext cx="822960"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NO!</a:t>
            </a:r>
            <a:endParaRPr lang="en-CA" sz="2800" b="1" dirty="0">
              <a:solidFill>
                <a:schemeClr val="bg1"/>
              </a:solidFill>
              <a:latin typeface="Calibri" pitchFamily="34" charset="0"/>
              <a:cs typeface="Calibri" pitchFamily="34" charset="0"/>
            </a:endParaRPr>
          </a:p>
        </p:txBody>
      </p:sp>
      <p:sp>
        <p:nvSpPr>
          <p:cNvPr id="7" name="TextBox 6"/>
          <p:cNvSpPr txBox="1"/>
          <p:nvPr/>
        </p:nvSpPr>
        <p:spPr>
          <a:xfrm>
            <a:off x="35496" y="5492873"/>
            <a:ext cx="1944216" cy="456407"/>
          </a:xfrm>
          <a:prstGeom prst="rect">
            <a:avLst/>
          </a:prstGeom>
          <a:noFill/>
        </p:spPr>
        <p:txBody>
          <a:bodyPr wrap="square" rtlCol="0">
            <a:spAutoFit/>
          </a:bodyPr>
          <a:lstStyle/>
          <a:p>
            <a:pPr algn="ctr">
              <a:lnSpc>
                <a:spcPts val="2800"/>
              </a:lnSpc>
            </a:pPr>
            <a:r>
              <a:rPr lang="en-CA" sz="2800" b="1" dirty="0" smtClean="0">
                <a:latin typeface="Calibri" pitchFamily="34" charset="0"/>
                <a:cs typeface="Calibri" pitchFamily="34" charset="0"/>
              </a:rPr>
              <a:t>Me Me </a:t>
            </a:r>
            <a:r>
              <a:rPr lang="en-CA" sz="2800" b="1" dirty="0" err="1" smtClean="0">
                <a:latin typeface="Calibri" pitchFamily="34" charset="0"/>
                <a:cs typeface="Calibri" pitchFamily="34" charset="0"/>
              </a:rPr>
              <a:t>Me</a:t>
            </a:r>
            <a:r>
              <a:rPr lang="en-CA" sz="2800" b="1" dirty="0" smtClean="0">
                <a:latin typeface="Calibri" pitchFamily="34" charset="0"/>
                <a:cs typeface="Calibri" pitchFamily="34" charset="0"/>
              </a:rPr>
              <a:t>!</a:t>
            </a:r>
            <a:endParaRPr lang="en-CA" sz="2800" b="1" dirty="0">
              <a:latin typeface="Calibri" pitchFamily="34" charset="0"/>
              <a:cs typeface="Calibri" pitchFamily="34" charset="0"/>
            </a:endParaRPr>
          </a:p>
        </p:txBody>
      </p:sp>
      <p:pic>
        <p:nvPicPr>
          <p:cNvPr id="10" name="Picture 9" descr="clipartpal.com halloween demon1.jpg"/>
          <p:cNvPicPr>
            <a:picLocks noChangeAspect="1"/>
          </p:cNvPicPr>
          <p:nvPr/>
        </p:nvPicPr>
        <p:blipFill>
          <a:blip r:embed="rId4" cstate="print"/>
          <a:srcRect l="20370" t="6757" r="20370" b="6757"/>
          <a:stretch>
            <a:fillRect/>
          </a:stretch>
        </p:blipFill>
        <p:spPr>
          <a:xfrm>
            <a:off x="2339752" y="3758168"/>
            <a:ext cx="754380" cy="822960"/>
          </a:xfrm>
          <a:prstGeom prst="ellipse">
            <a:avLst/>
          </a:prstGeom>
          <a:ln w="28575">
            <a:solidFill>
              <a:schemeClr val="tx1">
                <a:lumMod val="65000"/>
              </a:schemeClr>
            </a:solidFill>
          </a:ln>
        </p:spPr>
      </p:pic>
      <p:sp>
        <p:nvSpPr>
          <p:cNvPr id="11" name="Oval 10"/>
          <p:cNvSpPr/>
          <p:nvPr/>
        </p:nvSpPr>
        <p:spPr>
          <a:xfrm rot="19975882" flipH="1">
            <a:off x="3053268" y="5032137"/>
            <a:ext cx="548640" cy="91440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799224" y="4608552"/>
            <a:ext cx="548640" cy="54864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3653219" flipH="1">
            <a:off x="2996664" y="5473945"/>
            <a:ext cx="365760" cy="100584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5400000">
            <a:off x="3139832" y="5669240"/>
            <a:ext cx="274320" cy="100584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3138675" flipH="1">
            <a:off x="2981422" y="5107348"/>
            <a:ext cx="274320" cy="73152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8040000" flipH="1">
            <a:off x="2701311" y="5383152"/>
            <a:ext cx="182880" cy="36576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lord-jesus-christ-coming-293608.gif"/>
          <p:cNvPicPr>
            <a:picLocks noChangeAspect="1"/>
          </p:cNvPicPr>
          <p:nvPr/>
        </p:nvPicPr>
        <p:blipFill>
          <a:blip r:embed="rId5" cstate="print"/>
          <a:srcRect b="36140"/>
          <a:stretch>
            <a:fillRect/>
          </a:stretch>
        </p:blipFill>
        <p:spPr>
          <a:xfrm>
            <a:off x="4355976" y="1216206"/>
            <a:ext cx="4392488" cy="4085002"/>
          </a:xfrm>
          <a:prstGeom prst="star32">
            <a:avLst/>
          </a:prstGeom>
        </p:spPr>
      </p:pic>
      <p:sp>
        <p:nvSpPr>
          <p:cNvPr id="3" name="Title 2"/>
          <p:cNvSpPr txBox="1">
            <a:spLocks/>
          </p:cNvSpPr>
          <p:nvPr/>
        </p:nvSpPr>
        <p:spPr bwMode="auto">
          <a:xfrm>
            <a:off x="3923928" y="476672"/>
            <a:ext cx="5220072"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48. the law of the Spirit of life </a:t>
            </a:r>
          </a:p>
          <a:p>
            <a:pPr algn="ctr">
              <a:lnSpc>
                <a:spcPts val="3000"/>
              </a:lnSpc>
            </a:pPr>
            <a:r>
              <a:rPr lang="en-CA" sz="2800" b="1" dirty="0" smtClean="0">
                <a:solidFill>
                  <a:srgbClr val="FF0000"/>
                </a:solidFill>
                <a:latin typeface="Calibri" pitchFamily="34" charset="0"/>
              </a:rPr>
              <a:t>in Christ Jesus sets us free</a:t>
            </a:r>
          </a:p>
          <a:p>
            <a:pPr algn="ctr">
              <a:lnSpc>
                <a:spcPts val="3000"/>
              </a:lnSpc>
            </a:pPr>
            <a:r>
              <a:rPr lang="en-CA" sz="2800" b="1" dirty="0" smtClean="0">
                <a:solidFill>
                  <a:srgbClr val="FF0000"/>
                </a:solidFill>
                <a:latin typeface="Calibri" pitchFamily="34" charset="0"/>
              </a:rPr>
              <a:t>from the law of sin and death!</a:t>
            </a:r>
          </a:p>
          <a:p>
            <a:pPr algn="ctr">
              <a:lnSpc>
                <a:spcPts val="3000"/>
              </a:lnSpc>
            </a:pPr>
            <a:r>
              <a:rPr lang="en-CA" sz="2800" b="1" dirty="0" smtClean="0">
                <a:solidFill>
                  <a:srgbClr val="FF0000"/>
                </a:solidFill>
                <a:latin typeface="Calibri" pitchFamily="34" charset="0"/>
              </a:rPr>
              <a:t>Praise you, Lord!</a:t>
            </a:r>
            <a:endParaRPr lang="en-CA" sz="2400" dirty="0" smtClean="0">
              <a:solidFill>
                <a:srgbClr val="FF0000"/>
              </a:solidFill>
              <a:latin typeface="Calibri" pitchFamily="34" charset="0"/>
            </a:endParaRPr>
          </a:p>
        </p:txBody>
      </p:sp>
      <p:sp>
        <p:nvSpPr>
          <p:cNvPr id="21" name="Title 2"/>
          <p:cNvSpPr txBox="1">
            <a:spLocks/>
          </p:cNvSpPr>
          <p:nvPr/>
        </p:nvSpPr>
        <p:spPr bwMode="auto">
          <a:xfrm>
            <a:off x="35496" y="249208"/>
            <a:ext cx="3851920" cy="73152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spc="-30" dirty="0" smtClean="0">
                <a:latin typeface="Calibri" pitchFamily="34" charset="0"/>
              </a:rPr>
              <a:t>The law of sin and death:</a:t>
            </a:r>
          </a:p>
          <a:p>
            <a:pPr algn="ctr">
              <a:lnSpc>
                <a:spcPts val="3000"/>
              </a:lnSpc>
            </a:pPr>
            <a:r>
              <a:rPr lang="en-US" sz="2800" b="1" dirty="0" smtClean="0">
                <a:latin typeface="Calibri" pitchFamily="34" charset="0"/>
                <a:cs typeface="Calibri" pitchFamily="34" charset="0"/>
              </a:rPr>
              <a:t>the soul that sins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against my law dies!</a:t>
            </a:r>
            <a:endParaRPr lang="en-CA" sz="2800" dirty="0" smtClean="0">
              <a:latin typeface="Calibri" pitchFamily="34" charset="0"/>
            </a:endParaRPr>
          </a:p>
        </p:txBody>
      </p:sp>
      <p:sp>
        <p:nvSpPr>
          <p:cNvPr id="22" name="Rectangle 21"/>
          <p:cNvSpPr/>
          <p:nvPr/>
        </p:nvSpPr>
        <p:spPr>
          <a:xfrm>
            <a:off x="6372200" y="268032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16200000">
            <a:off x="6383640" y="2259712"/>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small dove.png"/>
          <p:cNvPicPr>
            <a:picLocks noChangeAspect="1"/>
          </p:cNvPicPr>
          <p:nvPr/>
        </p:nvPicPr>
        <p:blipFill>
          <a:blip r:embed="rId6" cstate="print"/>
          <a:stretch>
            <a:fillRect/>
          </a:stretch>
        </p:blipFill>
        <p:spPr>
          <a:xfrm>
            <a:off x="5220072" y="2114144"/>
            <a:ext cx="2304256" cy="2394976"/>
          </a:xfrm>
          <a:prstGeom prst="rect">
            <a:avLst/>
          </a:prstGeom>
        </p:spPr>
      </p:pic>
      <p:pic>
        <p:nvPicPr>
          <p:cNvPr id="19" name="Picture 18" descr="www.fg-a.com valentine 2-jumping-heart.gif"/>
          <p:cNvPicPr>
            <a:picLocks noChangeAspect="1"/>
          </p:cNvPicPr>
          <p:nvPr/>
        </p:nvPicPr>
        <p:blipFill>
          <a:blip r:embed="rId7" cstate="print"/>
          <a:stretch>
            <a:fillRect/>
          </a:stretch>
        </p:blipFill>
        <p:spPr>
          <a:xfrm>
            <a:off x="5910254" y="2686040"/>
            <a:ext cx="1254034" cy="1463040"/>
          </a:xfrm>
          <a:prstGeom prst="rect">
            <a:avLst/>
          </a:prstGeom>
        </p:spPr>
      </p:pic>
      <p:sp>
        <p:nvSpPr>
          <p:cNvPr id="24" name="Rectangle 23"/>
          <p:cNvSpPr/>
          <p:nvPr/>
        </p:nvSpPr>
        <p:spPr>
          <a:xfrm>
            <a:off x="5292080" y="4581128"/>
            <a:ext cx="2448272" cy="216024"/>
          </a:xfrm>
          <a:prstGeom prst="rect">
            <a:avLst/>
          </a:prstGeom>
        </p:spPr>
        <p:txBody>
          <a:bodyPr wrap="square">
            <a:spAutoFit/>
          </a:bodyPr>
          <a:lstStyle/>
          <a:p>
            <a:pPr algn="ctr"/>
            <a:r>
              <a:rPr lang="en-CA" sz="800" dirty="0" smtClean="0">
                <a:solidFill>
                  <a:schemeClr val="tx1">
                    <a:lumMod val="75000"/>
                  </a:schemeClr>
                </a:solidFill>
              </a:rPr>
              <a:t>Dove and Bible Microsoft clip art © 2013 </a:t>
            </a:r>
          </a:p>
        </p:txBody>
      </p:sp>
      <p:sp>
        <p:nvSpPr>
          <p:cNvPr id="25" name="TextBox 8"/>
          <p:cNvSpPr txBox="1">
            <a:spLocks noChangeArrowheads="1"/>
          </p:cNvSpPr>
          <p:nvPr/>
        </p:nvSpPr>
        <p:spPr bwMode="auto">
          <a:xfrm>
            <a:off x="5508104" y="4725724"/>
            <a:ext cx="2088233"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Jesus  ©  </a:t>
            </a:r>
            <a:r>
              <a:rPr lang="en-CA" sz="800" dirty="0" smtClean="0">
                <a:solidFill>
                  <a:schemeClr val="tx1">
                    <a:lumMod val="75000"/>
                  </a:schemeClr>
                </a:solidFill>
              </a:rPr>
              <a:t>GospelGifs.com</a:t>
            </a:r>
            <a:endParaRPr lang="en-CA" sz="800" dirty="0">
              <a:solidFill>
                <a:schemeClr val="tx1">
                  <a:lumMod val="75000"/>
                </a:schemeClr>
              </a:solidFill>
            </a:endParaRPr>
          </a:p>
        </p:txBody>
      </p:sp>
      <p:sp>
        <p:nvSpPr>
          <p:cNvPr id="26" name="TextBox 25"/>
          <p:cNvSpPr txBox="1"/>
          <p:nvPr/>
        </p:nvSpPr>
        <p:spPr>
          <a:xfrm>
            <a:off x="5508104" y="4869740"/>
            <a:ext cx="2088232" cy="215444"/>
          </a:xfrm>
          <a:prstGeom prst="rect">
            <a:avLst/>
          </a:prstGeom>
          <a:noFill/>
        </p:spPr>
        <p:txBody>
          <a:bodyPr wrap="square" rtlCol="0">
            <a:spAutoFit/>
          </a:bodyPr>
          <a:lstStyle/>
          <a:p>
            <a:pPr algn="ctr"/>
            <a:r>
              <a:rPr lang="en-CA" sz="800" dirty="0" smtClean="0">
                <a:solidFill>
                  <a:schemeClr val="tx1">
                    <a:lumMod val="75000"/>
                  </a:schemeClr>
                </a:solidFill>
              </a:rPr>
              <a:t>jumping heart © www.fg-a.com</a:t>
            </a:r>
            <a:endParaRPr lang="en-CA" sz="800" dirty="0">
              <a:solidFill>
                <a:schemeClr val="tx1">
                  <a:lumMod val="75000"/>
                </a:schemeClr>
              </a:solidFill>
            </a:endParaRPr>
          </a:p>
        </p:txBody>
      </p:sp>
      <p:sp>
        <p:nvSpPr>
          <p:cNvPr id="27" name="Rectangle 26"/>
          <p:cNvSpPr/>
          <p:nvPr/>
        </p:nvSpPr>
        <p:spPr>
          <a:xfrm rot="16200000">
            <a:off x="2566519" y="1927575"/>
            <a:ext cx="2232248" cy="338554"/>
          </a:xfrm>
          <a:prstGeom prst="rect">
            <a:avLst/>
          </a:prstGeom>
        </p:spPr>
        <p:txBody>
          <a:bodyPr wrap="square">
            <a:spAutoFit/>
          </a:bodyPr>
          <a:lstStyle/>
          <a:p>
            <a:pPr algn="ctr"/>
            <a:r>
              <a:rPr lang="en-CA" sz="800" dirty="0" smtClean="0">
                <a:solidFill>
                  <a:schemeClr val="tx1">
                    <a:lumMod val="75000"/>
                  </a:schemeClr>
                </a:solidFill>
              </a:rPr>
              <a:t>10 Commandments</a:t>
            </a:r>
          </a:p>
          <a:p>
            <a:pPr algn="ctr"/>
            <a:r>
              <a:rPr lang="en-CA" sz="800" dirty="0" smtClean="0">
                <a:solidFill>
                  <a:schemeClr val="tx1">
                    <a:lumMod val="75000"/>
                  </a:schemeClr>
                </a:solidFill>
              </a:rPr>
              <a:t> Microsoft clip art © 2013 </a:t>
            </a:r>
          </a:p>
        </p:txBody>
      </p:sp>
      <p:sp>
        <p:nvSpPr>
          <p:cNvPr id="28" name="TextBox 8"/>
          <p:cNvSpPr txBox="1">
            <a:spLocks noChangeArrowheads="1"/>
          </p:cNvSpPr>
          <p:nvPr/>
        </p:nvSpPr>
        <p:spPr bwMode="auto">
          <a:xfrm>
            <a:off x="35496" y="5847655"/>
            <a:ext cx="1944216" cy="461665"/>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boy © </a:t>
            </a:r>
            <a:r>
              <a:rPr lang="en-CA" sz="800" dirty="0" smtClean="0">
                <a:solidFill>
                  <a:schemeClr val="tx1">
                    <a:lumMod val="75000"/>
                  </a:schemeClr>
                </a:solidFill>
              </a:rPr>
              <a:t>GospelGifs.com </a:t>
            </a:r>
          </a:p>
          <a:p>
            <a:pPr algn="ctr">
              <a:defRPr/>
            </a:pPr>
            <a:r>
              <a:rPr lang="en-CA" altLang="ko-KR" sz="800" dirty="0" smtClean="0">
                <a:solidFill>
                  <a:schemeClr val="tx1">
                    <a:lumMod val="75000"/>
                  </a:schemeClr>
                </a:solidFill>
                <a:ea typeface="Gulim" pitchFamily="34" charset="-127"/>
              </a:rPr>
              <a:t>Satan face at clipartpal.com</a:t>
            </a:r>
            <a:endParaRPr lang="en-US" altLang="ko-KR" sz="800" dirty="0" smtClean="0">
              <a:solidFill>
                <a:schemeClr val="tx1">
                  <a:lumMod val="75000"/>
                </a:schemeClr>
              </a:solidFill>
              <a:ea typeface="Gulim" pitchFamily="34" charset="-127"/>
            </a:endParaRPr>
          </a:p>
          <a:p>
            <a:pPr algn="ctr">
              <a:defRPr/>
            </a:pPr>
            <a:endParaRPr lang="en-CA" sz="800" dirty="0">
              <a:solidFill>
                <a:schemeClr val="tx1">
                  <a:lumMod val="75000"/>
                </a:schemeClr>
              </a:solidFill>
            </a:endParaRPr>
          </a:p>
        </p:txBody>
      </p:sp>
      <p:sp>
        <p:nvSpPr>
          <p:cNvPr id="30" name="TextBox 29"/>
          <p:cNvSpPr txBox="1"/>
          <p:nvPr/>
        </p:nvSpPr>
        <p:spPr>
          <a:xfrm>
            <a:off x="35496" y="3265626"/>
            <a:ext cx="3888432" cy="451406"/>
          </a:xfrm>
          <a:prstGeom prst="rect">
            <a:avLst/>
          </a:prstGeom>
          <a:noFill/>
        </p:spPr>
        <p:txBody>
          <a:bodyPr wrap="square" rtlCol="0">
            <a:spAutoFit/>
          </a:bodyPr>
          <a:lstStyle/>
          <a:p>
            <a:pPr algn="ctr">
              <a:lnSpc>
                <a:spcPts val="2800"/>
              </a:lnSpc>
            </a:pPr>
            <a:r>
              <a:rPr lang="en-CA" sz="2800" b="1" dirty="0" smtClean="0">
                <a:latin typeface="Calibri" pitchFamily="34" charset="0"/>
                <a:cs typeface="Calibri" pitchFamily="34" charset="0"/>
              </a:rPr>
              <a:t>Love God and his ways?</a:t>
            </a:r>
            <a:endParaRPr lang="en-CA" sz="2800" b="1" dirty="0">
              <a:latin typeface="Calibri" pitchFamily="34" charset="0"/>
              <a:cs typeface="Calibri" pitchFamily="34" charset="0"/>
            </a:endParaRPr>
          </a:p>
        </p:txBody>
      </p:sp>
      <p:sp>
        <p:nvSpPr>
          <p:cNvPr id="31" name="Right Arrow 30"/>
          <p:cNvSpPr/>
          <p:nvPr/>
        </p:nvSpPr>
        <p:spPr>
          <a:xfrm>
            <a:off x="1824256" y="4797152"/>
            <a:ext cx="731520" cy="640080"/>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0" y="6428977"/>
            <a:ext cx="3931920" cy="456407"/>
          </a:xfrm>
          <a:prstGeom prst="rect">
            <a:avLst/>
          </a:prstGeom>
          <a:solidFill>
            <a:schemeClr val="tx1">
              <a:lumMod val="65000"/>
            </a:schemeClr>
          </a:solid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slavery to sin and Satan</a:t>
            </a:r>
            <a:endParaRPr lang="en-CA" sz="2800" b="1" dirty="0">
              <a:solidFill>
                <a:schemeClr val="bg1"/>
              </a:solidFill>
              <a:latin typeface="Calibri" pitchFamily="34" charset="0"/>
              <a:cs typeface="Calibri" pitchFamily="34" charset="0"/>
            </a:endParaRPr>
          </a:p>
        </p:txBody>
      </p:sp>
      <p:sp>
        <p:nvSpPr>
          <p:cNvPr id="32" name="Title 2"/>
          <p:cNvSpPr txBox="1">
            <a:spLocks/>
          </p:cNvSpPr>
          <p:nvPr/>
        </p:nvSpPr>
        <p:spPr bwMode="auto">
          <a:xfrm>
            <a:off x="3995936" y="4824362"/>
            <a:ext cx="5076056"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lnSpc>
                <a:spcPts val="3000"/>
              </a:lnSpc>
              <a:defRPr/>
            </a:pPr>
            <a:r>
              <a:rPr lang="en-CA" sz="2800" b="1" dirty="0" smtClean="0">
                <a:solidFill>
                  <a:schemeClr val="bg1"/>
                </a:solidFill>
                <a:latin typeface="Calibri" pitchFamily="34" charset="0"/>
              </a:rPr>
              <a:t>“</a:t>
            </a:r>
            <a:r>
              <a:rPr lang="en-US" sz="2800" b="1" dirty="0" smtClean="0">
                <a:solidFill>
                  <a:schemeClr val="bg1"/>
                </a:solidFill>
                <a:latin typeface="Calibri" pitchFamily="34" charset="0"/>
                <a:cs typeface="Calibri" pitchFamily="34" charset="0"/>
              </a:rPr>
              <a:t>Consider yourselves dead to sin and alive to God in Christ Jesus </a:t>
            </a:r>
          </a:p>
          <a:p>
            <a:pPr lvl="0" algn="ctr" eaLnBrk="0" hangingPunct="0">
              <a:lnSpc>
                <a:spcPts val="3000"/>
              </a:lnSpc>
              <a:defRPr/>
            </a:pPr>
            <a:r>
              <a:rPr lang="en-US" sz="2800" b="1" dirty="0" smtClean="0">
                <a:solidFill>
                  <a:schemeClr val="bg1"/>
                </a:solidFill>
                <a:latin typeface="Calibri" pitchFamily="34" charset="0"/>
                <a:cs typeface="Calibri" pitchFamily="34" charset="0"/>
              </a:rPr>
              <a:t>. . . brought from death to life</a:t>
            </a:r>
            <a:r>
              <a:rPr lang="en-US" sz="2800" b="1" dirty="0" smtClean="0">
                <a:solidFill>
                  <a:schemeClr val="bg1"/>
                </a:solidFill>
                <a:latin typeface="Calibri" pitchFamily="34" charset="0"/>
              </a:rPr>
              <a:t>”  Rom 6:11,13</a:t>
            </a:r>
            <a:endParaRPr lang="en-CA" sz="2800" kern="0" dirty="0" smtClean="0">
              <a:latin typeface="Calibri" pitchFamily="34" charset="0"/>
            </a:endParaRP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3923928" cy="6885384"/>
          </a:xfrm>
          <a:solidFill>
            <a:schemeClr val="bg1"/>
          </a:solidFill>
        </p:spPr>
        <p:txBody>
          <a:bodyPr/>
          <a:lstStyle/>
          <a:p>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sz="2800" dirty="0" smtClean="0">
                <a:solidFill>
                  <a:schemeClr val="bg1"/>
                </a:solidFill>
              </a:rPr>
              <a:t/>
            </a:r>
            <a:br>
              <a:rPr lang="en-US" sz="2800"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endParaRPr lang="en-US" sz="2800" b="1" dirty="0">
              <a:solidFill>
                <a:schemeClr val="tx1"/>
              </a:solidFill>
              <a:latin typeface="Calibri" pitchFamily="34" charset="0"/>
              <a:cs typeface="Calibri" pitchFamily="34" charset="0"/>
            </a:endParaRPr>
          </a:p>
        </p:txBody>
      </p:sp>
      <p:pic>
        <p:nvPicPr>
          <p:cNvPr id="4" name="Picture 3" descr="10 commands MC900193986.jpg"/>
          <p:cNvPicPr>
            <a:picLocks noChangeAspect="1"/>
          </p:cNvPicPr>
          <p:nvPr/>
        </p:nvPicPr>
        <p:blipFill>
          <a:blip r:embed="rId2" cstate="print"/>
          <a:stretch>
            <a:fillRect/>
          </a:stretch>
        </p:blipFill>
        <p:spPr>
          <a:xfrm>
            <a:off x="884619" y="1285366"/>
            <a:ext cx="2031197" cy="1463040"/>
          </a:xfrm>
          <a:prstGeom prst="rect">
            <a:avLst/>
          </a:prstGeom>
        </p:spPr>
      </p:pic>
      <p:pic>
        <p:nvPicPr>
          <p:cNvPr id="5" name="Picture 4" descr="angry-face-01s.gif"/>
          <p:cNvPicPr>
            <a:picLocks noChangeAspect="1"/>
          </p:cNvPicPr>
          <p:nvPr/>
        </p:nvPicPr>
        <p:blipFill>
          <a:blip r:embed="rId3" cstate="print"/>
          <a:stretch>
            <a:fillRect/>
          </a:stretch>
        </p:blipFill>
        <p:spPr>
          <a:xfrm>
            <a:off x="395536" y="4256504"/>
            <a:ext cx="1188720" cy="1188720"/>
          </a:xfrm>
          <a:prstGeom prst="ellipse">
            <a:avLst/>
          </a:prstGeom>
        </p:spPr>
      </p:pic>
      <p:sp>
        <p:nvSpPr>
          <p:cNvPr id="6" name="TextBox 5"/>
          <p:cNvSpPr txBox="1"/>
          <p:nvPr/>
        </p:nvSpPr>
        <p:spPr>
          <a:xfrm>
            <a:off x="580688" y="4201924"/>
            <a:ext cx="822960"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NO!</a:t>
            </a:r>
            <a:endParaRPr lang="en-CA" sz="2800" b="1" dirty="0">
              <a:solidFill>
                <a:schemeClr val="bg1"/>
              </a:solidFill>
              <a:latin typeface="Calibri" pitchFamily="34" charset="0"/>
              <a:cs typeface="Calibri" pitchFamily="34" charset="0"/>
            </a:endParaRPr>
          </a:p>
        </p:txBody>
      </p:sp>
      <p:sp>
        <p:nvSpPr>
          <p:cNvPr id="7" name="TextBox 6"/>
          <p:cNvSpPr txBox="1"/>
          <p:nvPr/>
        </p:nvSpPr>
        <p:spPr>
          <a:xfrm>
            <a:off x="35496" y="5492873"/>
            <a:ext cx="1944216" cy="456407"/>
          </a:xfrm>
          <a:prstGeom prst="rect">
            <a:avLst/>
          </a:prstGeom>
          <a:noFill/>
        </p:spPr>
        <p:txBody>
          <a:bodyPr wrap="square" rtlCol="0">
            <a:spAutoFit/>
          </a:bodyPr>
          <a:lstStyle/>
          <a:p>
            <a:pPr algn="ctr">
              <a:lnSpc>
                <a:spcPts val="2800"/>
              </a:lnSpc>
            </a:pPr>
            <a:r>
              <a:rPr lang="en-CA" sz="2800" b="1" dirty="0" smtClean="0">
                <a:latin typeface="Calibri" pitchFamily="34" charset="0"/>
                <a:cs typeface="Calibri" pitchFamily="34" charset="0"/>
              </a:rPr>
              <a:t>Me Me </a:t>
            </a:r>
            <a:r>
              <a:rPr lang="en-CA" sz="2800" b="1" dirty="0" err="1" smtClean="0">
                <a:latin typeface="Calibri" pitchFamily="34" charset="0"/>
                <a:cs typeface="Calibri" pitchFamily="34" charset="0"/>
              </a:rPr>
              <a:t>Me</a:t>
            </a:r>
            <a:r>
              <a:rPr lang="en-CA" sz="2800" b="1" dirty="0" smtClean="0">
                <a:latin typeface="Calibri" pitchFamily="34" charset="0"/>
                <a:cs typeface="Calibri" pitchFamily="34" charset="0"/>
              </a:rPr>
              <a:t>!</a:t>
            </a:r>
            <a:endParaRPr lang="en-CA" sz="2800" b="1" dirty="0">
              <a:latin typeface="Calibri" pitchFamily="34" charset="0"/>
              <a:cs typeface="Calibri" pitchFamily="34" charset="0"/>
            </a:endParaRPr>
          </a:p>
        </p:txBody>
      </p:sp>
      <p:pic>
        <p:nvPicPr>
          <p:cNvPr id="10" name="Picture 9" descr="clipartpal.com halloween demon1.jpg"/>
          <p:cNvPicPr>
            <a:picLocks noChangeAspect="1"/>
          </p:cNvPicPr>
          <p:nvPr/>
        </p:nvPicPr>
        <p:blipFill>
          <a:blip r:embed="rId4" cstate="print"/>
          <a:srcRect l="20370" t="6757" r="20370" b="6757"/>
          <a:stretch>
            <a:fillRect/>
          </a:stretch>
        </p:blipFill>
        <p:spPr>
          <a:xfrm>
            <a:off x="2339752" y="3758168"/>
            <a:ext cx="754380" cy="822960"/>
          </a:xfrm>
          <a:prstGeom prst="ellipse">
            <a:avLst/>
          </a:prstGeom>
          <a:ln w="28575">
            <a:solidFill>
              <a:schemeClr val="tx1">
                <a:lumMod val="65000"/>
              </a:schemeClr>
            </a:solidFill>
          </a:ln>
        </p:spPr>
      </p:pic>
      <p:sp>
        <p:nvSpPr>
          <p:cNvPr id="11" name="Oval 10"/>
          <p:cNvSpPr/>
          <p:nvPr/>
        </p:nvSpPr>
        <p:spPr>
          <a:xfrm rot="19975882" flipH="1">
            <a:off x="3053268" y="5032137"/>
            <a:ext cx="548640" cy="91440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799224" y="4608552"/>
            <a:ext cx="548640" cy="54864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3653219" flipH="1">
            <a:off x="2996664" y="5473945"/>
            <a:ext cx="365760" cy="100584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5400000">
            <a:off x="3139832" y="5669240"/>
            <a:ext cx="274320" cy="100584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3138675" flipH="1">
            <a:off x="2981422" y="5107348"/>
            <a:ext cx="274320" cy="73152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8040000" flipH="1">
            <a:off x="2701311" y="5383152"/>
            <a:ext cx="182880" cy="36576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lord-jesus-christ-coming-293608.gif"/>
          <p:cNvPicPr>
            <a:picLocks noChangeAspect="1"/>
          </p:cNvPicPr>
          <p:nvPr/>
        </p:nvPicPr>
        <p:blipFill>
          <a:blip r:embed="rId5" cstate="print"/>
          <a:srcRect b="36140"/>
          <a:stretch>
            <a:fillRect/>
          </a:stretch>
        </p:blipFill>
        <p:spPr>
          <a:xfrm>
            <a:off x="4355976" y="1216206"/>
            <a:ext cx="4392488" cy="4085002"/>
          </a:xfrm>
          <a:prstGeom prst="star32">
            <a:avLst/>
          </a:prstGeom>
        </p:spPr>
      </p:pic>
      <p:sp>
        <p:nvSpPr>
          <p:cNvPr id="3" name="Title 2"/>
          <p:cNvSpPr txBox="1">
            <a:spLocks/>
          </p:cNvSpPr>
          <p:nvPr/>
        </p:nvSpPr>
        <p:spPr bwMode="auto">
          <a:xfrm>
            <a:off x="3923928" y="476672"/>
            <a:ext cx="5220072"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48. the law of the Spirit of life </a:t>
            </a:r>
          </a:p>
          <a:p>
            <a:pPr algn="ctr">
              <a:lnSpc>
                <a:spcPts val="3000"/>
              </a:lnSpc>
            </a:pPr>
            <a:r>
              <a:rPr lang="en-CA" sz="2800" b="1" dirty="0" smtClean="0">
                <a:solidFill>
                  <a:srgbClr val="FF0000"/>
                </a:solidFill>
                <a:latin typeface="Calibri" pitchFamily="34" charset="0"/>
              </a:rPr>
              <a:t>in Christ Jesus sets us free</a:t>
            </a:r>
          </a:p>
          <a:p>
            <a:pPr algn="ctr">
              <a:lnSpc>
                <a:spcPts val="3000"/>
              </a:lnSpc>
            </a:pPr>
            <a:r>
              <a:rPr lang="en-CA" sz="2800" b="1" dirty="0" smtClean="0">
                <a:solidFill>
                  <a:srgbClr val="FF0000"/>
                </a:solidFill>
                <a:latin typeface="Calibri" pitchFamily="34" charset="0"/>
              </a:rPr>
              <a:t>from the law of sin and death!</a:t>
            </a:r>
          </a:p>
          <a:p>
            <a:pPr algn="ctr">
              <a:lnSpc>
                <a:spcPts val="3000"/>
              </a:lnSpc>
            </a:pPr>
            <a:r>
              <a:rPr lang="en-CA" sz="2800" b="1" dirty="0" smtClean="0">
                <a:solidFill>
                  <a:srgbClr val="FF0000"/>
                </a:solidFill>
                <a:latin typeface="Calibri" pitchFamily="34" charset="0"/>
              </a:rPr>
              <a:t>Praise you, Lord!</a:t>
            </a:r>
            <a:endParaRPr lang="en-CA" sz="2400" dirty="0" smtClean="0">
              <a:solidFill>
                <a:srgbClr val="FF0000"/>
              </a:solidFill>
              <a:latin typeface="Calibri" pitchFamily="34" charset="0"/>
            </a:endParaRPr>
          </a:p>
        </p:txBody>
      </p:sp>
      <p:sp>
        <p:nvSpPr>
          <p:cNvPr id="21" name="Title 2"/>
          <p:cNvSpPr txBox="1">
            <a:spLocks/>
          </p:cNvSpPr>
          <p:nvPr/>
        </p:nvSpPr>
        <p:spPr bwMode="auto">
          <a:xfrm>
            <a:off x="35496" y="249208"/>
            <a:ext cx="3851920" cy="73152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spc="-30" dirty="0" smtClean="0">
                <a:latin typeface="Calibri" pitchFamily="34" charset="0"/>
              </a:rPr>
              <a:t>The law of sin and death:</a:t>
            </a:r>
          </a:p>
          <a:p>
            <a:pPr algn="ctr">
              <a:lnSpc>
                <a:spcPts val="3000"/>
              </a:lnSpc>
            </a:pPr>
            <a:r>
              <a:rPr lang="en-US" sz="2800" b="1" dirty="0" smtClean="0">
                <a:latin typeface="Calibri" pitchFamily="34" charset="0"/>
                <a:cs typeface="Calibri" pitchFamily="34" charset="0"/>
              </a:rPr>
              <a:t>the soul that sins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against my law dies!</a:t>
            </a:r>
            <a:endParaRPr lang="en-CA" sz="2800" dirty="0" smtClean="0">
              <a:latin typeface="Calibri" pitchFamily="34" charset="0"/>
            </a:endParaRPr>
          </a:p>
        </p:txBody>
      </p:sp>
      <p:sp>
        <p:nvSpPr>
          <p:cNvPr id="22" name="Rectangle 21"/>
          <p:cNvSpPr/>
          <p:nvPr/>
        </p:nvSpPr>
        <p:spPr>
          <a:xfrm>
            <a:off x="6372200" y="268032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16200000">
            <a:off x="6383640" y="2259712"/>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small dove.png"/>
          <p:cNvPicPr>
            <a:picLocks noChangeAspect="1"/>
          </p:cNvPicPr>
          <p:nvPr/>
        </p:nvPicPr>
        <p:blipFill>
          <a:blip r:embed="rId6" cstate="print"/>
          <a:stretch>
            <a:fillRect/>
          </a:stretch>
        </p:blipFill>
        <p:spPr>
          <a:xfrm>
            <a:off x="5220072" y="2114144"/>
            <a:ext cx="2304256" cy="2394976"/>
          </a:xfrm>
          <a:prstGeom prst="rect">
            <a:avLst/>
          </a:prstGeom>
        </p:spPr>
      </p:pic>
      <p:pic>
        <p:nvPicPr>
          <p:cNvPr id="19" name="Picture 18" descr="www.fg-a.com valentine 2-jumping-heart.gif"/>
          <p:cNvPicPr>
            <a:picLocks noChangeAspect="1"/>
          </p:cNvPicPr>
          <p:nvPr/>
        </p:nvPicPr>
        <p:blipFill>
          <a:blip r:embed="rId7" cstate="print"/>
          <a:stretch>
            <a:fillRect/>
          </a:stretch>
        </p:blipFill>
        <p:spPr>
          <a:xfrm>
            <a:off x="5910254" y="2686040"/>
            <a:ext cx="1254034" cy="1463040"/>
          </a:xfrm>
          <a:prstGeom prst="rect">
            <a:avLst/>
          </a:prstGeom>
        </p:spPr>
      </p:pic>
      <p:sp>
        <p:nvSpPr>
          <p:cNvPr id="24" name="Rectangle 23"/>
          <p:cNvSpPr/>
          <p:nvPr/>
        </p:nvSpPr>
        <p:spPr>
          <a:xfrm>
            <a:off x="5292080" y="4581128"/>
            <a:ext cx="2448272" cy="216024"/>
          </a:xfrm>
          <a:prstGeom prst="rect">
            <a:avLst/>
          </a:prstGeom>
        </p:spPr>
        <p:txBody>
          <a:bodyPr wrap="square">
            <a:spAutoFit/>
          </a:bodyPr>
          <a:lstStyle/>
          <a:p>
            <a:pPr algn="ctr"/>
            <a:r>
              <a:rPr lang="en-CA" sz="800" dirty="0" smtClean="0">
                <a:solidFill>
                  <a:schemeClr val="tx1">
                    <a:lumMod val="75000"/>
                  </a:schemeClr>
                </a:solidFill>
              </a:rPr>
              <a:t>Dove and Bible Microsoft clip art © 2013 </a:t>
            </a:r>
          </a:p>
        </p:txBody>
      </p:sp>
      <p:sp>
        <p:nvSpPr>
          <p:cNvPr id="25" name="TextBox 8"/>
          <p:cNvSpPr txBox="1">
            <a:spLocks noChangeArrowheads="1"/>
          </p:cNvSpPr>
          <p:nvPr/>
        </p:nvSpPr>
        <p:spPr bwMode="auto">
          <a:xfrm>
            <a:off x="5508104" y="4725724"/>
            <a:ext cx="2088233"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Jesus  ©  </a:t>
            </a:r>
            <a:r>
              <a:rPr lang="en-CA" sz="800" dirty="0" smtClean="0">
                <a:solidFill>
                  <a:schemeClr val="tx1">
                    <a:lumMod val="75000"/>
                  </a:schemeClr>
                </a:solidFill>
              </a:rPr>
              <a:t>GospelGifs.com</a:t>
            </a:r>
            <a:endParaRPr lang="en-CA" sz="800" dirty="0">
              <a:solidFill>
                <a:schemeClr val="tx1">
                  <a:lumMod val="75000"/>
                </a:schemeClr>
              </a:solidFill>
            </a:endParaRPr>
          </a:p>
        </p:txBody>
      </p:sp>
      <p:sp>
        <p:nvSpPr>
          <p:cNvPr id="26" name="TextBox 25"/>
          <p:cNvSpPr txBox="1"/>
          <p:nvPr/>
        </p:nvSpPr>
        <p:spPr>
          <a:xfrm>
            <a:off x="5508104" y="4869740"/>
            <a:ext cx="2088232" cy="215444"/>
          </a:xfrm>
          <a:prstGeom prst="rect">
            <a:avLst/>
          </a:prstGeom>
          <a:noFill/>
        </p:spPr>
        <p:txBody>
          <a:bodyPr wrap="square" rtlCol="0">
            <a:spAutoFit/>
          </a:bodyPr>
          <a:lstStyle/>
          <a:p>
            <a:pPr algn="ctr"/>
            <a:r>
              <a:rPr lang="en-CA" sz="800" dirty="0" smtClean="0">
                <a:solidFill>
                  <a:schemeClr val="tx1">
                    <a:lumMod val="75000"/>
                  </a:schemeClr>
                </a:solidFill>
              </a:rPr>
              <a:t>jumping heart © www.fg-a.com</a:t>
            </a:r>
            <a:endParaRPr lang="en-CA" sz="800" dirty="0">
              <a:solidFill>
                <a:schemeClr val="tx1">
                  <a:lumMod val="75000"/>
                </a:schemeClr>
              </a:solidFill>
            </a:endParaRPr>
          </a:p>
        </p:txBody>
      </p:sp>
      <p:sp>
        <p:nvSpPr>
          <p:cNvPr id="27" name="Rectangle 26"/>
          <p:cNvSpPr/>
          <p:nvPr/>
        </p:nvSpPr>
        <p:spPr>
          <a:xfrm rot="16200000">
            <a:off x="2566519" y="1927575"/>
            <a:ext cx="2232248" cy="338554"/>
          </a:xfrm>
          <a:prstGeom prst="rect">
            <a:avLst/>
          </a:prstGeom>
        </p:spPr>
        <p:txBody>
          <a:bodyPr wrap="square">
            <a:spAutoFit/>
          </a:bodyPr>
          <a:lstStyle/>
          <a:p>
            <a:pPr algn="ctr"/>
            <a:r>
              <a:rPr lang="en-CA" sz="800" dirty="0" smtClean="0">
                <a:solidFill>
                  <a:schemeClr val="tx1">
                    <a:lumMod val="75000"/>
                  </a:schemeClr>
                </a:solidFill>
              </a:rPr>
              <a:t>10 Commandments</a:t>
            </a:r>
          </a:p>
          <a:p>
            <a:pPr algn="ctr"/>
            <a:r>
              <a:rPr lang="en-CA" sz="800" dirty="0" smtClean="0">
                <a:solidFill>
                  <a:schemeClr val="tx1">
                    <a:lumMod val="75000"/>
                  </a:schemeClr>
                </a:solidFill>
              </a:rPr>
              <a:t> Microsoft clip art © 2013 </a:t>
            </a:r>
          </a:p>
        </p:txBody>
      </p:sp>
      <p:sp>
        <p:nvSpPr>
          <p:cNvPr id="28" name="TextBox 8"/>
          <p:cNvSpPr txBox="1">
            <a:spLocks noChangeArrowheads="1"/>
          </p:cNvSpPr>
          <p:nvPr/>
        </p:nvSpPr>
        <p:spPr bwMode="auto">
          <a:xfrm>
            <a:off x="35496" y="5847655"/>
            <a:ext cx="1944216" cy="461665"/>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boy © </a:t>
            </a:r>
            <a:r>
              <a:rPr lang="en-CA" sz="800" dirty="0" smtClean="0">
                <a:solidFill>
                  <a:schemeClr val="tx1">
                    <a:lumMod val="75000"/>
                  </a:schemeClr>
                </a:solidFill>
              </a:rPr>
              <a:t>GospelGifs.com </a:t>
            </a:r>
          </a:p>
          <a:p>
            <a:pPr algn="ctr">
              <a:defRPr/>
            </a:pPr>
            <a:r>
              <a:rPr lang="en-CA" altLang="ko-KR" sz="800" dirty="0" smtClean="0">
                <a:solidFill>
                  <a:schemeClr val="tx1">
                    <a:lumMod val="75000"/>
                  </a:schemeClr>
                </a:solidFill>
                <a:ea typeface="Gulim" pitchFamily="34" charset="-127"/>
              </a:rPr>
              <a:t>Satan face at clipartpal.com</a:t>
            </a:r>
            <a:endParaRPr lang="en-US" altLang="ko-KR" sz="800" dirty="0" smtClean="0">
              <a:solidFill>
                <a:schemeClr val="tx1">
                  <a:lumMod val="75000"/>
                </a:schemeClr>
              </a:solidFill>
              <a:ea typeface="Gulim" pitchFamily="34" charset="-127"/>
            </a:endParaRPr>
          </a:p>
          <a:p>
            <a:pPr algn="ctr">
              <a:defRPr/>
            </a:pPr>
            <a:endParaRPr lang="en-CA" sz="800" dirty="0">
              <a:solidFill>
                <a:schemeClr val="tx1">
                  <a:lumMod val="75000"/>
                </a:schemeClr>
              </a:solidFill>
            </a:endParaRPr>
          </a:p>
        </p:txBody>
      </p:sp>
      <p:sp>
        <p:nvSpPr>
          <p:cNvPr id="29" name="Title 2"/>
          <p:cNvSpPr txBox="1">
            <a:spLocks/>
          </p:cNvSpPr>
          <p:nvPr/>
        </p:nvSpPr>
        <p:spPr bwMode="auto">
          <a:xfrm>
            <a:off x="3995936" y="4824362"/>
            <a:ext cx="5076056"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chemeClr val="bg1"/>
                </a:solidFill>
                <a:latin typeface="Calibri" pitchFamily="34" charset="0"/>
              </a:rPr>
              <a:t>“For the law of the Spirit of life has set you free in Christ Jesus from the law of sin and death”  Rom 8:2</a:t>
            </a:r>
            <a:endParaRPr lang="en-CA" sz="2400" dirty="0" smtClean="0"/>
          </a:p>
        </p:txBody>
      </p:sp>
      <p:sp>
        <p:nvSpPr>
          <p:cNvPr id="30" name="TextBox 29"/>
          <p:cNvSpPr txBox="1"/>
          <p:nvPr/>
        </p:nvSpPr>
        <p:spPr>
          <a:xfrm>
            <a:off x="35496" y="3265626"/>
            <a:ext cx="3888432" cy="451406"/>
          </a:xfrm>
          <a:prstGeom prst="rect">
            <a:avLst/>
          </a:prstGeom>
          <a:noFill/>
        </p:spPr>
        <p:txBody>
          <a:bodyPr wrap="square" rtlCol="0">
            <a:spAutoFit/>
          </a:bodyPr>
          <a:lstStyle/>
          <a:p>
            <a:pPr algn="ctr">
              <a:lnSpc>
                <a:spcPts val="2800"/>
              </a:lnSpc>
            </a:pPr>
            <a:r>
              <a:rPr lang="en-CA" sz="2800" b="1" dirty="0" smtClean="0">
                <a:latin typeface="Calibri" pitchFamily="34" charset="0"/>
                <a:cs typeface="Calibri" pitchFamily="34" charset="0"/>
              </a:rPr>
              <a:t>Love God and his ways?</a:t>
            </a:r>
            <a:endParaRPr lang="en-CA" sz="2800" b="1" dirty="0">
              <a:latin typeface="Calibri" pitchFamily="34" charset="0"/>
              <a:cs typeface="Calibri" pitchFamily="34" charset="0"/>
            </a:endParaRPr>
          </a:p>
        </p:txBody>
      </p:sp>
      <p:sp>
        <p:nvSpPr>
          <p:cNvPr id="31" name="Right Arrow 30"/>
          <p:cNvSpPr/>
          <p:nvPr/>
        </p:nvSpPr>
        <p:spPr>
          <a:xfrm>
            <a:off x="1824256" y="4797152"/>
            <a:ext cx="731520" cy="640080"/>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0" y="6428977"/>
            <a:ext cx="3931920" cy="456407"/>
          </a:xfrm>
          <a:prstGeom prst="rect">
            <a:avLst/>
          </a:prstGeom>
          <a:solidFill>
            <a:schemeClr val="tx1">
              <a:lumMod val="65000"/>
            </a:schemeClr>
          </a:solid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slavery to sin and Satan</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836712"/>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3717032"/>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3645024"/>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620688"/>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077072"/>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908720"/>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420888"/>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052736"/>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1700808"/>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124744"/>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1700808"/>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2708920"/>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1700808"/>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420888"/>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628800"/>
            <a:ext cx="554243" cy="576064"/>
          </a:xfrm>
          <a:prstGeom prst="rect">
            <a:avLst/>
          </a:prstGeom>
        </p:spPr>
      </p:pic>
      <p:pic>
        <p:nvPicPr>
          <p:cNvPr id="21" name="Picture 20" descr="lord-jesus-christ-coming-293608.gif"/>
          <p:cNvPicPr>
            <a:picLocks noChangeAspect="1"/>
          </p:cNvPicPr>
          <p:nvPr/>
        </p:nvPicPr>
        <p:blipFill>
          <a:blip r:embed="rId4" cstate="print"/>
          <a:stretch>
            <a:fillRect/>
          </a:stretch>
        </p:blipFill>
        <p:spPr>
          <a:xfrm>
            <a:off x="3635896" y="404664"/>
            <a:ext cx="732536" cy="1066800"/>
          </a:xfrm>
          <a:prstGeom prst="rect">
            <a:avLst/>
          </a:prstGeom>
        </p:spPr>
      </p:pic>
      <p:sp>
        <p:nvSpPr>
          <p:cNvPr id="24" name="TextBox 8"/>
          <p:cNvSpPr txBox="1">
            <a:spLocks noChangeArrowheads="1"/>
          </p:cNvSpPr>
          <p:nvPr/>
        </p:nvSpPr>
        <p:spPr bwMode="auto">
          <a:xfrm>
            <a:off x="2483768" y="980728"/>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3" name="Title 2"/>
          <p:cNvSpPr txBox="1">
            <a:spLocks/>
          </p:cNvSpPr>
          <p:nvPr/>
        </p:nvSpPr>
        <p:spPr bwMode="auto">
          <a:xfrm>
            <a:off x="277688" y="5013176"/>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When the old coach yells at you to kick the ball in your own net, who should you listen to?  Whose team are you now on?  Whose authority are you now under?  </a:t>
            </a:r>
          </a:p>
          <a:p>
            <a:pPr lvl="0" algn="ctr" eaLnBrk="0" hangingPunct="0">
              <a:defRPr/>
            </a:pPr>
            <a:r>
              <a:rPr lang="en-US" sz="2800" b="1" dirty="0" smtClean="0">
                <a:solidFill>
                  <a:schemeClr val="bg1"/>
                </a:solidFill>
                <a:latin typeface="Calibri" pitchFamily="34" charset="0"/>
              </a:rPr>
              <a:t>Who is in you to empower you to win not lose? </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037888" y="1268760"/>
            <a:ext cx="365760" cy="1737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010468" y="1085876"/>
            <a:ext cx="365760" cy="13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rot="19698969">
            <a:off x="267386" y="1101908"/>
            <a:ext cx="1882552" cy="1143000"/>
          </a:xfrm>
        </p:spPr>
        <p:txBody>
          <a:bodyPr>
            <a:normAutofit/>
          </a:bodyPr>
          <a:lstStyle/>
          <a:p>
            <a:r>
              <a:rPr lang="en-CA" sz="2400" dirty="0" smtClean="0">
                <a:solidFill>
                  <a:schemeClr val="tx1"/>
                </a:solidFill>
                <a:latin typeface="Arial Black" pitchFamily="34" charset="0"/>
              </a:rPr>
              <a:t>me</a:t>
            </a:r>
            <a:endParaRPr lang="en-CA" sz="2400" dirty="0">
              <a:solidFill>
                <a:schemeClr val="tx1"/>
              </a:solidFill>
              <a:latin typeface="Arial Black" pitchFamily="34" charset="0"/>
            </a:endParaRPr>
          </a:p>
        </p:txBody>
      </p:sp>
      <p:sp>
        <p:nvSpPr>
          <p:cNvPr id="6" name="TextBox 5"/>
          <p:cNvSpPr txBox="1"/>
          <p:nvPr/>
        </p:nvSpPr>
        <p:spPr>
          <a:xfrm>
            <a:off x="1907704" y="692696"/>
            <a:ext cx="7020272" cy="1411284"/>
          </a:xfrm>
          <a:prstGeom prst="rect">
            <a:avLst/>
          </a:prstGeom>
          <a:noFill/>
        </p:spPr>
        <p:txBody>
          <a:bodyPr wrap="square" rtlCol="0">
            <a:spAutoFit/>
          </a:bodyPr>
          <a:lstStyle/>
          <a:p>
            <a:pPr algn="ct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Consider, Count yourselves dead to sin </a:t>
            </a:r>
          </a:p>
          <a:p>
            <a:pPr algn="ctr">
              <a:lnSpc>
                <a:spcPts val="3200"/>
              </a:lnSpc>
            </a:pPr>
            <a:r>
              <a:rPr lang="en-CA" sz="2800" b="1" dirty="0" smtClean="0">
                <a:solidFill>
                  <a:schemeClr val="bg1"/>
                </a:solidFill>
                <a:latin typeface="Calibri" pitchFamily="34" charset="0"/>
              </a:rPr>
              <a:t>and alive to God in Christ  6:11</a:t>
            </a:r>
          </a:p>
        </p:txBody>
      </p:sp>
      <p:pic>
        <p:nvPicPr>
          <p:cNvPr id="7" name="Picture 6" descr="dove and sword large cropped.png"/>
          <p:cNvPicPr>
            <a:picLocks noChangeAspect="1"/>
          </p:cNvPicPr>
          <p:nvPr/>
        </p:nvPicPr>
        <p:blipFill>
          <a:blip r:embed="rId2" cstate="print"/>
          <a:stretch>
            <a:fillRect/>
          </a:stretch>
        </p:blipFill>
        <p:spPr>
          <a:xfrm>
            <a:off x="179512" y="44624"/>
            <a:ext cx="1590373" cy="1645692"/>
          </a:xfrm>
          <a:prstGeom prst="rect">
            <a:avLst/>
          </a:prstGeom>
        </p:spPr>
      </p:pic>
      <p:sp>
        <p:nvSpPr>
          <p:cNvPr id="9" name="Rectangle 8"/>
          <p:cNvSpPr/>
          <p:nvPr/>
        </p:nvSpPr>
        <p:spPr>
          <a:xfrm>
            <a:off x="1331640" y="1886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1" name="TextBox 10"/>
          <p:cNvSpPr txBox="1"/>
          <p:nvPr/>
        </p:nvSpPr>
        <p:spPr>
          <a:xfrm>
            <a:off x="864096" y="1700808"/>
            <a:ext cx="7596336" cy="913070"/>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let sin reign in you 6:12</a:t>
            </a:r>
          </a:p>
        </p:txBody>
      </p:sp>
      <p:sp>
        <p:nvSpPr>
          <p:cNvPr id="12" name="TextBox 11"/>
          <p:cNvSpPr txBox="1"/>
          <p:nvPr/>
        </p:nvSpPr>
        <p:spPr>
          <a:xfrm>
            <a:off x="1008112" y="2177569"/>
            <a:ext cx="7596336" cy="1323439"/>
          </a:xfrm>
          <a:prstGeom prst="rect">
            <a:avLst/>
          </a:prstGeom>
          <a:noFill/>
        </p:spPr>
        <p:txBody>
          <a:bodyPr wrap="square" rtlCol="0">
            <a:spAutoFit/>
          </a:bodyPr>
          <a:lstStyle/>
          <a:p>
            <a:pPr algn="ctr">
              <a:lnSpc>
                <a:spcPts val="3200"/>
              </a:lnSpc>
            </a:pPr>
            <a:endParaRPr lang="en-CA" sz="1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present your members to sin as </a:t>
            </a:r>
          </a:p>
          <a:p>
            <a:pPr algn="ctr">
              <a:lnSpc>
                <a:spcPts val="3200"/>
              </a:lnSpc>
            </a:pPr>
            <a:r>
              <a:rPr lang="en-CA" sz="2800" b="1" dirty="0" smtClean="0">
                <a:solidFill>
                  <a:schemeClr val="bg1"/>
                </a:solidFill>
                <a:latin typeface="Calibri" pitchFamily="34" charset="0"/>
              </a:rPr>
              <a:t>instruments for unrighteousness  6:13</a:t>
            </a:r>
          </a:p>
        </p:txBody>
      </p:sp>
      <p:sp>
        <p:nvSpPr>
          <p:cNvPr id="13" name="TextBox 12"/>
          <p:cNvSpPr txBox="1"/>
          <p:nvPr/>
        </p:nvSpPr>
        <p:spPr>
          <a:xfrm>
            <a:off x="1008112" y="3041665"/>
            <a:ext cx="7596336" cy="1323439"/>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Present yourselves and your members to God as </a:t>
            </a:r>
          </a:p>
          <a:p>
            <a:pPr algn="ctr">
              <a:lnSpc>
                <a:spcPts val="3200"/>
              </a:lnSpc>
            </a:pPr>
            <a:r>
              <a:rPr lang="en-CA" sz="2800" b="1" dirty="0" smtClean="0">
                <a:solidFill>
                  <a:schemeClr val="bg1"/>
                </a:solidFill>
                <a:latin typeface="Calibri" pitchFamily="34" charset="0"/>
              </a:rPr>
              <a:t>instruments for righteousness  6:13,16,19,22</a:t>
            </a:r>
          </a:p>
        </p:txBody>
      </p:sp>
      <p:sp>
        <p:nvSpPr>
          <p:cNvPr id="14" name="TextBox 13"/>
          <p:cNvSpPr txBox="1"/>
          <p:nvPr/>
        </p:nvSpPr>
        <p:spPr>
          <a:xfrm>
            <a:off x="1008112" y="3956090"/>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Walk/live according to the Spirit not the flesh  8:4</a:t>
            </a:r>
          </a:p>
        </p:txBody>
      </p:sp>
      <p:sp>
        <p:nvSpPr>
          <p:cNvPr id="15" name="TextBox 14"/>
          <p:cNvSpPr txBox="1"/>
          <p:nvPr/>
        </p:nvSpPr>
        <p:spPr>
          <a:xfrm>
            <a:off x="1043608" y="4870514"/>
            <a:ext cx="8135888" cy="502702"/>
          </a:xfrm>
          <a:prstGeom prst="rect">
            <a:avLst/>
          </a:prstGeom>
          <a:noFill/>
        </p:spPr>
        <p:txBody>
          <a:bodyPr wrap="square" rtlCol="0">
            <a:spAutoFit/>
          </a:bodyPr>
          <a:lstStyle/>
          <a:p>
            <a:pPr algn="ctr">
              <a:lnSpc>
                <a:spcPts val="3200"/>
              </a:lnSpc>
            </a:pPr>
            <a:r>
              <a:rPr lang="en-CA" sz="2800" b="1" dirty="0" smtClean="0">
                <a:solidFill>
                  <a:schemeClr val="bg1"/>
                </a:solidFill>
                <a:latin typeface="Calibri" pitchFamily="34" charset="0"/>
              </a:rPr>
              <a:t>Set your mind on the Spirit not the flesh  8:5</a:t>
            </a:r>
          </a:p>
        </p:txBody>
      </p:sp>
      <p:sp>
        <p:nvSpPr>
          <p:cNvPr id="17" name="TextBox 16"/>
          <p:cNvSpPr txBox="1"/>
          <p:nvPr/>
        </p:nvSpPr>
        <p:spPr>
          <a:xfrm>
            <a:off x="1043608" y="5396250"/>
            <a:ext cx="8135888" cy="913070"/>
          </a:xfrm>
          <a:prstGeom prst="rect">
            <a:avLst/>
          </a:prstGeom>
          <a:noFill/>
        </p:spPr>
        <p:txBody>
          <a:bodyPr wrap="square" rtlCol="0">
            <a:spAutoFit/>
          </a:bodyPr>
          <a:lstStyle/>
          <a:p>
            <a:pPr algn="ctr">
              <a:lnSpc>
                <a:spcPts val="3200"/>
              </a:lnSpc>
            </a:pPr>
            <a:r>
              <a:rPr lang="en-CA" sz="2800" b="1" dirty="0" smtClean="0">
                <a:solidFill>
                  <a:schemeClr val="bg1"/>
                </a:solidFill>
                <a:latin typeface="Calibri" pitchFamily="34" charset="0"/>
              </a:rPr>
              <a:t>By the Spirit kill sinful temptations as sons of God </a:t>
            </a:r>
          </a:p>
          <a:p>
            <a:pPr algn="ctr">
              <a:lnSpc>
                <a:spcPts val="3200"/>
              </a:lnSpc>
            </a:pPr>
            <a:r>
              <a:rPr lang="en-CA" sz="2800" b="1" dirty="0" smtClean="0">
                <a:solidFill>
                  <a:schemeClr val="bg1"/>
                </a:solidFill>
                <a:latin typeface="Calibri" pitchFamily="34" charset="0"/>
              </a:rPr>
              <a:t>follow the leading of the Spirit of God  8:13-14</a:t>
            </a:r>
          </a:p>
        </p:txBody>
      </p:sp>
      <p:sp>
        <p:nvSpPr>
          <p:cNvPr id="16" name="TextBox 15"/>
          <p:cNvSpPr txBox="1"/>
          <p:nvPr/>
        </p:nvSpPr>
        <p:spPr>
          <a:xfrm>
            <a:off x="2483768" y="116632"/>
            <a:ext cx="5580112"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115616" y="2492896"/>
            <a:ext cx="720080" cy="37490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164784" y="2011680"/>
            <a:ext cx="720080" cy="2834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1979712" y="-27384"/>
            <a:ext cx="7128792"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Consider, Count  6:11.  This is true!  </a:t>
            </a:r>
          </a:p>
          <a:p>
            <a:pPr algn="ctr"/>
            <a:r>
              <a:rPr lang="en-CA" sz="2800" b="1" dirty="0" smtClean="0">
                <a:solidFill>
                  <a:schemeClr val="bg1"/>
                </a:solidFill>
                <a:latin typeface="Calibri" pitchFamily="34" charset="0"/>
              </a:rPr>
              <a:t>Lord, I am counting as true what you say!</a:t>
            </a:r>
          </a:p>
        </p:txBody>
      </p:sp>
      <p:pic>
        <p:nvPicPr>
          <p:cNvPr id="7" name="Picture 6" descr="dove and sword large cropped.png"/>
          <p:cNvPicPr>
            <a:picLocks noChangeAspect="1"/>
          </p:cNvPicPr>
          <p:nvPr/>
        </p:nvPicPr>
        <p:blipFill>
          <a:blip r:embed="rId3" cstate="print"/>
          <a:stretch>
            <a:fillRect/>
          </a:stretch>
        </p:blipFill>
        <p:spPr>
          <a:xfrm>
            <a:off x="251521" y="404664"/>
            <a:ext cx="2304256" cy="2384407"/>
          </a:xfrm>
          <a:prstGeom prst="rect">
            <a:avLst/>
          </a:prstGeom>
        </p:spPr>
      </p:pic>
      <p:sp>
        <p:nvSpPr>
          <p:cNvPr id="9" name="Rectangle 8"/>
          <p:cNvSpPr/>
          <p:nvPr/>
        </p:nvSpPr>
        <p:spPr>
          <a:xfrm>
            <a:off x="-324544" y="16767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1" name="TextBox 10"/>
          <p:cNvSpPr txBox="1"/>
          <p:nvPr/>
        </p:nvSpPr>
        <p:spPr>
          <a:xfrm>
            <a:off x="2483768" y="975112"/>
            <a:ext cx="6660232" cy="1733808"/>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dead to sin and alive to God </a:t>
            </a:r>
          </a:p>
          <a:p>
            <a:pPr algn="ctr">
              <a:lnSpc>
                <a:spcPts val="3200"/>
              </a:lnSpc>
            </a:pPr>
            <a:r>
              <a:rPr lang="en-US" sz="2800" dirty="0" smtClean="0">
                <a:solidFill>
                  <a:schemeClr val="bg1"/>
                </a:solidFill>
                <a:latin typeface="Calibri" pitchFamily="34" charset="0"/>
                <a:cs typeface="Calibri" pitchFamily="34" charset="0"/>
              </a:rPr>
              <a:t>in Christ Jesus! 6:11</a:t>
            </a:r>
          </a:p>
          <a:p>
            <a:pPr algn="ctr">
              <a:lnSpc>
                <a:spcPts val="3200"/>
              </a:lnSpc>
            </a:pPr>
            <a:r>
              <a:rPr lang="en-CA" sz="2800" dirty="0" smtClean="0">
                <a:solidFill>
                  <a:schemeClr val="bg1"/>
                </a:solidFill>
                <a:latin typeface="Calibri" pitchFamily="34" charset="0"/>
              </a:rPr>
              <a:t>I have been immersed and united with Christ into his death and resurrection! 3-5</a:t>
            </a:r>
            <a:endParaRPr lang="en-CA" sz="2800" dirty="0"/>
          </a:p>
        </p:txBody>
      </p:sp>
      <p:sp>
        <p:nvSpPr>
          <p:cNvPr id="13" name="Title 1"/>
          <p:cNvSpPr txBox="1">
            <a:spLocks/>
          </p:cNvSpPr>
          <p:nvPr/>
        </p:nvSpPr>
        <p:spPr>
          <a:xfrm>
            <a:off x="35496" y="2852936"/>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2" name="TextBox 11"/>
          <p:cNvSpPr txBox="1"/>
          <p:nvPr/>
        </p:nvSpPr>
        <p:spPr>
          <a:xfrm>
            <a:off x="3275856" y="2947978"/>
            <a:ext cx="5868144" cy="913070"/>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no longer enslaved to sin! 6</a:t>
            </a:r>
          </a:p>
          <a:p>
            <a:pPr algn="ctr">
              <a:lnSpc>
                <a:spcPts val="3200"/>
              </a:lnSpc>
            </a:pPr>
            <a:r>
              <a:rPr lang="en-US" sz="2800" dirty="0" smtClean="0">
                <a:solidFill>
                  <a:schemeClr val="bg1"/>
                </a:solidFill>
                <a:latin typeface="Calibri" pitchFamily="34" charset="0"/>
                <a:cs typeface="Calibri" pitchFamily="34" charset="0"/>
              </a:rPr>
              <a:t>I am set free from sin! 7</a:t>
            </a:r>
            <a:endParaRPr lang="en-US" sz="2800" dirty="0">
              <a:solidFill>
                <a:schemeClr val="bg1"/>
              </a:solidFill>
              <a:latin typeface="Calibri" pitchFamily="34" charset="0"/>
              <a:cs typeface="Calibri" pitchFamily="34" charset="0"/>
            </a:endParaRPr>
          </a:p>
        </p:txBody>
      </p:sp>
      <p:sp>
        <p:nvSpPr>
          <p:cNvPr id="14" name="TextBox 13"/>
          <p:cNvSpPr txBox="1"/>
          <p:nvPr/>
        </p:nvSpPr>
        <p:spPr>
          <a:xfrm>
            <a:off x="1835696" y="4568929"/>
            <a:ext cx="7272808" cy="3108543"/>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I’ve been brought from death to life! 13</a:t>
            </a:r>
          </a:p>
          <a:p>
            <a:pPr algn="ctr">
              <a:lnSpc>
                <a:spcPts val="3200"/>
              </a:lnSpc>
            </a:pPr>
            <a:r>
              <a:rPr lang="en-US" sz="2800" dirty="0" smtClean="0">
                <a:solidFill>
                  <a:schemeClr val="bg1"/>
                </a:solidFill>
                <a:latin typeface="Calibri" pitchFamily="34" charset="0"/>
                <a:cs typeface="Calibri" pitchFamily="34" charset="0"/>
              </a:rPr>
              <a:t>My body members are for righteousness! 13</a:t>
            </a:r>
          </a:p>
          <a:p>
            <a:pPr algn="ctr">
              <a:lnSpc>
                <a:spcPts val="3200"/>
              </a:lnSpc>
            </a:pPr>
            <a:r>
              <a:rPr lang="en-US" sz="2800" dirty="0" smtClean="0">
                <a:solidFill>
                  <a:schemeClr val="bg1"/>
                </a:solidFill>
                <a:latin typeface="Calibri" pitchFamily="34" charset="0"/>
                <a:cs typeface="Calibri" pitchFamily="34" charset="0"/>
              </a:rPr>
              <a:t>Sin no longer has dominion over me! 14</a:t>
            </a:r>
          </a:p>
          <a:p>
            <a:pPr algn="ctr">
              <a:lnSpc>
                <a:spcPts val="3200"/>
              </a:lnSpc>
            </a:pPr>
            <a:r>
              <a:rPr lang="en-US" sz="2800" dirty="0" smtClean="0">
                <a:solidFill>
                  <a:schemeClr val="bg1"/>
                </a:solidFill>
                <a:latin typeface="Calibri" pitchFamily="34" charset="0"/>
                <a:cs typeface="Calibri" pitchFamily="34" charset="0"/>
              </a:rPr>
              <a:t>I am not a slave to sin, under the law! 14</a:t>
            </a:r>
          </a:p>
          <a:p>
            <a:pPr algn="ctr">
              <a:lnSpc>
                <a:spcPts val="3200"/>
              </a:lnSpc>
            </a:pPr>
            <a:r>
              <a:rPr lang="en-US" sz="2800" dirty="0" smtClean="0">
                <a:solidFill>
                  <a:schemeClr val="bg1"/>
                </a:solidFill>
                <a:latin typeface="Calibri" pitchFamily="34" charset="0"/>
                <a:cs typeface="Calibri" pitchFamily="34" charset="0"/>
              </a:rPr>
              <a:t>I am under Christ and his grace! 14</a:t>
            </a:r>
          </a:p>
          <a:p>
            <a:pPr algn="ctr"/>
            <a:endParaRPr lang="en-US" sz="2800" b="1" dirty="0" smtClean="0">
              <a:solidFill>
                <a:schemeClr val="bg1"/>
              </a:solidFill>
              <a:latin typeface="Calibri" pitchFamily="34" charset="0"/>
              <a:cs typeface="Calibri" pitchFamily="34" charset="0"/>
            </a:endParaRPr>
          </a:p>
          <a:p>
            <a:pPr algn="ctr"/>
            <a:endParaRPr lang="en-US" sz="2800" b="1" dirty="0">
              <a:solidFill>
                <a:schemeClr val="bg1"/>
              </a:solidFill>
              <a:latin typeface="Calibri" pitchFamily="34" charset="0"/>
              <a:cs typeface="Calibri" pitchFamily="34" charset="0"/>
            </a:endParaRPr>
          </a:p>
        </p:txBody>
      </p:sp>
      <p:sp>
        <p:nvSpPr>
          <p:cNvPr id="15" name="TextBox 14"/>
          <p:cNvSpPr txBox="1"/>
          <p:nvPr/>
        </p:nvSpPr>
        <p:spPr>
          <a:xfrm>
            <a:off x="1728192" y="2545740"/>
            <a:ext cx="7524328" cy="523220"/>
          </a:xfrm>
          <a:prstGeom prst="rect">
            <a:avLst/>
          </a:prstGeom>
          <a:noFill/>
        </p:spPr>
        <p:txBody>
          <a:bodyPr wrap="square" rtlCol="0">
            <a:spAutoFit/>
          </a:bodyPr>
          <a:lstStyle/>
          <a:p>
            <a:pPr algn="ctr"/>
            <a:r>
              <a:rPr lang="en-US" sz="2800" dirty="0" smtClean="0">
                <a:solidFill>
                  <a:schemeClr val="bg1"/>
                </a:solidFill>
                <a:latin typeface="Calibri" pitchFamily="34" charset="0"/>
                <a:cs typeface="Calibri" pitchFamily="34" charset="0"/>
              </a:rPr>
              <a:t>My old self is crucified and buried with Christ! 6</a:t>
            </a:r>
            <a:endParaRPr lang="en-US" sz="2800" dirty="0">
              <a:solidFill>
                <a:schemeClr val="bg1"/>
              </a:solidFill>
              <a:latin typeface="Calibri" pitchFamily="34" charset="0"/>
              <a:cs typeface="Calibri" pitchFamily="34" charset="0"/>
            </a:endParaRPr>
          </a:p>
        </p:txBody>
      </p:sp>
      <p:sp>
        <p:nvSpPr>
          <p:cNvPr id="16" name="TextBox 15"/>
          <p:cNvSpPr txBox="1"/>
          <p:nvPr/>
        </p:nvSpPr>
        <p:spPr>
          <a:xfrm>
            <a:off x="2555776" y="3740066"/>
            <a:ext cx="6768752" cy="913070"/>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raised and alive with Christ! 4,5,8,11 </a:t>
            </a:r>
          </a:p>
          <a:p>
            <a:pPr algn="ctr">
              <a:lnSpc>
                <a:spcPts val="3200"/>
              </a:lnSpc>
            </a:pPr>
            <a:r>
              <a:rPr lang="en-US" sz="2800" dirty="0" smtClean="0">
                <a:solidFill>
                  <a:schemeClr val="bg1"/>
                </a:solidFill>
                <a:latin typeface="Calibri" pitchFamily="34" charset="0"/>
                <a:cs typeface="Calibri" pitchFamily="34" charset="0"/>
              </a:rPr>
              <a:t>I died to sin to live for God! 10</a:t>
            </a:r>
            <a:endParaRPr lang="en-US" sz="28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3779912" y="188640"/>
            <a:ext cx="5255568"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a:p>
            <a:pPr algn="ctr"/>
            <a:endParaRPr lang="en-CA" sz="1400" b="1" dirty="0" smtClean="0">
              <a:solidFill>
                <a:srgbClr val="00B0F0"/>
              </a:solidFill>
              <a:latin typeface="Calibri" pitchFamily="34" charset="0"/>
            </a:endParaRPr>
          </a:p>
          <a:p>
            <a:pPr algn="ctr"/>
            <a:endParaRPr lang="en-CA" sz="1400" b="1" dirty="0" smtClean="0">
              <a:solidFill>
                <a:srgbClr val="00B0F0"/>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smtClean="0">
                <a:solidFill>
                  <a:srgbClr val="0070C0"/>
                </a:solidFill>
                <a:latin typeface="Calibri" pitchFamily="34" charset="0"/>
              </a:rPr>
              <a:t> The four verbs from Romans 6 are commands.  The three from </a:t>
            </a:r>
          </a:p>
          <a:p>
            <a:pPr algn="ctr"/>
            <a:r>
              <a:rPr lang="en-CA" dirty="0" smtClean="0">
                <a:solidFill>
                  <a:srgbClr val="0070C0"/>
                </a:solidFill>
                <a:latin typeface="Calibri" pitchFamily="34" charset="0"/>
              </a:rPr>
              <a:t>Romans 8 are not written as imperatives, but it is helpful to apply them as commands!</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661993"/>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that Christ has done his part </a:t>
            </a:r>
          </a:p>
          <a:p>
            <a:pPr algn="ctr"/>
            <a:r>
              <a:rPr lang="en-CA" sz="2800" b="1" dirty="0" smtClean="0">
                <a:solidFill>
                  <a:srgbClr val="0070C0"/>
                </a:solidFill>
                <a:latin typeface="Calibri" pitchFamily="34" charset="0"/>
              </a:rPr>
              <a:t>and Christ and the Spirit will do their part </a:t>
            </a:r>
          </a:p>
          <a:p>
            <a:pPr algn="ctr"/>
            <a:r>
              <a:rPr lang="en-CA" sz="2800" b="1" dirty="0" smtClean="0">
                <a:solidFill>
                  <a:srgbClr val="0070C0"/>
                </a:solidFill>
                <a:latin typeface="Calibri" pitchFamily="34" charset="0"/>
              </a:rPr>
              <a:t>as we do our part!</a:t>
            </a:r>
          </a:p>
          <a:p>
            <a:endParaRPr lang="en-CA" dirty="0"/>
          </a:p>
        </p:txBody>
      </p:sp>
      <p:sp>
        <p:nvSpPr>
          <p:cNvPr id="11" name="TextBox 10"/>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Consider, Count  6:11</a:t>
            </a:r>
          </a:p>
          <a:p>
            <a:pPr algn="ctr"/>
            <a:r>
              <a:rPr lang="en-CA" sz="2800" b="1" dirty="0" smtClean="0">
                <a:solidFill>
                  <a:schemeClr val="bg1"/>
                </a:solidFill>
                <a:latin typeface="Calibri" pitchFamily="34" charset="0"/>
              </a:rPr>
              <a:t>Don’t let sin reign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Don’t present  6:13</a:t>
            </a:r>
          </a:p>
          <a:p>
            <a:pPr algn="ctr"/>
            <a:r>
              <a:rPr lang="en-CA" sz="2800" b="1" dirty="0" smtClean="0">
                <a:solidFill>
                  <a:schemeClr val="bg1"/>
                </a:solidFill>
                <a:latin typeface="Calibri" pitchFamily="34" charset="0"/>
              </a:rPr>
              <a:t>Present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Walk  8:4</a:t>
            </a:r>
          </a:p>
          <a:p>
            <a:pPr algn="ctr"/>
            <a:r>
              <a:rPr lang="en-CA" sz="2800" b="1" dirty="0" smtClean="0">
                <a:solidFill>
                  <a:schemeClr val="bg1"/>
                </a:solidFill>
                <a:latin typeface="Calibri" pitchFamily="34" charset="0"/>
              </a:rPr>
              <a:t>Set your mind on  8:5</a:t>
            </a:r>
          </a:p>
          <a:p>
            <a:pPr algn="ctr"/>
            <a:r>
              <a:rPr lang="en-CA" sz="2800" b="1" dirty="0" smtClean="0">
                <a:solidFill>
                  <a:schemeClr val="bg1"/>
                </a:solidFill>
                <a:latin typeface="Calibri" pitchFamily="34" charset="0"/>
              </a:rPr>
              <a:t>Kill as you follow  8:13-14</a:t>
            </a:r>
          </a:p>
          <a:p>
            <a:endParaRPr lang="en-CA" sz="2800" dirty="0"/>
          </a:p>
        </p:txBody>
      </p:sp>
      <p:sp>
        <p:nvSpPr>
          <p:cNvPr id="13" name="Title 1"/>
          <p:cNvSpPr txBox="1">
            <a:spLocks/>
          </p:cNvSpPr>
          <p:nvPr/>
        </p:nvSpPr>
        <p:spPr>
          <a:xfrm>
            <a:off x="611560" y="2708920"/>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smtClean="0">
                <a:solidFill>
                  <a:srgbClr val="0070C0"/>
                </a:solidFill>
                <a:latin typeface="Calibri" pitchFamily="34" charset="0"/>
              </a:rPr>
              <a:t> The four verbs from Romans 6 are commands.  The three from </a:t>
            </a:r>
          </a:p>
          <a:p>
            <a:pPr algn="ctr"/>
            <a:r>
              <a:rPr lang="en-CA" dirty="0" smtClean="0">
                <a:solidFill>
                  <a:srgbClr val="0070C0"/>
                </a:solidFill>
                <a:latin typeface="Calibri" pitchFamily="34" charset="0"/>
              </a:rPr>
              <a:t>Romans 8 are not written as imperatives, but it is helpful to apply them as commands!</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661993"/>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that Christ has done his part </a:t>
            </a:r>
          </a:p>
          <a:p>
            <a:pPr algn="ctr"/>
            <a:r>
              <a:rPr lang="en-CA" sz="2800" b="1" dirty="0" smtClean="0">
                <a:solidFill>
                  <a:srgbClr val="0070C0"/>
                </a:solidFill>
                <a:latin typeface="Calibri" pitchFamily="34" charset="0"/>
              </a:rPr>
              <a:t>and Christ and the Spirit will do their part </a:t>
            </a:r>
          </a:p>
          <a:p>
            <a:pPr algn="ctr"/>
            <a:r>
              <a:rPr lang="en-CA" sz="2800" b="1" dirty="0" smtClean="0">
                <a:solidFill>
                  <a:srgbClr val="0070C0"/>
                </a:solidFill>
                <a:latin typeface="Calibri" pitchFamily="34" charset="0"/>
              </a:rPr>
              <a:t>as we do our part!</a:t>
            </a:r>
          </a:p>
          <a:p>
            <a:endParaRPr lang="en-CA" dirty="0"/>
          </a:p>
        </p:txBody>
      </p:sp>
      <p:sp>
        <p:nvSpPr>
          <p:cNvPr id="13" name="Title 1"/>
          <p:cNvSpPr txBox="1">
            <a:spLocks/>
          </p:cNvSpPr>
          <p:nvPr/>
        </p:nvSpPr>
        <p:spPr>
          <a:xfrm>
            <a:off x="611560" y="2708920"/>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2" name="TextBox 11"/>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________, _______ 6:11</a:t>
            </a:r>
          </a:p>
          <a:p>
            <a:pPr algn="ctr"/>
            <a:r>
              <a:rPr lang="en-CA" sz="2800" b="1" dirty="0" smtClean="0">
                <a:solidFill>
                  <a:schemeClr val="bg1"/>
                </a:solidFill>
                <a:latin typeface="Calibri" pitchFamily="34" charset="0"/>
              </a:rPr>
              <a:t>Don’t let ____ ______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Don’t _______ 6:13</a:t>
            </a:r>
          </a:p>
          <a:p>
            <a:pPr algn="ctr"/>
            <a:r>
              <a:rPr lang="en-CA" sz="2800" b="1" dirty="0" smtClean="0">
                <a:solidFill>
                  <a:schemeClr val="bg1"/>
                </a:solidFill>
                <a:latin typeface="Calibri" pitchFamily="34" charset="0"/>
              </a:rPr>
              <a:t>_______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_____ 8:4</a:t>
            </a:r>
          </a:p>
          <a:p>
            <a:pPr algn="ctr"/>
            <a:r>
              <a:rPr lang="en-CA" sz="2800" b="1" dirty="0" smtClean="0">
                <a:solidFill>
                  <a:schemeClr val="bg1"/>
                </a:solidFill>
                <a:latin typeface="Calibri" pitchFamily="34" charset="0"/>
              </a:rPr>
              <a:t>____ your _____ on 8:5</a:t>
            </a:r>
          </a:p>
          <a:p>
            <a:pPr algn="ctr"/>
            <a:r>
              <a:rPr lang="en-CA" sz="2800" b="1" dirty="0" smtClean="0">
                <a:solidFill>
                  <a:schemeClr val="bg1"/>
                </a:solidFill>
                <a:latin typeface="Calibri" pitchFamily="34" charset="0"/>
              </a:rPr>
              <a:t>_____ 8:13   _____ 8:14</a:t>
            </a:r>
          </a:p>
          <a:p>
            <a:endParaRPr lang="en-CA" sz="2800" dirty="0"/>
          </a:p>
        </p:txBody>
      </p:sp>
      <p:sp>
        <p:nvSpPr>
          <p:cNvPr id="14" name="TextBox 13"/>
          <p:cNvSpPr txBox="1"/>
          <p:nvPr/>
        </p:nvSpPr>
        <p:spPr>
          <a:xfrm>
            <a:off x="2483768" y="188640"/>
            <a:ext cx="6551712" cy="1384995"/>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for making clear in Romans 6-8 our part in overcoming temptation:</a:t>
            </a:r>
          </a:p>
          <a:p>
            <a:pPr algn="ctr"/>
            <a:endParaRPr lang="en-CA" sz="1400" b="1" dirty="0" smtClean="0">
              <a:solidFill>
                <a:srgbClr val="0070C0"/>
              </a:solidFill>
              <a:latin typeface="Calibri" pitchFamily="34" charset="0"/>
            </a:endParaRPr>
          </a:p>
          <a:p>
            <a:pPr algn="ctr"/>
            <a:endParaRPr lang="en-CA" sz="1400" b="1" dirty="0" smtClean="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26621"/>
            <a:ext cx="8892480" cy="954107"/>
          </a:xfrm>
          <a:prstGeom prst="rect">
            <a:avLst/>
          </a:prstGeom>
        </p:spPr>
        <p:txBody>
          <a:bodyPr wrap="square">
            <a:spAutoFit/>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Are we to continue in sin that grace may abound?</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Rm</a:t>
            </a:r>
            <a:r>
              <a:rPr lang="en-CA" sz="2800" b="1" dirty="0" smtClean="0">
                <a:solidFill>
                  <a:schemeClr val="bg1"/>
                </a:solidFill>
                <a:latin typeface="Calibri" pitchFamily="34" charset="0"/>
                <a:cs typeface="Calibri" pitchFamily="34" charset="0"/>
              </a:rPr>
              <a:t> 6:1</a:t>
            </a:r>
            <a:endParaRPr lang="en-CA" sz="2800" dirty="0">
              <a:solidFill>
                <a:schemeClr val="bg1"/>
              </a:solidFill>
            </a:endParaRPr>
          </a:p>
        </p:txBody>
      </p:sp>
      <p:sp>
        <p:nvSpPr>
          <p:cNvPr id="13" name="Rectangle 12"/>
          <p:cNvSpPr/>
          <p:nvPr/>
        </p:nvSpPr>
        <p:spPr>
          <a:xfrm>
            <a:off x="35496" y="5661248"/>
            <a:ext cx="9108504" cy="954107"/>
          </a:xfrm>
          <a:prstGeom prst="rect">
            <a:avLst/>
          </a:prstGeom>
        </p:spPr>
        <p:txBody>
          <a:bodyPr wrap="square">
            <a:spAutoFit/>
          </a:bodyPr>
          <a:lstStyle/>
          <a:p>
            <a:pPr algn="ctr"/>
            <a:r>
              <a:rPr lang="en-US" sz="2800" b="1" dirty="0" smtClean="0">
                <a:solidFill>
                  <a:schemeClr val="bg1"/>
                </a:solidFill>
                <a:latin typeface="Calibri" pitchFamily="34" charset="0"/>
                <a:cs typeface="Calibri" pitchFamily="34" charset="0"/>
              </a:rPr>
              <a:t>“Are we to sin because we are not under law </a:t>
            </a:r>
          </a:p>
          <a:p>
            <a:pPr algn="ctr"/>
            <a:r>
              <a:rPr lang="en-US" sz="2800" b="1" dirty="0" smtClean="0">
                <a:solidFill>
                  <a:schemeClr val="bg1"/>
                </a:solidFill>
                <a:latin typeface="Calibri" pitchFamily="34" charset="0"/>
                <a:cs typeface="Calibri" pitchFamily="34" charset="0"/>
              </a:rPr>
              <a:t>but under grace?” </a:t>
            </a:r>
            <a:r>
              <a:rPr lang="en-US" sz="2800" b="1" dirty="0" err="1" smtClean="0">
                <a:solidFill>
                  <a:schemeClr val="bg1"/>
                </a:solidFill>
                <a:latin typeface="Calibri" pitchFamily="34" charset="0"/>
                <a:cs typeface="Calibri" pitchFamily="34" charset="0"/>
              </a:rPr>
              <a:t>Rm</a:t>
            </a:r>
            <a:r>
              <a:rPr lang="en-US" sz="2800" b="1" dirty="0" smtClean="0">
                <a:solidFill>
                  <a:schemeClr val="bg1"/>
                </a:solidFill>
                <a:latin typeface="Calibri" pitchFamily="34" charset="0"/>
                <a:cs typeface="Calibri" pitchFamily="34" charset="0"/>
              </a:rPr>
              <a:t> </a:t>
            </a:r>
            <a:r>
              <a:rPr lang="en-US" sz="2800" b="1" spc="-30" dirty="0" smtClean="0">
                <a:solidFill>
                  <a:schemeClr val="bg1"/>
                </a:solidFill>
                <a:latin typeface="Calibri" pitchFamily="34" charset="0"/>
                <a:cs typeface="Calibri" pitchFamily="34" charset="0"/>
              </a:rPr>
              <a:t>6:15</a:t>
            </a:r>
          </a:p>
        </p:txBody>
      </p:sp>
      <p:sp>
        <p:nvSpPr>
          <p:cNvPr id="11" name="TextBox 10"/>
          <p:cNvSpPr txBox="1"/>
          <p:nvPr/>
        </p:nvSpPr>
        <p:spPr>
          <a:xfrm>
            <a:off x="4211960" y="3573016"/>
            <a:ext cx="1800200" cy="1033488"/>
          </a:xfrm>
          <a:prstGeom prst="rect">
            <a:avLst/>
          </a:prstGeom>
          <a:noFill/>
        </p:spPr>
        <p:txBody>
          <a:bodyPr wrap="square" rtlCol="0">
            <a:spAutoFit/>
          </a:bodyPr>
          <a:lstStyle/>
          <a:p>
            <a:pPr>
              <a:lnSpc>
                <a:spcPts val="2400"/>
              </a:lnSpc>
            </a:pPr>
            <a:r>
              <a:rPr lang="en-US" sz="2800" b="1" dirty="0" smtClean="0">
                <a:latin typeface="Calibri" pitchFamily="34" charset="0"/>
                <a:cs typeface="Calibri" pitchFamily="34" charset="0"/>
              </a:rPr>
              <a:t>   “I love </a:t>
            </a:r>
          </a:p>
          <a:p>
            <a:pPr>
              <a:lnSpc>
                <a:spcPts val="2400"/>
              </a:lnSpc>
            </a:pPr>
            <a:r>
              <a:rPr lang="en-US" sz="2800" b="1" dirty="0" smtClean="0">
                <a:latin typeface="Calibri" pitchFamily="34" charset="0"/>
                <a:cs typeface="Calibri" pitchFamily="34" charset="0"/>
              </a:rPr>
              <a:t>  You first    </a:t>
            </a:r>
          </a:p>
          <a:p>
            <a:pP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62064"/>
            <a:ext cx="8229600" cy="1143000"/>
          </a:xfrm>
        </p:spPr>
        <p:txBody>
          <a:bodyPr/>
          <a:lstStyle/>
          <a:p>
            <a:pPr algn="l"/>
            <a:r>
              <a:rPr lang="en-US" sz="2800" b="1" dirty="0" smtClean="0">
                <a:solidFill>
                  <a:srgbClr val="FFFF00"/>
                </a:solidFill>
                <a:latin typeface="Calibri" pitchFamily="34" charset="0"/>
              </a:rPr>
              <a:t>To overcome temptation, note how principles from Romans 6-8 (Gifts 32-48) work together with life in the Spirit (Gifts 48-71).</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US" sz="2800" b="1" dirty="0" smtClean="0">
                <a:solidFill>
                  <a:schemeClr val="tx1"/>
                </a:solidFill>
                <a:latin typeface="Calibri" pitchFamily="34" charset="0"/>
              </a:rPr>
              <a:t>We die with Christ in order to live with Christ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in the Spirit, freed from sin.  </a:t>
            </a:r>
            <a:r>
              <a:rPr lang="en-US" sz="2800" b="1" dirty="0" smtClean="0">
                <a:solidFill>
                  <a:srgbClr val="FFFF00"/>
                </a:solidFill>
                <a:latin typeface="Calibri" pitchFamily="34" charset="0"/>
              </a:rPr>
              <a:t/>
            </a:r>
            <a:br>
              <a:rPr lang="en-US" sz="2800" b="1" dirty="0" smtClean="0">
                <a:solidFill>
                  <a:srgbClr val="FFFF00"/>
                </a:solidFill>
                <a:latin typeface="Calibri" pitchFamily="34" charset="0"/>
              </a:rPr>
            </a:br>
            <a:r>
              <a:rPr lang="en-CA" sz="800" b="1" dirty="0" smtClean="0">
                <a:solidFill>
                  <a:srgbClr val="FFFF00"/>
                </a:solidFill>
                <a:latin typeface="Calibri" pitchFamily="34" charset="0"/>
              </a:rPr>
              <a:t/>
            </a:r>
            <a:br>
              <a:rPr lang="en-CA" sz="800" b="1" dirty="0" smtClean="0">
                <a:solidFill>
                  <a:srgbClr val="FFFF00"/>
                </a:solidFill>
                <a:latin typeface="Calibri" pitchFamily="34" charset="0"/>
              </a:rPr>
            </a:br>
            <a:r>
              <a:rPr lang="en-CA" sz="2800" b="1" dirty="0" smtClean="0">
                <a:solidFill>
                  <a:srgbClr val="00FF00"/>
                </a:solidFill>
                <a:latin typeface="Calibri" pitchFamily="34" charset="0"/>
              </a:rPr>
              <a:t>Note in particular how the following gifts of life in the Spirit contribute to being set free from sin.</a:t>
            </a:r>
            <a:br>
              <a:rPr lang="en-CA" sz="2800" b="1" dirty="0" smtClean="0">
                <a:solidFill>
                  <a:srgbClr val="00FF00"/>
                </a:solidFill>
                <a:latin typeface="Calibri" pitchFamily="34" charset="0"/>
              </a:rPr>
            </a:br>
            <a:r>
              <a:rPr lang="en-CA" sz="800" b="1" dirty="0" smtClean="0">
                <a:solidFill>
                  <a:srgbClr val="00FF00"/>
                </a:solidFill>
                <a:latin typeface="Calibri" pitchFamily="34" charset="0"/>
              </a:rPr>
              <a:t/>
            </a:r>
            <a:br>
              <a:rPr lang="en-CA" sz="800" b="1" dirty="0" smtClean="0">
                <a:solidFill>
                  <a:srgbClr val="00FF00"/>
                </a:solidFill>
                <a:latin typeface="Calibri" pitchFamily="34" charset="0"/>
              </a:rPr>
            </a:br>
            <a:r>
              <a:rPr lang="en-CA" sz="2800" b="1" dirty="0" smtClean="0">
                <a:solidFill>
                  <a:srgbClr val="FFFF00"/>
                </a:solidFill>
                <a:latin typeface="Calibri" pitchFamily="34" charset="0"/>
              </a:rPr>
              <a:t>62. The Holy Spirit is constantly teaching us God’s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	word as part of setting us free from sin.</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63-64. The Holy Spirit is always leading us and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	sanctifying us to walk with Christ and not sin.</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66.  The Spirit fills us to do the Lord’s will, not sin.</a:t>
            </a:r>
            <a:br>
              <a:rPr lang="en-CA" sz="2800" b="1" dirty="0" smtClean="0">
                <a:solidFill>
                  <a:srgbClr val="FFFF00"/>
                </a:solidFill>
                <a:latin typeface="Calibri" pitchFamily="34" charset="0"/>
              </a:rPr>
            </a:br>
            <a:r>
              <a:rPr lang="en-CA" sz="2800" b="1" dirty="0" smtClean="0">
                <a:solidFill>
                  <a:srgbClr val="00FF00"/>
                </a:solidFill>
                <a:latin typeface="Calibri" pitchFamily="34" charset="0"/>
              </a:rPr>
              <a:t>67.  We are circumcised by Christ to live in the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	Spirit and not live in the flesh and sin.</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70-71.  The Lord leads us in victory over sin.</a:t>
            </a:r>
            <a:endParaRPr lang="en-CA" sz="2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5" name="TextBox 5"/>
          <p:cNvSpPr txBox="1">
            <a:spLocks noChangeArrowheads="1"/>
          </p:cNvSpPr>
          <p:nvPr/>
        </p:nvSpPr>
        <p:spPr bwMode="auto">
          <a:xfrm>
            <a:off x="611560" y="5949280"/>
            <a:ext cx="7848872"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Jesus died to give us </a:t>
            </a:r>
          </a:p>
          <a:p>
            <a:pPr algn="ctr">
              <a:lnSpc>
                <a:spcPts val="3000"/>
              </a:lnSpc>
            </a:pPr>
            <a:r>
              <a:rPr lang="en-CA" sz="2800" b="1" dirty="0" smtClean="0">
                <a:latin typeface="Calibri" pitchFamily="34" charset="0"/>
              </a:rPr>
              <a:t>your gifts of grace that set us free from sin!</a:t>
            </a:r>
            <a:endParaRPr lang="en-CA" sz="2800" b="1" dirty="0">
              <a:latin typeface="Calibri" pitchFamily="34" charset="0"/>
            </a:endParaRPr>
          </a:p>
        </p:txBody>
      </p:sp>
      <p:sp>
        <p:nvSpPr>
          <p:cNvPr id="9" name="Text Box 4"/>
          <p:cNvSpPr txBox="1">
            <a:spLocks noChangeArrowheads="1"/>
          </p:cNvSpPr>
          <p:nvPr/>
        </p:nvSpPr>
        <p:spPr bwMode="auto">
          <a:xfrm>
            <a:off x="-252536" y="332656"/>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00192" y="116632"/>
            <a:ext cx="2736304" cy="1200329"/>
          </a:xfrm>
          <a:prstGeom prst="rect">
            <a:avLst/>
          </a:prstGeom>
          <a:noFill/>
          <a:ln w="9525">
            <a:noFill/>
            <a:miter lim="800000"/>
            <a:headEnd/>
            <a:tailEnd/>
          </a:ln>
        </p:spPr>
        <p:txBody>
          <a:bodyPr wrap="square">
            <a:spAutoFit/>
          </a:bodyPr>
          <a:lstStyle/>
          <a:p>
            <a:pPr algn="r"/>
            <a:r>
              <a:rPr lang="en-CA" sz="2400" b="1" dirty="0" smtClean="0">
                <a:latin typeface="Calibri" pitchFamily="34" charset="0"/>
                <a:cs typeface="Calibri" pitchFamily="34" charset="0"/>
              </a:rPr>
              <a:t>Note how almost </a:t>
            </a:r>
          </a:p>
          <a:p>
            <a:pPr algn="r"/>
            <a:r>
              <a:rPr lang="en-CA" sz="2400" b="1" dirty="0" smtClean="0">
                <a:latin typeface="Calibri" pitchFamily="34" charset="0"/>
                <a:cs typeface="Calibri" pitchFamily="34" charset="0"/>
              </a:rPr>
              <a:t>all these are in</a:t>
            </a:r>
          </a:p>
          <a:p>
            <a:pPr algn="r"/>
            <a:r>
              <a:rPr lang="en-CA" sz="2400" b="1" dirty="0" smtClean="0">
                <a:latin typeface="Calibri" pitchFamily="34" charset="0"/>
                <a:cs typeface="Calibri" pitchFamily="34" charset="0"/>
              </a:rPr>
              <a:t>Romans 6-8</a:t>
            </a:r>
            <a:endParaRPr lang="en-CA" sz="2400" b="1" dirty="0"/>
          </a:p>
        </p:txBody>
      </p:sp>
      <p:sp>
        <p:nvSpPr>
          <p:cNvPr id="10" name="Text Box 4"/>
          <p:cNvSpPr txBox="1">
            <a:spLocks noChangeArrowheads="1"/>
          </p:cNvSpPr>
          <p:nvPr/>
        </p:nvSpPr>
        <p:spPr bwMode="auto">
          <a:xfrm>
            <a:off x="7308304" y="5415607"/>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32-48</a:t>
            </a:r>
            <a:endParaRPr lang="en-US" sz="2400" dirty="0">
              <a:latin typeface="Calibri" pitchFamily="34" charset="0"/>
              <a:cs typeface="Calibri" pitchFamily="34" charset="0"/>
            </a:endParaRPr>
          </a:p>
        </p:txBody>
      </p:sp>
      <p:sp>
        <p:nvSpPr>
          <p:cNvPr id="13" name="Text Box 3"/>
          <p:cNvSpPr txBox="1">
            <a:spLocks noChangeArrowheads="1"/>
          </p:cNvSpPr>
          <p:nvPr/>
        </p:nvSpPr>
        <p:spPr bwMode="auto">
          <a:xfrm>
            <a:off x="1115616" y="380770"/>
            <a:ext cx="6956425" cy="5640518"/>
          </a:xfrm>
          <a:prstGeom prst="rect">
            <a:avLst/>
          </a:prstGeom>
          <a:noFill/>
          <a:ln w="9525">
            <a:noFill/>
            <a:miter lim="800000"/>
            <a:headEnd/>
            <a:tailEnd/>
          </a:ln>
        </p:spPr>
        <p:txBody>
          <a:bodyPr>
            <a:spAutoFit/>
          </a:bodyPr>
          <a:lstStyle/>
          <a:p>
            <a:pPr algn="ctr">
              <a:lnSpc>
                <a:spcPts val="2700"/>
              </a:lnSpc>
            </a:pPr>
            <a:r>
              <a:rPr lang="en-US" sz="2800" b="1" dirty="0" smtClean="0">
                <a:solidFill>
                  <a:schemeClr val="bg1"/>
                </a:solidFill>
                <a:latin typeface="Calibri" pitchFamily="34" charset="0"/>
              </a:rPr>
              <a:t>immersed into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death with Christ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and resurrection with Christ</a:t>
            </a:r>
          </a:p>
          <a:p>
            <a:pPr algn="ctr">
              <a:lnSpc>
                <a:spcPts val="2700"/>
              </a:lnSpc>
            </a:pPr>
            <a:r>
              <a:rPr lang="en-US" sz="2800" b="1" dirty="0" smtClean="0">
                <a:latin typeface="Calibri" pitchFamily="34" charset="0"/>
              </a:rPr>
              <a:t>united with Christ in death with Christ </a:t>
            </a:r>
          </a:p>
          <a:p>
            <a:pPr algn="ctr">
              <a:lnSpc>
                <a:spcPts val="2700"/>
              </a:lnSpc>
            </a:pPr>
            <a:r>
              <a:rPr lang="en-US" sz="2800" b="1" dirty="0" smtClean="0">
                <a:latin typeface="Calibri" pitchFamily="34" charset="0"/>
              </a:rPr>
              <a:t>and resurrection with Christ</a:t>
            </a:r>
          </a:p>
          <a:p>
            <a:pPr algn="ctr">
              <a:lnSpc>
                <a:spcPts val="2700"/>
              </a:lnSpc>
            </a:pPr>
            <a:r>
              <a:rPr lang="en-US" sz="2800" b="1" spc="-60" dirty="0" smtClean="0">
                <a:solidFill>
                  <a:schemeClr val="bg1"/>
                </a:solidFill>
                <a:latin typeface="Calibri" pitchFamily="34" charset="0"/>
              </a:rPr>
              <a:t>old self in Adam crucified and buried with Christ</a:t>
            </a:r>
          </a:p>
          <a:p>
            <a:pPr algn="ctr">
              <a:lnSpc>
                <a:spcPts val="2700"/>
              </a:lnSpc>
            </a:pPr>
            <a:r>
              <a:rPr lang="en-US" sz="2800" b="1" spc="-50" dirty="0" smtClean="0">
                <a:solidFill>
                  <a:schemeClr val="bg1"/>
                </a:solidFill>
                <a:latin typeface="Calibri" pitchFamily="34" charset="0"/>
              </a:rPr>
              <a:t>new self in Christ raised and alive with Christ</a:t>
            </a:r>
          </a:p>
          <a:p>
            <a:pPr algn="ctr">
              <a:lnSpc>
                <a:spcPts val="2700"/>
              </a:lnSpc>
            </a:pPr>
            <a:r>
              <a:rPr lang="en-US" sz="2800" b="1" dirty="0" smtClean="0">
                <a:latin typeface="Calibri" pitchFamily="34" charset="0"/>
              </a:rPr>
              <a:t>set free </a:t>
            </a:r>
            <a:r>
              <a:rPr lang="en-US" sz="2800" b="1" dirty="0">
                <a:latin typeface="Calibri" pitchFamily="34" charset="0"/>
              </a:rPr>
              <a:t>from sin</a:t>
            </a:r>
          </a:p>
          <a:p>
            <a:pPr algn="ctr">
              <a:lnSpc>
                <a:spcPts val="2700"/>
              </a:lnSpc>
            </a:pPr>
            <a:r>
              <a:rPr lang="en-US" sz="2800" b="1" dirty="0" smtClean="0">
                <a:solidFill>
                  <a:schemeClr val="bg1"/>
                </a:solidFill>
                <a:latin typeface="Calibri" pitchFamily="34" charset="0"/>
              </a:rPr>
              <a:t>body members instruments for righteousness </a:t>
            </a:r>
            <a:r>
              <a:rPr lang="en-US" sz="2800" b="1" dirty="0" smtClean="0">
                <a:latin typeface="Calibri" pitchFamily="34" charset="0"/>
              </a:rPr>
              <a:t>under Christ and his abundant grace</a:t>
            </a:r>
          </a:p>
          <a:p>
            <a:pPr algn="ctr">
              <a:lnSpc>
                <a:spcPts val="2700"/>
              </a:lnSpc>
            </a:pPr>
            <a:r>
              <a:rPr lang="en-US" sz="2800" b="1" dirty="0" smtClean="0">
                <a:latin typeface="Calibri" pitchFamily="34" charset="0"/>
              </a:rPr>
              <a:t>slaves to Christ and righteousness, not sin</a:t>
            </a:r>
          </a:p>
          <a:p>
            <a:pPr algn="ctr">
              <a:lnSpc>
                <a:spcPts val="2700"/>
              </a:lnSpc>
            </a:pPr>
            <a:r>
              <a:rPr lang="en-US" sz="2800" b="1" dirty="0" smtClean="0">
                <a:solidFill>
                  <a:schemeClr val="bg1"/>
                </a:solidFill>
                <a:latin typeface="Calibri" pitchFamily="34" charset="0"/>
              </a:rPr>
              <a:t>joined to Christ   one with Christ   seated with Christ    hidden with Christ in God</a:t>
            </a:r>
          </a:p>
          <a:p>
            <a:pPr algn="ctr">
              <a:lnSpc>
                <a:spcPts val="2700"/>
              </a:lnSpc>
            </a:pPr>
            <a:r>
              <a:rPr lang="en-US" sz="2800" b="1" dirty="0" smtClean="0">
                <a:latin typeface="Calibri" pitchFamily="34" charset="0"/>
              </a:rPr>
              <a:t>released </a:t>
            </a:r>
            <a:r>
              <a:rPr lang="en-US" sz="2800" b="1" dirty="0">
                <a:latin typeface="Calibri" pitchFamily="34" charset="0"/>
              </a:rPr>
              <a:t>from </a:t>
            </a:r>
            <a:r>
              <a:rPr lang="en-US" sz="2800" b="1" dirty="0" smtClean="0">
                <a:latin typeface="Calibri" pitchFamily="34" charset="0"/>
              </a:rPr>
              <a:t>the law to marry Christ</a:t>
            </a:r>
          </a:p>
          <a:p>
            <a:pPr algn="ctr">
              <a:lnSpc>
                <a:spcPts val="2700"/>
              </a:lnSpc>
            </a:pPr>
            <a:r>
              <a:rPr lang="en-US" sz="2800" b="1" dirty="0" smtClean="0">
                <a:solidFill>
                  <a:schemeClr val="bg1"/>
                </a:solidFill>
                <a:latin typeface="Calibri" pitchFamily="34" charset="0"/>
              </a:rPr>
              <a:t> under the law of the Spirit </a:t>
            </a:r>
          </a:p>
          <a:p>
            <a:pPr algn="ctr">
              <a:lnSpc>
                <a:spcPts val="2700"/>
              </a:lnSpc>
            </a:pPr>
            <a:r>
              <a:rPr lang="en-US" sz="2800" b="1" dirty="0" smtClean="0">
                <a:solidFill>
                  <a:schemeClr val="bg1"/>
                </a:solidFill>
                <a:latin typeface="Calibri" pitchFamily="34" charset="0"/>
              </a:rPr>
              <a:t>of life in Christ</a:t>
            </a:r>
            <a:endParaRPr lang="en-US"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934072"/>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lvl="0" algn="ctr" eaLnBrk="0" hangingPunct="0">
              <a:defRPr/>
            </a:pPr>
            <a:r>
              <a:rPr lang="en-US" sz="2800" kern="0" dirty="0" smtClean="0">
                <a:latin typeface="Calibri" pitchFamily="34" charset="0"/>
                <a:cs typeface="Calibri" pitchFamily="34" charset="0"/>
              </a:rPr>
              <a:t>I give.</a:t>
            </a:r>
          </a:p>
          <a:p>
            <a:pPr lvl="0" algn="ctr" eaLnBrk="0" hangingPunct="0">
              <a:defRPr/>
            </a:pPr>
            <a:r>
              <a:rPr lang="en-US" sz="2800" kern="0" dirty="0" smtClean="0">
                <a:latin typeface="Calibri" pitchFamily="34" charset="0"/>
                <a:cs typeface="Calibri" pitchFamily="34" charset="0"/>
              </a:rPr>
              <a:t>You receive.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Receive me</a:t>
            </a:r>
            <a:r>
              <a:rPr kumimoji="0" lang="en-US" sz="2800" b="0" i="0" u="none" strike="noStrike" kern="0" cap="none" spc="0" normalizeH="0" noProof="0" dirty="0" smtClean="0">
                <a:ln>
                  <a:noFill/>
                </a:ln>
                <a:solidFill>
                  <a:schemeClr val="tx1"/>
                </a:solidFill>
                <a:effectLst/>
                <a:uLnTx/>
                <a:uFillTx/>
                <a:latin typeface="Calibri" pitchFamily="34" charset="0"/>
                <a:ea typeface="+mj-ea"/>
                <a:cs typeface="Calibri" pitchFamily="34" charset="0"/>
              </a:rPr>
              <a:t> and </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you receive all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DO 4 U</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one else like Jesus!</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88640"/>
            <a:ext cx="4480560" cy="3360420"/>
          </a:xfrm>
          <a:prstGeom prst="rect">
            <a:avLst/>
          </a:prstGeom>
        </p:spPr>
      </p:pic>
      <p:sp>
        <p:nvSpPr>
          <p:cNvPr id="26" name="Rectangle 25"/>
          <p:cNvSpPr/>
          <p:nvPr/>
        </p:nvSpPr>
        <p:spPr>
          <a:xfrm>
            <a:off x="2195736" y="155679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184482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368152"/>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365104"/>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96144"/>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69269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620688"/>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1774433"/>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1774433"/>
            <a:ext cx="2286000" cy="1360713"/>
          </a:xfrm>
          <a:prstGeom prst="rect">
            <a:avLst/>
          </a:prstGeom>
        </p:spPr>
      </p:pic>
      <p:pic>
        <p:nvPicPr>
          <p:cNvPr id="34" name="Picture 33" descr="egyptian.gif"/>
          <p:cNvPicPr>
            <a:picLocks noChangeAspect="1"/>
          </p:cNvPicPr>
          <p:nvPr/>
        </p:nvPicPr>
        <p:blipFill>
          <a:blip r:embed="rId15" cstate="print"/>
          <a:stretch>
            <a:fillRect/>
          </a:stretch>
        </p:blipFill>
        <p:spPr>
          <a:xfrm rot="14400000" flipH="1">
            <a:off x="1264392" y="1947453"/>
            <a:ext cx="614477" cy="365760"/>
          </a:xfrm>
          <a:prstGeom prst="rect">
            <a:avLst/>
          </a:prstGeom>
        </p:spPr>
      </p:pic>
      <p:pic>
        <p:nvPicPr>
          <p:cNvPr id="35" name="Picture 34" descr="egyptian.gif"/>
          <p:cNvPicPr>
            <a:picLocks noChangeAspect="1"/>
          </p:cNvPicPr>
          <p:nvPr/>
        </p:nvPicPr>
        <p:blipFill>
          <a:blip r:embed="rId15" cstate="print"/>
          <a:stretch>
            <a:fillRect/>
          </a:stretch>
        </p:blipFill>
        <p:spPr>
          <a:xfrm rot="14400000" flipH="1">
            <a:off x="1432483" y="2168523"/>
            <a:ext cx="614477" cy="365760"/>
          </a:xfrm>
          <a:prstGeom prst="rect">
            <a:avLst/>
          </a:prstGeom>
        </p:spPr>
      </p:pic>
      <p:pic>
        <p:nvPicPr>
          <p:cNvPr id="36" name="Picture 35" descr="egyptian.gif"/>
          <p:cNvPicPr>
            <a:picLocks noChangeAspect="1"/>
          </p:cNvPicPr>
          <p:nvPr/>
        </p:nvPicPr>
        <p:blipFill>
          <a:blip r:embed="rId15" cstate="print"/>
          <a:stretch>
            <a:fillRect/>
          </a:stretch>
        </p:blipFill>
        <p:spPr>
          <a:xfrm rot="14400000" flipH="1">
            <a:off x="1576499" y="1947453"/>
            <a:ext cx="614477" cy="365760"/>
          </a:xfrm>
          <a:prstGeom prst="rect">
            <a:avLst/>
          </a:prstGeom>
        </p:spPr>
      </p:pic>
      <p:pic>
        <p:nvPicPr>
          <p:cNvPr id="37" name="Picture 36" descr="egyptian.gif"/>
          <p:cNvPicPr>
            <a:picLocks noChangeAspect="1"/>
          </p:cNvPicPr>
          <p:nvPr/>
        </p:nvPicPr>
        <p:blipFill>
          <a:blip r:embed="rId15" cstate="print"/>
          <a:stretch>
            <a:fillRect/>
          </a:stretch>
        </p:blipFill>
        <p:spPr>
          <a:xfrm rot="14400000" flipH="1">
            <a:off x="1601651" y="2404653"/>
            <a:ext cx="614477" cy="365760"/>
          </a:xfrm>
          <a:prstGeom prst="rect">
            <a:avLst/>
          </a:prstGeom>
        </p:spPr>
      </p:pic>
      <p:pic>
        <p:nvPicPr>
          <p:cNvPr id="38" name="Picture 37" descr="egyptian.gif"/>
          <p:cNvPicPr>
            <a:picLocks noChangeAspect="1"/>
          </p:cNvPicPr>
          <p:nvPr/>
        </p:nvPicPr>
        <p:blipFill>
          <a:blip r:embed="rId15" cstate="print"/>
          <a:stretch>
            <a:fillRect/>
          </a:stretch>
        </p:blipFill>
        <p:spPr>
          <a:xfrm rot="14400000" flipH="1">
            <a:off x="1720515" y="2163477"/>
            <a:ext cx="614477" cy="365760"/>
          </a:xfrm>
          <a:prstGeom prst="rect">
            <a:avLst/>
          </a:prstGeom>
        </p:spPr>
      </p:pic>
      <p:pic>
        <p:nvPicPr>
          <p:cNvPr id="39" name="Picture 38" descr="egyptian.gif"/>
          <p:cNvPicPr>
            <a:picLocks noChangeAspect="1"/>
          </p:cNvPicPr>
          <p:nvPr/>
        </p:nvPicPr>
        <p:blipFill>
          <a:blip r:embed="rId15" cstate="print"/>
          <a:stretch>
            <a:fillRect/>
          </a:stretch>
        </p:blipFill>
        <p:spPr>
          <a:xfrm rot="14400000" flipH="1">
            <a:off x="1264392" y="2379501"/>
            <a:ext cx="614477" cy="365760"/>
          </a:xfrm>
          <a:prstGeom prst="rect">
            <a:avLst/>
          </a:prstGeom>
        </p:spPr>
      </p:pic>
      <p:pic>
        <p:nvPicPr>
          <p:cNvPr id="40" name="Picture 39" descr="egyptian.gif"/>
          <p:cNvPicPr>
            <a:picLocks noChangeAspect="1"/>
          </p:cNvPicPr>
          <p:nvPr/>
        </p:nvPicPr>
        <p:blipFill>
          <a:blip r:embed="rId15" cstate="print"/>
          <a:stretch>
            <a:fillRect/>
          </a:stretch>
        </p:blipFill>
        <p:spPr>
          <a:xfrm rot="14400000" flipH="1">
            <a:off x="1120376" y="2163477"/>
            <a:ext cx="614477" cy="365760"/>
          </a:xfrm>
          <a:prstGeom prst="rect">
            <a:avLst/>
          </a:prstGeom>
        </p:spPr>
      </p:pic>
      <p:sp>
        <p:nvSpPr>
          <p:cNvPr id="41" name="TextBox 40"/>
          <p:cNvSpPr txBox="1"/>
          <p:nvPr/>
        </p:nvSpPr>
        <p:spPr>
          <a:xfrm>
            <a:off x="1187624" y="4509120"/>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31" name="TextBox 30"/>
          <p:cNvSpPr txBox="1"/>
          <p:nvPr/>
        </p:nvSpPr>
        <p:spPr>
          <a:xfrm>
            <a:off x="35496" y="3645024"/>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
        <p:nvSpPr>
          <p:cNvPr id="42" name="Title 1"/>
          <p:cNvSpPr txBox="1">
            <a:spLocks/>
          </p:cNvSpPr>
          <p:nvPr/>
        </p:nvSpPr>
        <p:spPr>
          <a:xfrm>
            <a:off x="0" y="5373216"/>
            <a:ext cx="9144000" cy="1554480"/>
          </a:xfrm>
          <a:prstGeom prst="rect">
            <a:avLst/>
          </a:prstGeom>
          <a:solidFill>
            <a:srgbClr val="002060"/>
          </a:solidFill>
        </p:spPr>
        <p:txBody>
          <a:bodyPr>
            <a:noAutofit/>
          </a:bodyPr>
          <a:lstStyle/>
          <a:p>
            <a:pPr lvl="0" algn="ctr" eaLnBrk="0" hangingPunct="0">
              <a:defRPr/>
            </a:pPr>
            <a:r>
              <a:rPr lang="en-US" sz="2600" b="1" spc="-50" dirty="0" smtClean="0">
                <a:latin typeface="Calibri" pitchFamily="34" charset="0"/>
                <a:cs typeface="Calibri" pitchFamily="34" charset="0"/>
              </a:rPr>
              <a:t>Joy and satisfaction are in Christ, not beauty, music, phones, movies, games, sports, cars, money, friends, romance, sex, food, drinking, drugs, homes or jobs!  Jesus had supreme joy without sex or money!</a:t>
            </a:r>
            <a:endParaRPr kumimoji="0" lang="en-US" sz="2600" b="1" i="0" u="none" strike="noStrike" kern="0" cap="none" spc="-5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627784" y="2276872"/>
            <a:ext cx="3960441"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843808" y="1875797"/>
            <a:ext cx="3528392" cy="3281395"/>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3711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600" b="1" dirty="0" smtClean="0">
                <a:solidFill>
                  <a:schemeClr val="bg1"/>
                </a:solidFill>
                <a:latin typeface="Calibri" pitchFamily="34" charset="0"/>
                <a:ea typeface="Malgun Gothic" pitchFamily="34" charset="-127"/>
                <a:cs typeface="Calibri" pitchFamily="34" charset="0"/>
              </a:rPr>
              <a:t>counted</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as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a:t>
            </a:r>
            <a:r>
              <a:rPr lang="en-CA" altLang="ko-KR" sz="11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in</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Christ</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the</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righteousness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of</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to marry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blood</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extBox 21"/>
          <p:cNvSpPr txBox="1"/>
          <p:nvPr/>
        </p:nvSpPr>
        <p:spPr>
          <a:xfrm>
            <a:off x="1259632" y="5589240"/>
            <a:ext cx="3135456" cy="923330"/>
          </a:xfrm>
          <a:prstGeom prst="rect">
            <a:avLst/>
          </a:prstGeom>
          <a:noFill/>
        </p:spPr>
        <p:txBody>
          <a:bodyPr wrap="square" rtlCol="0">
            <a:spAutoFit/>
          </a:bodyPr>
          <a:lstStyle/>
          <a:p>
            <a:pPr algn="ctr"/>
            <a:r>
              <a:rPr lang="en-CA" b="1" dirty="0" smtClean="0">
                <a:solidFill>
                  <a:srgbClr val="FF0000"/>
                </a:solidFill>
              </a:rPr>
              <a:t>I am your </a:t>
            </a:r>
          </a:p>
          <a:p>
            <a:pPr algn="ctr"/>
            <a:r>
              <a:rPr lang="en-CA" b="1" dirty="0" smtClean="0">
                <a:solidFill>
                  <a:srgbClr val="FF0000"/>
                </a:solidFill>
              </a:rPr>
              <a:t>spiritual fullness </a:t>
            </a:r>
          </a:p>
          <a:p>
            <a:pPr algn="ctr"/>
            <a:r>
              <a:rPr lang="en-CA" b="1" dirty="0" smtClean="0">
                <a:solidFill>
                  <a:srgbClr val="FF0000"/>
                </a:solidFill>
              </a:rPr>
              <a:t>in God</a:t>
            </a:r>
            <a:endParaRPr lang="en-CA" b="1" dirty="0">
              <a:solidFill>
                <a:srgbClr val="FF0000"/>
              </a:solidFill>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70975"/>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Friday – Section 5</a:t>
            </a:r>
            <a:r>
              <a:rPr lang="en-US" sz="2400" b="1" dirty="0" smtClean="0">
                <a:solidFill>
                  <a:srgbClr val="FF0000"/>
                </a:solidFill>
                <a:latin typeface="Calibri" pitchFamily="34" charset="0"/>
                <a:cs typeface="Calibri" pitchFamily="34" charset="0"/>
              </a:rPr>
              <a:t>            Gifts of life in the Holy Spirit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life in the Holy Spirit 48-71 </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835696" y="45720"/>
            <a:ext cx="7223760" cy="67665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763688" y="3078088"/>
            <a:ext cx="7380312" cy="1143000"/>
          </a:xfrm>
        </p:spPr>
        <p:txBody>
          <a:bodyPr>
            <a:noAutofit/>
          </a:bodyPr>
          <a:lstStyle/>
          <a:p>
            <a:pPr>
              <a:lnSpc>
                <a:spcPts val="2400"/>
              </a:lnSpc>
            </a:pPr>
            <a:r>
              <a:rPr lang="en-CA" sz="2600" b="1" dirty="0" smtClean="0">
                <a:solidFill>
                  <a:schemeClr val="bg1"/>
                </a:solidFill>
                <a:latin typeface="Calibri" pitchFamily="34" charset="0"/>
                <a:cs typeface="Calibri" pitchFamily="34" charset="0"/>
              </a:rPr>
              <a:t>the law of the Spirit sets free</a:t>
            </a:r>
            <a:br>
              <a:rPr lang="en-CA" sz="2600" b="1" dirty="0" smtClean="0">
                <a:solidFill>
                  <a:schemeClr val="bg1"/>
                </a:solidFill>
                <a:latin typeface="Calibri" pitchFamily="34" charset="0"/>
                <a:cs typeface="Calibri" pitchFamily="34" charset="0"/>
              </a:rPr>
            </a:br>
            <a:r>
              <a:rPr lang="en-CA" sz="2600" b="1" dirty="0" smtClean="0">
                <a:solidFill>
                  <a:schemeClr val="tx1"/>
                </a:solidFill>
                <a:latin typeface="Calibri" pitchFamily="34" charset="0"/>
                <a:cs typeface="Calibri" pitchFamily="34" charset="0"/>
              </a:rPr>
              <a:t>the </a:t>
            </a:r>
            <a:r>
              <a:rPr lang="en-US" sz="2600" b="1" dirty="0" smtClean="0">
                <a:solidFill>
                  <a:schemeClr val="tx1"/>
                </a:solidFill>
                <a:latin typeface="Calibri" pitchFamily="34" charset="0"/>
                <a:cs typeface="Calibri" pitchFamily="34" charset="0"/>
              </a:rPr>
              <a:t>Spirit and God’s love is poured in</a:t>
            </a:r>
            <a:br>
              <a:rPr lang="en-US"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born of the Spirit, born of God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given, receive, have the gift of the Spirit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rivers of life in the Spirit satisfy thirsty hearts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CA" sz="2600" b="1" dirty="0" smtClean="0">
                <a:solidFill>
                  <a:schemeClr val="tx1"/>
                </a:solidFill>
                <a:latin typeface="Calibri" pitchFamily="34" charset="0"/>
                <a:cs typeface="Calibri" pitchFamily="34" charset="0"/>
              </a:rPr>
              <a:t>immersed in the Spirit</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comes on us, falls on us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solidFill>
                  <a:schemeClr val="tx1"/>
                </a:solidFill>
                <a:latin typeface="Calibri" pitchFamily="34" charset="0"/>
                <a:cs typeface="Calibri" pitchFamily="34" charset="0"/>
              </a:rPr>
              <a:t>power of the Spirit to be ambassadors of Christ</a:t>
            </a: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anointed and sealed with the Spirit of guarantee</a:t>
            </a:r>
            <a:br>
              <a:rPr lang="en-US" sz="2600" b="1" dirty="0" smtClean="0">
                <a:solidFill>
                  <a:schemeClr val="bg1"/>
                </a:solidFill>
                <a:latin typeface="Calibri" pitchFamily="34" charset="0"/>
                <a:cs typeface="Calibri" pitchFamily="34" charset="0"/>
              </a:rPr>
            </a:br>
            <a:r>
              <a:rPr lang="en-US" sz="2600" b="1" spc="-20" dirty="0" smtClean="0">
                <a:solidFill>
                  <a:schemeClr val="tx1"/>
                </a:solidFill>
                <a:latin typeface="Calibri" pitchFamily="34" charset="0"/>
                <a:cs typeface="Calibri" pitchFamily="34" charset="0"/>
              </a:rPr>
              <a:t>the Spirit of truth helps and teaches us God’s word</a:t>
            </a:r>
            <a:r>
              <a:rPr lang="en-US" sz="2600" b="1" spc="-20" dirty="0" smtClean="0">
                <a:latin typeface="Calibri" pitchFamily="34" charset="0"/>
                <a:cs typeface="Calibri" pitchFamily="34" charset="0"/>
              </a:rPr>
              <a: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spc="-30" dirty="0" smtClean="0">
                <a:solidFill>
                  <a:schemeClr val="bg1"/>
                </a:solidFill>
                <a:latin typeface="Calibri" pitchFamily="34" charset="0"/>
                <a:cs typeface="Calibri" pitchFamily="34" charset="0"/>
              </a:rPr>
              <a:t>the Spirit leads and sanctifies, producing holy fruit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the Spirit gifts us for service to others </a:t>
            </a:r>
            <a:r>
              <a:rPr lang="en-CA" sz="2600" b="1" dirty="0" smtClean="0">
                <a:solidFill>
                  <a:schemeClr val="tx1"/>
                </a:solidFill>
                <a:latin typeface="Calibri" pitchFamily="34" charset="0"/>
                <a:cs typeface="Calibri" pitchFamily="34" charset="0"/>
              </a:rPr>
              <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fills us to do the Lord’s will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circumcised, set apart in the Spirit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immeasurably great power of the Spirit</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God’s workmanship</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led in triumph and </a:t>
            </a:r>
            <a:r>
              <a:rPr lang="en-US" sz="2600" b="1" i="1" dirty="0" err="1" smtClean="0">
                <a:solidFill>
                  <a:schemeClr val="bg1"/>
                </a:solidFill>
                <a:latin typeface="Calibri" pitchFamily="34" charset="0"/>
                <a:cs typeface="Calibri" pitchFamily="34" charset="0"/>
              </a:rPr>
              <a:t>nike</a:t>
            </a:r>
            <a:r>
              <a:rPr lang="en-US" sz="2600" b="1" dirty="0" smtClean="0">
                <a:solidFill>
                  <a:schemeClr val="bg1"/>
                </a:solidFill>
                <a:latin typeface="Calibri" pitchFamily="34" charset="0"/>
                <a:cs typeface="Calibri" pitchFamily="34" charset="0"/>
              </a:rPr>
              <a:t> victory</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endParaRPr lang="en-US" sz="2400" b="1" dirty="0" smtClean="0">
              <a:solidFill>
                <a:schemeClr val="tx1"/>
              </a:solidFill>
              <a:latin typeface="Calibri" pitchFamily="34" charset="0"/>
            </a:endParaRPr>
          </a:p>
        </p:txBody>
      </p:sp>
      <p:sp>
        <p:nvSpPr>
          <p:cNvPr id="9" name="Right Arrow 8"/>
          <p:cNvSpPr/>
          <p:nvPr/>
        </p:nvSpPr>
        <p:spPr>
          <a:xfrm>
            <a:off x="971600" y="121920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395536" y="437763"/>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90264"/>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165304"/>
            <a:ext cx="7488609" cy="492443"/>
          </a:xfrm>
          <a:prstGeom prst="rect">
            <a:avLst/>
          </a:prstGeom>
          <a:noFill/>
          <a:ln w="9525">
            <a:noFill/>
            <a:miter lim="800000"/>
            <a:headEnd/>
            <a:tailEnd/>
          </a:ln>
        </p:spPr>
        <p:txBody>
          <a:bodyPr wrap="square">
            <a:spAutoFit/>
          </a:bodyPr>
          <a:lstStyle/>
          <a:p>
            <a:pPr algn="ctr"/>
            <a:r>
              <a:rPr lang="en-CA" sz="2600" b="1" dirty="0" smtClean="0">
                <a:solidFill>
                  <a:srgbClr val="FFFF00"/>
                </a:solidFill>
                <a:latin typeface="Calibri" pitchFamily="34" charset="0"/>
              </a:rPr>
              <a:t>so we </a:t>
            </a:r>
            <a:r>
              <a:rPr lang="en-CA" sz="2600" b="1" dirty="0">
                <a:solidFill>
                  <a:srgbClr val="FFFF00"/>
                </a:solidFill>
                <a:latin typeface="Calibri" pitchFamily="34" charset="0"/>
              </a:rPr>
              <a:t>walk </a:t>
            </a:r>
            <a:r>
              <a:rPr lang="en-CA" sz="2600" b="1" dirty="0" smtClean="0">
                <a:solidFill>
                  <a:srgbClr val="FFFF00"/>
                </a:solidFill>
                <a:latin typeface="Calibri" pitchFamily="34" charset="0"/>
              </a:rPr>
              <a:t>in Christ in </a:t>
            </a:r>
            <a:r>
              <a:rPr lang="en-CA" sz="2600" b="1" dirty="0">
                <a:solidFill>
                  <a:srgbClr val="FFFF00"/>
                </a:solidFill>
                <a:latin typeface="Calibri" pitchFamily="34" charset="0"/>
              </a:rPr>
              <a:t>the </a:t>
            </a:r>
            <a:r>
              <a:rPr lang="en-CA" sz="2600" b="1" dirty="0" smtClean="0">
                <a:solidFill>
                  <a:srgbClr val="FFFF00"/>
                </a:solidFill>
                <a:latin typeface="Calibri" pitchFamily="34" charset="0"/>
              </a:rPr>
              <a:t>Spirit in </a:t>
            </a:r>
            <a:r>
              <a:rPr lang="en-CA" sz="2600" b="1" i="1" dirty="0" smtClean="0">
                <a:solidFill>
                  <a:srgbClr val="FFFF00"/>
                </a:solidFill>
                <a:latin typeface="Calibri" pitchFamily="34" charset="0"/>
              </a:rPr>
              <a:t>agape</a:t>
            </a:r>
            <a:r>
              <a:rPr lang="en-CA" sz="2600" b="1" dirty="0" smtClean="0">
                <a:solidFill>
                  <a:srgbClr val="FFFF00"/>
                </a:solidFill>
                <a:latin typeface="Calibri" pitchFamily="34" charset="0"/>
              </a:rPr>
              <a:t> love</a:t>
            </a:r>
            <a:endParaRPr lang="en-CA" sz="2600" b="1" dirty="0">
              <a:solidFill>
                <a:srgbClr val="FFFF00"/>
              </a:solidFill>
              <a:latin typeface="Calibri" pitchFamily="34" charset="0"/>
            </a:endParaRPr>
          </a:p>
        </p:txBody>
      </p:sp>
      <p:sp>
        <p:nvSpPr>
          <p:cNvPr id="14" name="TextBox 13"/>
          <p:cNvSpPr txBox="1">
            <a:spLocks noChangeArrowheads="1"/>
          </p:cNvSpPr>
          <p:nvPr/>
        </p:nvSpPr>
        <p:spPr bwMode="auto">
          <a:xfrm>
            <a:off x="-108520" y="1772816"/>
            <a:ext cx="2339752" cy="440120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Thank you </a:t>
            </a:r>
          </a:p>
          <a:p>
            <a:pPr algn="ctr"/>
            <a:r>
              <a:rPr lang="en-CA" sz="2800" b="1" dirty="0" smtClean="0">
                <a:latin typeface="Calibri" pitchFamily="34" charset="0"/>
              </a:rPr>
              <a:t>for the</a:t>
            </a:r>
          </a:p>
          <a:p>
            <a:pPr algn="ctr"/>
            <a:r>
              <a:rPr lang="en-CA" sz="2800" b="1" dirty="0" smtClean="0">
                <a:latin typeface="Calibri" pitchFamily="34" charset="0"/>
              </a:rPr>
              <a:t>grace </a:t>
            </a:r>
          </a:p>
          <a:p>
            <a:pPr algn="ctr"/>
            <a:r>
              <a:rPr lang="en-CA" sz="2800" b="1" dirty="0" smtClean="0">
                <a:latin typeface="Calibri" pitchFamily="34" charset="0"/>
              </a:rPr>
              <a:t>of the </a:t>
            </a:r>
          </a:p>
          <a:p>
            <a:pPr algn="ctr"/>
            <a:r>
              <a:rPr lang="en-CA" sz="2800" b="1" dirty="0" smtClean="0">
                <a:latin typeface="Calibri" pitchFamily="34" charset="0"/>
              </a:rPr>
              <a:t>Holy </a:t>
            </a:r>
          </a:p>
          <a:p>
            <a:pPr algn="ctr"/>
            <a:r>
              <a:rPr lang="en-CA" sz="2800" b="1" dirty="0" smtClean="0">
                <a:latin typeface="Calibri" pitchFamily="34" charset="0"/>
              </a:rPr>
              <a:t>Spirit</a:t>
            </a:r>
          </a:p>
          <a:p>
            <a:pPr algn="ctr"/>
            <a:r>
              <a:rPr lang="en-CA" sz="2800" b="1" dirty="0" smtClean="0">
                <a:latin typeface="Calibri" pitchFamily="34" charset="0"/>
              </a:rPr>
              <a:t>given </a:t>
            </a:r>
          </a:p>
          <a:p>
            <a:pPr algn="ctr"/>
            <a:r>
              <a:rPr lang="en-CA" sz="2800" b="1" dirty="0" smtClean="0">
                <a:latin typeface="Calibri" pitchFamily="34" charset="0"/>
              </a:rPr>
              <a:t>through</a:t>
            </a:r>
          </a:p>
          <a:p>
            <a:pPr algn="ctr"/>
            <a:r>
              <a:rPr lang="en-CA" sz="2800" b="1" dirty="0" smtClean="0">
                <a:latin typeface="Calibri" pitchFamily="34" charset="0"/>
              </a:rPr>
              <a:t>Christ’s </a:t>
            </a:r>
          </a:p>
          <a:p>
            <a:pPr algn="ctr"/>
            <a:r>
              <a:rPr lang="en-CA" sz="2800" b="1" dirty="0" smtClean="0">
                <a:latin typeface="Calibri" pitchFamily="34" charset="0"/>
              </a:rPr>
              <a:t>death!</a:t>
            </a:r>
            <a:endParaRPr lang="en-CA" sz="2800" b="1" dirty="0">
              <a:latin typeface="Calibri" pitchFamily="34" charset="0"/>
            </a:endParaRPr>
          </a:p>
        </p:txBody>
      </p:sp>
      <p:sp>
        <p:nvSpPr>
          <p:cNvPr id="15"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48-71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6866" name="Picture 4" descr="F16 Falcon US jet"/>
          <p:cNvPicPr>
            <a:picLocks noChangeAspect="1" noChangeArrowheads="1"/>
          </p:cNvPicPr>
          <p:nvPr/>
        </p:nvPicPr>
        <p:blipFill>
          <a:blip r:embed="rId3" cstate="print"/>
          <a:srcRect/>
          <a:stretch>
            <a:fillRect/>
          </a:stretch>
        </p:blipFill>
        <p:spPr bwMode="auto">
          <a:xfrm>
            <a:off x="0" y="-72629"/>
            <a:ext cx="9251950" cy="6958013"/>
          </a:xfrm>
          <a:prstGeom prst="rect">
            <a:avLst/>
          </a:prstGeom>
          <a:noFill/>
          <a:ln w="9525">
            <a:noFill/>
            <a:miter lim="800000"/>
            <a:headEnd/>
            <a:tailEnd/>
          </a:ln>
        </p:spPr>
      </p:pic>
      <p:sp>
        <p:nvSpPr>
          <p:cNvPr id="36867" name="TextBox 2"/>
          <p:cNvSpPr txBox="1">
            <a:spLocks noChangeArrowheads="1"/>
          </p:cNvSpPr>
          <p:nvPr/>
        </p:nvSpPr>
        <p:spPr bwMode="auto">
          <a:xfrm>
            <a:off x="0" y="-27384"/>
            <a:ext cx="9252520" cy="2554545"/>
          </a:xfrm>
          <a:prstGeom prst="rect">
            <a:avLst/>
          </a:prstGeom>
          <a:noFill/>
          <a:ln w="9525">
            <a:noFill/>
            <a:miter lim="800000"/>
            <a:headEnd/>
            <a:tailEnd/>
          </a:ln>
        </p:spPr>
        <p:txBody>
          <a:bodyPr wrap="square">
            <a:spAutoFit/>
          </a:bodyPr>
          <a:lstStyle/>
          <a:p>
            <a:pPr algn="ctr"/>
            <a:r>
              <a:rPr lang="en-CA" sz="3200" b="1" dirty="0" smtClean="0">
                <a:latin typeface="Calibri" pitchFamily="34" charset="0"/>
              </a:rPr>
              <a:t>Life in the Spirit:</a:t>
            </a:r>
          </a:p>
          <a:p>
            <a:pPr algn="ctr"/>
            <a:r>
              <a:rPr lang="en-CA" sz="3200" b="1" dirty="0" smtClean="0">
                <a:latin typeface="Calibri" pitchFamily="34" charset="0"/>
              </a:rPr>
              <a:t>the law of the Spirit of life in Christ </a:t>
            </a:r>
          </a:p>
          <a:p>
            <a:pPr algn="ctr"/>
            <a:r>
              <a:rPr lang="en-CA" sz="3200" b="1" dirty="0" smtClean="0">
                <a:latin typeface="Calibri" pitchFamily="34" charset="0"/>
              </a:rPr>
              <a:t>sets us free from the law of sin</a:t>
            </a:r>
          </a:p>
          <a:p>
            <a:pPr algn="ctr"/>
            <a:r>
              <a:rPr lang="en-CA" sz="3200" b="1" dirty="0" smtClean="0">
                <a:latin typeface="Calibri" pitchFamily="34" charset="0"/>
              </a:rPr>
              <a:t>like the law of aerodynamics </a:t>
            </a:r>
          </a:p>
          <a:p>
            <a:pPr algn="ctr"/>
            <a:r>
              <a:rPr lang="en-CA" sz="3200" b="1" dirty="0" smtClean="0">
                <a:latin typeface="Calibri" pitchFamily="34" charset="0"/>
              </a:rPr>
              <a:t>overpowers the law of gravity </a:t>
            </a:r>
          </a:p>
        </p:txBody>
      </p:sp>
      <p:sp>
        <p:nvSpPr>
          <p:cNvPr id="5" name="TextBox 4"/>
          <p:cNvSpPr txBox="1"/>
          <p:nvPr/>
        </p:nvSpPr>
        <p:spPr>
          <a:xfrm>
            <a:off x="7020272" y="4077072"/>
            <a:ext cx="1604927" cy="246221"/>
          </a:xfrm>
          <a:prstGeom prst="rect">
            <a:avLst/>
          </a:prstGeom>
          <a:noFill/>
        </p:spPr>
        <p:txBody>
          <a:bodyPr wrap="none" rtlCol="0">
            <a:spAutoFit/>
          </a:bodyPr>
          <a:lstStyle/>
          <a:p>
            <a:r>
              <a:rPr lang="en-CA" sz="1000" dirty="0" smtClean="0"/>
              <a:t>F 16 from raahistory.com</a:t>
            </a:r>
            <a:endParaRPr lang="en-CA" sz="1000" dirty="0"/>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3923928" cy="6885384"/>
          </a:xfrm>
          <a:solidFill>
            <a:schemeClr val="bg1"/>
          </a:solidFill>
        </p:spPr>
        <p:txBody>
          <a:bodyPr/>
          <a:lstStyle/>
          <a:p>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sz="2800" dirty="0" smtClean="0">
                <a:solidFill>
                  <a:schemeClr val="bg1"/>
                </a:solidFill>
              </a:rPr>
              <a:t/>
            </a:r>
            <a:br>
              <a:rPr lang="en-US" sz="2800"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endParaRPr lang="en-US" sz="2800" b="1" dirty="0">
              <a:solidFill>
                <a:schemeClr val="tx1"/>
              </a:solidFill>
              <a:latin typeface="Calibri" pitchFamily="34" charset="0"/>
              <a:cs typeface="Calibri" pitchFamily="34" charset="0"/>
            </a:endParaRPr>
          </a:p>
        </p:txBody>
      </p:sp>
      <p:pic>
        <p:nvPicPr>
          <p:cNvPr id="4" name="Picture 3" descr="10 commands MC900193986.jpg"/>
          <p:cNvPicPr>
            <a:picLocks noChangeAspect="1"/>
          </p:cNvPicPr>
          <p:nvPr/>
        </p:nvPicPr>
        <p:blipFill>
          <a:blip r:embed="rId2" cstate="print"/>
          <a:stretch>
            <a:fillRect/>
          </a:stretch>
        </p:blipFill>
        <p:spPr>
          <a:xfrm>
            <a:off x="884619" y="1285366"/>
            <a:ext cx="2031197" cy="1463040"/>
          </a:xfrm>
          <a:prstGeom prst="rect">
            <a:avLst/>
          </a:prstGeom>
        </p:spPr>
      </p:pic>
      <p:pic>
        <p:nvPicPr>
          <p:cNvPr id="5" name="Picture 4" descr="angry-face-01s.gif"/>
          <p:cNvPicPr>
            <a:picLocks noChangeAspect="1"/>
          </p:cNvPicPr>
          <p:nvPr/>
        </p:nvPicPr>
        <p:blipFill>
          <a:blip r:embed="rId3" cstate="print"/>
          <a:stretch>
            <a:fillRect/>
          </a:stretch>
        </p:blipFill>
        <p:spPr>
          <a:xfrm>
            <a:off x="395536" y="4256504"/>
            <a:ext cx="1188720" cy="1188720"/>
          </a:xfrm>
          <a:prstGeom prst="ellipse">
            <a:avLst/>
          </a:prstGeom>
        </p:spPr>
      </p:pic>
      <p:sp>
        <p:nvSpPr>
          <p:cNvPr id="6" name="TextBox 5"/>
          <p:cNvSpPr txBox="1"/>
          <p:nvPr/>
        </p:nvSpPr>
        <p:spPr>
          <a:xfrm>
            <a:off x="580688" y="4201924"/>
            <a:ext cx="822960"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NO!</a:t>
            </a:r>
            <a:endParaRPr lang="en-CA" sz="2800" b="1" dirty="0">
              <a:solidFill>
                <a:schemeClr val="bg1"/>
              </a:solidFill>
              <a:latin typeface="Calibri" pitchFamily="34" charset="0"/>
              <a:cs typeface="Calibri" pitchFamily="34" charset="0"/>
            </a:endParaRPr>
          </a:p>
        </p:txBody>
      </p:sp>
      <p:sp>
        <p:nvSpPr>
          <p:cNvPr id="7" name="TextBox 6"/>
          <p:cNvSpPr txBox="1"/>
          <p:nvPr/>
        </p:nvSpPr>
        <p:spPr>
          <a:xfrm>
            <a:off x="35496" y="5492873"/>
            <a:ext cx="1944216" cy="456407"/>
          </a:xfrm>
          <a:prstGeom prst="rect">
            <a:avLst/>
          </a:prstGeom>
          <a:noFill/>
        </p:spPr>
        <p:txBody>
          <a:bodyPr wrap="square" rtlCol="0">
            <a:spAutoFit/>
          </a:bodyPr>
          <a:lstStyle/>
          <a:p>
            <a:pPr algn="ctr">
              <a:lnSpc>
                <a:spcPts val="2800"/>
              </a:lnSpc>
            </a:pPr>
            <a:r>
              <a:rPr lang="en-CA" sz="2800" b="1" dirty="0" smtClean="0">
                <a:latin typeface="Calibri" pitchFamily="34" charset="0"/>
                <a:cs typeface="Calibri" pitchFamily="34" charset="0"/>
              </a:rPr>
              <a:t>Me Me </a:t>
            </a:r>
            <a:r>
              <a:rPr lang="en-CA" sz="2800" b="1" dirty="0" err="1" smtClean="0">
                <a:latin typeface="Calibri" pitchFamily="34" charset="0"/>
                <a:cs typeface="Calibri" pitchFamily="34" charset="0"/>
              </a:rPr>
              <a:t>Me</a:t>
            </a:r>
            <a:r>
              <a:rPr lang="en-CA" sz="2800" b="1" dirty="0" smtClean="0">
                <a:latin typeface="Calibri" pitchFamily="34" charset="0"/>
                <a:cs typeface="Calibri" pitchFamily="34" charset="0"/>
              </a:rPr>
              <a:t>!</a:t>
            </a:r>
            <a:endParaRPr lang="en-CA" sz="2800" b="1" dirty="0">
              <a:latin typeface="Calibri" pitchFamily="34" charset="0"/>
              <a:cs typeface="Calibri" pitchFamily="34" charset="0"/>
            </a:endParaRPr>
          </a:p>
        </p:txBody>
      </p:sp>
      <p:pic>
        <p:nvPicPr>
          <p:cNvPr id="10" name="Picture 9" descr="clipartpal.com halloween demon1.jpg"/>
          <p:cNvPicPr>
            <a:picLocks noChangeAspect="1"/>
          </p:cNvPicPr>
          <p:nvPr/>
        </p:nvPicPr>
        <p:blipFill>
          <a:blip r:embed="rId4" cstate="print"/>
          <a:srcRect l="20370" t="6757" r="20370" b="6757"/>
          <a:stretch>
            <a:fillRect/>
          </a:stretch>
        </p:blipFill>
        <p:spPr>
          <a:xfrm>
            <a:off x="2339752" y="3758168"/>
            <a:ext cx="754380" cy="822960"/>
          </a:xfrm>
          <a:prstGeom prst="ellipse">
            <a:avLst/>
          </a:prstGeom>
          <a:ln w="28575">
            <a:solidFill>
              <a:schemeClr val="tx1">
                <a:lumMod val="65000"/>
              </a:schemeClr>
            </a:solidFill>
          </a:ln>
        </p:spPr>
      </p:pic>
      <p:sp>
        <p:nvSpPr>
          <p:cNvPr id="11" name="Oval 10"/>
          <p:cNvSpPr/>
          <p:nvPr/>
        </p:nvSpPr>
        <p:spPr>
          <a:xfrm rot="19975882" flipH="1">
            <a:off x="3053268" y="5032137"/>
            <a:ext cx="548640" cy="91440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799224" y="4608552"/>
            <a:ext cx="548640" cy="54864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3653219" flipH="1">
            <a:off x="2996664" y="5473945"/>
            <a:ext cx="365760" cy="100584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5400000">
            <a:off x="3139832" y="5669240"/>
            <a:ext cx="274320" cy="100584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3138675" flipH="1">
            <a:off x="2981422" y="5107348"/>
            <a:ext cx="274320" cy="73152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8040000" flipH="1">
            <a:off x="2701311" y="5383152"/>
            <a:ext cx="182880" cy="365760"/>
          </a:xfrm>
          <a:prstGeom prst="ellipse">
            <a:avLst/>
          </a:prstGeom>
          <a:solidFill>
            <a:schemeClr val="tx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lord-jesus-christ-coming-293608.gif"/>
          <p:cNvPicPr>
            <a:picLocks noChangeAspect="1"/>
          </p:cNvPicPr>
          <p:nvPr/>
        </p:nvPicPr>
        <p:blipFill>
          <a:blip r:embed="rId5" cstate="print"/>
          <a:srcRect b="36140"/>
          <a:stretch>
            <a:fillRect/>
          </a:stretch>
        </p:blipFill>
        <p:spPr>
          <a:xfrm>
            <a:off x="4355976" y="1216206"/>
            <a:ext cx="4392488" cy="4085002"/>
          </a:xfrm>
          <a:prstGeom prst="star32">
            <a:avLst/>
          </a:prstGeom>
        </p:spPr>
      </p:pic>
      <p:sp>
        <p:nvSpPr>
          <p:cNvPr id="3" name="Title 2"/>
          <p:cNvSpPr txBox="1">
            <a:spLocks/>
          </p:cNvSpPr>
          <p:nvPr/>
        </p:nvSpPr>
        <p:spPr bwMode="auto">
          <a:xfrm>
            <a:off x="3923928" y="476672"/>
            <a:ext cx="5220072"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48. the law of the Spirit of life </a:t>
            </a:r>
          </a:p>
          <a:p>
            <a:pPr algn="ctr">
              <a:lnSpc>
                <a:spcPts val="3000"/>
              </a:lnSpc>
            </a:pPr>
            <a:r>
              <a:rPr lang="en-CA" sz="2800" b="1" dirty="0" smtClean="0">
                <a:solidFill>
                  <a:srgbClr val="FF0000"/>
                </a:solidFill>
                <a:latin typeface="Calibri" pitchFamily="34" charset="0"/>
              </a:rPr>
              <a:t>in Christ Jesus sets us free</a:t>
            </a:r>
          </a:p>
          <a:p>
            <a:pPr algn="ctr">
              <a:lnSpc>
                <a:spcPts val="3000"/>
              </a:lnSpc>
            </a:pPr>
            <a:r>
              <a:rPr lang="en-CA" sz="2800" b="1" dirty="0" smtClean="0">
                <a:solidFill>
                  <a:srgbClr val="FF0000"/>
                </a:solidFill>
                <a:latin typeface="Calibri" pitchFamily="34" charset="0"/>
              </a:rPr>
              <a:t>from the law of sin and death!</a:t>
            </a:r>
          </a:p>
          <a:p>
            <a:pPr algn="ctr">
              <a:lnSpc>
                <a:spcPts val="3000"/>
              </a:lnSpc>
            </a:pPr>
            <a:r>
              <a:rPr lang="en-CA" sz="2800" b="1" dirty="0" smtClean="0">
                <a:solidFill>
                  <a:srgbClr val="FF0000"/>
                </a:solidFill>
                <a:latin typeface="Calibri" pitchFamily="34" charset="0"/>
              </a:rPr>
              <a:t>Praise you, Lord!</a:t>
            </a:r>
            <a:endParaRPr lang="en-CA" sz="2400" dirty="0" smtClean="0">
              <a:solidFill>
                <a:srgbClr val="FF0000"/>
              </a:solidFill>
              <a:latin typeface="Calibri" pitchFamily="34" charset="0"/>
            </a:endParaRPr>
          </a:p>
        </p:txBody>
      </p:sp>
      <p:sp>
        <p:nvSpPr>
          <p:cNvPr id="21" name="Title 2"/>
          <p:cNvSpPr txBox="1">
            <a:spLocks/>
          </p:cNvSpPr>
          <p:nvPr/>
        </p:nvSpPr>
        <p:spPr bwMode="auto">
          <a:xfrm>
            <a:off x="35496" y="249208"/>
            <a:ext cx="3851920" cy="73152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spc="-30" dirty="0" smtClean="0">
                <a:latin typeface="Calibri" pitchFamily="34" charset="0"/>
              </a:rPr>
              <a:t>The law of sin and death:</a:t>
            </a:r>
          </a:p>
          <a:p>
            <a:pPr algn="ctr">
              <a:lnSpc>
                <a:spcPts val="3000"/>
              </a:lnSpc>
            </a:pPr>
            <a:r>
              <a:rPr lang="en-US" sz="2800" b="1" dirty="0" smtClean="0">
                <a:latin typeface="Calibri" pitchFamily="34" charset="0"/>
                <a:cs typeface="Calibri" pitchFamily="34" charset="0"/>
              </a:rPr>
              <a:t>the soul that sins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against my law dies!</a:t>
            </a:r>
            <a:endParaRPr lang="en-CA" sz="2800" dirty="0" smtClean="0">
              <a:latin typeface="Calibri" pitchFamily="34" charset="0"/>
            </a:endParaRPr>
          </a:p>
        </p:txBody>
      </p:sp>
      <p:sp>
        <p:nvSpPr>
          <p:cNvPr id="22" name="Rectangle 21"/>
          <p:cNvSpPr/>
          <p:nvPr/>
        </p:nvSpPr>
        <p:spPr>
          <a:xfrm>
            <a:off x="6372200" y="268032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16200000">
            <a:off x="6383640" y="2259712"/>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small dove.png"/>
          <p:cNvPicPr>
            <a:picLocks noChangeAspect="1"/>
          </p:cNvPicPr>
          <p:nvPr/>
        </p:nvPicPr>
        <p:blipFill>
          <a:blip r:embed="rId6" cstate="print"/>
          <a:stretch>
            <a:fillRect/>
          </a:stretch>
        </p:blipFill>
        <p:spPr>
          <a:xfrm>
            <a:off x="5220072" y="2114144"/>
            <a:ext cx="2304256" cy="2394976"/>
          </a:xfrm>
          <a:prstGeom prst="rect">
            <a:avLst/>
          </a:prstGeom>
        </p:spPr>
      </p:pic>
      <p:pic>
        <p:nvPicPr>
          <p:cNvPr id="19" name="Picture 18" descr="www.fg-a.com valentine 2-jumping-heart.gif"/>
          <p:cNvPicPr>
            <a:picLocks noChangeAspect="1"/>
          </p:cNvPicPr>
          <p:nvPr/>
        </p:nvPicPr>
        <p:blipFill>
          <a:blip r:embed="rId7" cstate="print"/>
          <a:stretch>
            <a:fillRect/>
          </a:stretch>
        </p:blipFill>
        <p:spPr>
          <a:xfrm>
            <a:off x="5910254" y="2686040"/>
            <a:ext cx="1254034" cy="1463040"/>
          </a:xfrm>
          <a:prstGeom prst="rect">
            <a:avLst/>
          </a:prstGeom>
        </p:spPr>
      </p:pic>
      <p:sp>
        <p:nvSpPr>
          <p:cNvPr id="24" name="Rectangle 23"/>
          <p:cNvSpPr/>
          <p:nvPr/>
        </p:nvSpPr>
        <p:spPr>
          <a:xfrm>
            <a:off x="5292080" y="4581128"/>
            <a:ext cx="2448272" cy="216024"/>
          </a:xfrm>
          <a:prstGeom prst="rect">
            <a:avLst/>
          </a:prstGeom>
        </p:spPr>
        <p:txBody>
          <a:bodyPr wrap="square">
            <a:spAutoFit/>
          </a:bodyPr>
          <a:lstStyle/>
          <a:p>
            <a:pPr algn="ctr"/>
            <a:r>
              <a:rPr lang="en-CA" sz="800" dirty="0" smtClean="0">
                <a:solidFill>
                  <a:schemeClr val="tx1">
                    <a:lumMod val="75000"/>
                  </a:schemeClr>
                </a:solidFill>
              </a:rPr>
              <a:t>Dove and Bible Microsoft clip art © 2013 </a:t>
            </a:r>
          </a:p>
        </p:txBody>
      </p:sp>
      <p:sp>
        <p:nvSpPr>
          <p:cNvPr id="25" name="TextBox 8"/>
          <p:cNvSpPr txBox="1">
            <a:spLocks noChangeArrowheads="1"/>
          </p:cNvSpPr>
          <p:nvPr/>
        </p:nvSpPr>
        <p:spPr bwMode="auto">
          <a:xfrm>
            <a:off x="5508104" y="4725724"/>
            <a:ext cx="2088233"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Jesus  ©  </a:t>
            </a:r>
            <a:r>
              <a:rPr lang="en-CA" sz="800" dirty="0" smtClean="0">
                <a:solidFill>
                  <a:schemeClr val="tx1">
                    <a:lumMod val="75000"/>
                  </a:schemeClr>
                </a:solidFill>
              </a:rPr>
              <a:t>GospelGifs.com</a:t>
            </a:r>
            <a:endParaRPr lang="en-CA" sz="800" dirty="0">
              <a:solidFill>
                <a:schemeClr val="tx1">
                  <a:lumMod val="75000"/>
                </a:schemeClr>
              </a:solidFill>
            </a:endParaRPr>
          </a:p>
        </p:txBody>
      </p:sp>
      <p:sp>
        <p:nvSpPr>
          <p:cNvPr id="26" name="TextBox 25"/>
          <p:cNvSpPr txBox="1"/>
          <p:nvPr/>
        </p:nvSpPr>
        <p:spPr>
          <a:xfrm>
            <a:off x="5508104" y="4869740"/>
            <a:ext cx="2088232" cy="215444"/>
          </a:xfrm>
          <a:prstGeom prst="rect">
            <a:avLst/>
          </a:prstGeom>
          <a:noFill/>
        </p:spPr>
        <p:txBody>
          <a:bodyPr wrap="square" rtlCol="0">
            <a:spAutoFit/>
          </a:bodyPr>
          <a:lstStyle/>
          <a:p>
            <a:pPr algn="ctr"/>
            <a:r>
              <a:rPr lang="en-CA" sz="800" dirty="0" smtClean="0">
                <a:solidFill>
                  <a:schemeClr val="tx1">
                    <a:lumMod val="75000"/>
                  </a:schemeClr>
                </a:solidFill>
              </a:rPr>
              <a:t>jumping heart © www.fg-a.com</a:t>
            </a:r>
            <a:endParaRPr lang="en-CA" sz="800" dirty="0">
              <a:solidFill>
                <a:schemeClr val="tx1">
                  <a:lumMod val="75000"/>
                </a:schemeClr>
              </a:solidFill>
            </a:endParaRPr>
          </a:p>
        </p:txBody>
      </p:sp>
      <p:sp>
        <p:nvSpPr>
          <p:cNvPr id="27" name="Rectangle 26"/>
          <p:cNvSpPr/>
          <p:nvPr/>
        </p:nvSpPr>
        <p:spPr>
          <a:xfrm rot="16200000">
            <a:off x="2566519" y="1927575"/>
            <a:ext cx="2232248" cy="338554"/>
          </a:xfrm>
          <a:prstGeom prst="rect">
            <a:avLst/>
          </a:prstGeom>
        </p:spPr>
        <p:txBody>
          <a:bodyPr wrap="square">
            <a:spAutoFit/>
          </a:bodyPr>
          <a:lstStyle/>
          <a:p>
            <a:pPr algn="ctr"/>
            <a:r>
              <a:rPr lang="en-CA" sz="800" dirty="0" smtClean="0">
                <a:solidFill>
                  <a:schemeClr val="tx1">
                    <a:lumMod val="75000"/>
                  </a:schemeClr>
                </a:solidFill>
              </a:rPr>
              <a:t>10 Commandments</a:t>
            </a:r>
          </a:p>
          <a:p>
            <a:pPr algn="ctr"/>
            <a:r>
              <a:rPr lang="en-CA" sz="800" dirty="0" smtClean="0">
                <a:solidFill>
                  <a:schemeClr val="tx1">
                    <a:lumMod val="75000"/>
                  </a:schemeClr>
                </a:solidFill>
              </a:rPr>
              <a:t> Microsoft clip art © 2013 </a:t>
            </a:r>
          </a:p>
        </p:txBody>
      </p:sp>
      <p:sp>
        <p:nvSpPr>
          <p:cNvPr id="28" name="TextBox 8"/>
          <p:cNvSpPr txBox="1">
            <a:spLocks noChangeArrowheads="1"/>
          </p:cNvSpPr>
          <p:nvPr/>
        </p:nvSpPr>
        <p:spPr bwMode="auto">
          <a:xfrm>
            <a:off x="35496" y="5847655"/>
            <a:ext cx="1944216" cy="461665"/>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boy © </a:t>
            </a:r>
            <a:r>
              <a:rPr lang="en-CA" sz="800" dirty="0" smtClean="0">
                <a:solidFill>
                  <a:schemeClr val="tx1">
                    <a:lumMod val="75000"/>
                  </a:schemeClr>
                </a:solidFill>
              </a:rPr>
              <a:t>GospelGifs.com </a:t>
            </a:r>
          </a:p>
          <a:p>
            <a:pPr algn="ctr">
              <a:defRPr/>
            </a:pPr>
            <a:r>
              <a:rPr lang="en-CA" altLang="ko-KR" sz="800" dirty="0" smtClean="0">
                <a:solidFill>
                  <a:schemeClr val="tx1">
                    <a:lumMod val="75000"/>
                  </a:schemeClr>
                </a:solidFill>
                <a:ea typeface="Gulim" pitchFamily="34" charset="-127"/>
              </a:rPr>
              <a:t>Satan face at clipartpal.com</a:t>
            </a:r>
            <a:endParaRPr lang="en-US" altLang="ko-KR" sz="800" dirty="0" smtClean="0">
              <a:solidFill>
                <a:schemeClr val="tx1">
                  <a:lumMod val="75000"/>
                </a:schemeClr>
              </a:solidFill>
              <a:ea typeface="Gulim" pitchFamily="34" charset="-127"/>
            </a:endParaRPr>
          </a:p>
          <a:p>
            <a:pPr algn="ctr">
              <a:defRPr/>
            </a:pPr>
            <a:endParaRPr lang="en-CA" sz="800" dirty="0">
              <a:solidFill>
                <a:schemeClr val="tx1">
                  <a:lumMod val="75000"/>
                </a:schemeClr>
              </a:solidFill>
            </a:endParaRPr>
          </a:p>
        </p:txBody>
      </p:sp>
      <p:sp>
        <p:nvSpPr>
          <p:cNvPr id="29" name="Title 2"/>
          <p:cNvSpPr txBox="1">
            <a:spLocks/>
          </p:cNvSpPr>
          <p:nvPr/>
        </p:nvSpPr>
        <p:spPr bwMode="auto">
          <a:xfrm>
            <a:off x="3995936" y="4824362"/>
            <a:ext cx="5076056"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chemeClr val="bg1"/>
                </a:solidFill>
                <a:latin typeface="Calibri" pitchFamily="34" charset="0"/>
              </a:rPr>
              <a:t>“For the law of the Spirit of life has set you free in Christ Jesus from the law of sin and death”  Rom 8:2</a:t>
            </a:r>
            <a:endParaRPr lang="en-CA" sz="2400" dirty="0" smtClean="0"/>
          </a:p>
        </p:txBody>
      </p:sp>
      <p:sp>
        <p:nvSpPr>
          <p:cNvPr id="30" name="TextBox 29"/>
          <p:cNvSpPr txBox="1"/>
          <p:nvPr/>
        </p:nvSpPr>
        <p:spPr>
          <a:xfrm>
            <a:off x="35496" y="3265626"/>
            <a:ext cx="3888432" cy="451406"/>
          </a:xfrm>
          <a:prstGeom prst="rect">
            <a:avLst/>
          </a:prstGeom>
          <a:noFill/>
        </p:spPr>
        <p:txBody>
          <a:bodyPr wrap="square" rtlCol="0">
            <a:spAutoFit/>
          </a:bodyPr>
          <a:lstStyle/>
          <a:p>
            <a:pPr algn="ctr">
              <a:lnSpc>
                <a:spcPts val="2800"/>
              </a:lnSpc>
            </a:pPr>
            <a:r>
              <a:rPr lang="en-CA" sz="2800" b="1" dirty="0" smtClean="0">
                <a:latin typeface="Calibri" pitchFamily="34" charset="0"/>
                <a:cs typeface="Calibri" pitchFamily="34" charset="0"/>
              </a:rPr>
              <a:t>Love God and his ways?</a:t>
            </a:r>
            <a:endParaRPr lang="en-CA" sz="2800" b="1" dirty="0">
              <a:latin typeface="Calibri" pitchFamily="34" charset="0"/>
              <a:cs typeface="Calibri" pitchFamily="34" charset="0"/>
            </a:endParaRPr>
          </a:p>
        </p:txBody>
      </p:sp>
      <p:sp>
        <p:nvSpPr>
          <p:cNvPr id="31" name="Right Arrow 30"/>
          <p:cNvSpPr/>
          <p:nvPr/>
        </p:nvSpPr>
        <p:spPr>
          <a:xfrm>
            <a:off x="1824256" y="4797152"/>
            <a:ext cx="731520" cy="640080"/>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0" y="6428977"/>
            <a:ext cx="3931920" cy="456407"/>
          </a:xfrm>
          <a:prstGeom prst="rect">
            <a:avLst/>
          </a:prstGeom>
          <a:solidFill>
            <a:schemeClr val="tx1">
              <a:lumMod val="65000"/>
            </a:schemeClr>
          </a:solid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slavery to sin and Satan</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36512" y="-387424"/>
            <a:ext cx="9235440" cy="6927395"/>
          </a:xfrm>
          <a:prstGeom prst="rect">
            <a:avLst/>
          </a:prstGeom>
          <a:noFill/>
          <a:ln w="9525">
            <a:noFill/>
            <a:miter lim="800000"/>
            <a:headEnd/>
            <a:tailEnd/>
          </a:ln>
        </p:spPr>
      </p:pic>
      <p:sp>
        <p:nvSpPr>
          <p:cNvPr id="15" name="Title 1"/>
          <p:cNvSpPr txBox="1">
            <a:spLocks/>
          </p:cNvSpPr>
          <p:nvPr/>
        </p:nvSpPr>
        <p:spPr bwMode="auto">
          <a:xfrm>
            <a:off x="-36512" y="4690824"/>
            <a:ext cx="9235440" cy="2194560"/>
          </a:xfrm>
          <a:prstGeom prst="rect">
            <a:avLst/>
          </a:prstGeom>
          <a:solidFill>
            <a:schemeClr val="bg1">
              <a:lumMod val="95000"/>
              <a:lumOff val="5000"/>
            </a:schemeClr>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noProof="0" dirty="0" smtClean="0">
                <a:solidFill>
                  <a:srgbClr val="00FF00"/>
                </a:solidFill>
                <a:latin typeface="Calibri" pitchFamily="34" charset="0"/>
                <a:ea typeface="+mj-ea"/>
                <a:cs typeface="+mj-cs"/>
              </a:rPr>
              <a:t>P</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rophesy = </a:t>
            </a:r>
            <a:r>
              <a:rPr lang="en-CA" sz="2400" b="1" kern="0" dirty="0" smtClean="0">
                <a:solidFill>
                  <a:srgbClr val="00FF00"/>
                </a:solidFill>
                <a:latin typeface="Calibri" pitchFamily="34" charset="0"/>
                <a:ea typeface="+mj-ea"/>
                <a:cs typeface="+mj-cs"/>
              </a:rPr>
              <a:t>saying what the Lord says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(Ezek 34:2; 35:2-3).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In Acts, New Testament prophecy focuses on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witnessing</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about</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lang="en-CA" sz="2400" b="1" kern="0" dirty="0" smtClean="0">
                <a:solidFill>
                  <a:srgbClr val="00FF00"/>
                </a:solidFill>
                <a:latin typeface="Calibri" pitchFamily="34" charset="0"/>
                <a:ea typeface="+mj-ea"/>
                <a:cs typeface="+mj-cs"/>
              </a:rPr>
              <a:t>Jesus (Acts 1:8), preaching the word of Christ crucified and risen (Acts 8:4).</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Christians prophesy when they share Christ using God’s Word,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saying,</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“Thus says the LORD.  This is what the LORD says.”</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7" name="TextBox 6"/>
          <p:cNvSpPr txBox="1"/>
          <p:nvPr/>
        </p:nvSpPr>
        <p:spPr>
          <a:xfrm>
            <a:off x="6228184" y="-27384"/>
            <a:ext cx="2808312" cy="4401205"/>
          </a:xfrm>
          <a:prstGeom prst="rect">
            <a:avLst/>
          </a:prstGeom>
          <a:noFill/>
        </p:spPr>
        <p:txBody>
          <a:bodyPr wrap="square" rtlCol="0">
            <a:spAutoFit/>
          </a:bodyPr>
          <a:lstStyle/>
          <a:p>
            <a:pPr algn="ctr"/>
            <a:r>
              <a:rPr lang="en-US" sz="2800" b="1" dirty="0" smtClean="0">
                <a:latin typeface="Calibri" pitchFamily="34" charset="0"/>
              </a:rPr>
              <a:t>“</a:t>
            </a:r>
            <a:r>
              <a:rPr lang="en-CA" sz="2800" b="1" dirty="0" smtClean="0">
                <a:latin typeface="Calibri" pitchFamily="34" charset="0"/>
              </a:rPr>
              <a:t>And in the last days it shall be, </a:t>
            </a:r>
          </a:p>
          <a:p>
            <a:pPr algn="ctr"/>
            <a:r>
              <a:rPr lang="en-CA" sz="2800" b="1" dirty="0" smtClean="0">
                <a:latin typeface="Calibri" pitchFamily="34" charset="0"/>
              </a:rPr>
              <a:t>God declares, </a:t>
            </a:r>
          </a:p>
          <a:p>
            <a:pPr algn="ctr"/>
            <a:r>
              <a:rPr lang="en-CA" sz="2800" b="1" dirty="0" smtClean="0">
                <a:latin typeface="Calibri" pitchFamily="34" charset="0"/>
              </a:rPr>
              <a:t>that I will pour out my Spirit on all flesh, . . .  </a:t>
            </a:r>
          </a:p>
          <a:p>
            <a:pPr algn="ctr"/>
            <a:r>
              <a:rPr lang="en-CA" sz="2800" b="1" dirty="0" smtClean="0">
                <a:latin typeface="Calibri" pitchFamily="34" charset="0"/>
              </a:rPr>
              <a:t>I will pour out my Spirit, and they shall prophesy”</a:t>
            </a:r>
            <a:r>
              <a:rPr lang="en-US" sz="2800" b="1" dirty="0" smtClean="0">
                <a:latin typeface="Calibri" pitchFamily="34" charset="0"/>
              </a:rPr>
              <a:t> </a:t>
            </a:r>
          </a:p>
          <a:p>
            <a:pPr algn="ctr"/>
            <a:r>
              <a:rPr lang="en-US" sz="2800" b="1" dirty="0" smtClean="0">
                <a:latin typeface="Calibri" pitchFamily="34" charset="0"/>
              </a:rPr>
              <a:t>Acts 2:17-18</a:t>
            </a:r>
            <a:endParaRPr lang="en-CA" sz="2800" b="1" dirty="0">
              <a:latin typeface="Calibri" pitchFamily="34" charset="0"/>
            </a:endParaRPr>
          </a:p>
        </p:txBody>
      </p:sp>
      <p:sp>
        <p:nvSpPr>
          <p:cNvPr id="10" name="Rectangle 9"/>
          <p:cNvSpPr/>
          <p:nvPr/>
        </p:nvSpPr>
        <p:spPr>
          <a:xfrm>
            <a:off x="3131840" y="2132856"/>
            <a:ext cx="2664296" cy="7386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 Micro. Corp.</a:t>
            </a:r>
          </a:p>
          <a:p>
            <a:pPr algn="ctr"/>
            <a:r>
              <a:rPr lang="en-CA" sz="800" dirty="0" smtClean="0">
                <a:solidFill>
                  <a:schemeClr val="tx1">
                    <a:lumMod val="75000"/>
                  </a:schemeClr>
                </a:solidFill>
              </a:rPr>
              <a:t>heart © clipartbest.com</a:t>
            </a:r>
          </a:p>
          <a:p>
            <a:pPr algn="ctr"/>
            <a:r>
              <a:rPr lang="en-CA" sz="800" dirty="0" smtClean="0">
                <a:solidFill>
                  <a:schemeClr val="tx1">
                    <a:lumMod val="65000"/>
                  </a:schemeClr>
                </a:solidFill>
              </a:rPr>
              <a:t> </a:t>
            </a:r>
          </a:p>
          <a:p>
            <a:pPr algn="ctr"/>
            <a:endParaRPr lang="en-CA" sz="1000" dirty="0">
              <a:solidFill>
                <a:schemeClr val="tx1">
                  <a:lumMod val="65000"/>
                </a:schemeClr>
              </a:solidFill>
            </a:endParaRPr>
          </a:p>
        </p:txBody>
      </p:sp>
      <p:pic>
        <p:nvPicPr>
          <p:cNvPr id="8" name="Picture 7" descr="angry-face-01s.gif"/>
          <p:cNvPicPr>
            <a:picLocks noChangeAspect="1"/>
          </p:cNvPicPr>
          <p:nvPr/>
        </p:nvPicPr>
        <p:blipFill>
          <a:blip r:embed="rId3" cstate="print"/>
          <a:stretch>
            <a:fillRect/>
          </a:stretch>
        </p:blipFill>
        <p:spPr>
          <a:xfrm>
            <a:off x="35496" y="6021288"/>
            <a:ext cx="864096" cy="864096"/>
          </a:xfrm>
          <a:prstGeom prst="ellipse">
            <a:avLst/>
          </a:prstGeom>
        </p:spPr>
      </p:pic>
      <p:sp>
        <p:nvSpPr>
          <p:cNvPr id="12" name="TextBox 11"/>
          <p:cNvSpPr txBox="1"/>
          <p:nvPr/>
        </p:nvSpPr>
        <p:spPr>
          <a:xfrm>
            <a:off x="35496"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7" name="Title 1"/>
          <p:cNvSpPr txBox="1">
            <a:spLocks/>
          </p:cNvSpPr>
          <p:nvPr/>
        </p:nvSpPr>
        <p:spPr bwMode="auto">
          <a:xfrm>
            <a:off x="-36512" y="-27384"/>
            <a:ext cx="6192688" cy="864096"/>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49. the Spirit is poured</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 into </a:t>
            </a:r>
            <a:r>
              <a:rPr lang="en-CA" sz="2800" b="1" kern="0" baseline="0" dirty="0" smtClean="0">
                <a:solidFill>
                  <a:srgbClr val="FF0000"/>
                </a:solidFill>
                <a:latin typeface="Calibri" pitchFamily="34" charset="0"/>
                <a:ea typeface="+mj-ea"/>
                <a:cs typeface="+mj-cs"/>
              </a:rPr>
              <a:t>our hearts.  </a:t>
            </a:r>
            <a:r>
              <a:rPr lang="en-CA" sz="2800" b="1" kern="0" dirty="0" smtClean="0">
                <a:solidFill>
                  <a:srgbClr val="FF0000"/>
                </a:solidFill>
                <a:latin typeface="Calibri" pitchFamily="34" charset="0"/>
                <a:ea typeface="+mj-ea"/>
                <a:cs typeface="+mj-cs"/>
              </a:rPr>
              <a:t>Praise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14" name="Picture 13" descr="www.clipartbest.com dc6XLjAMi.gif"/>
          <p:cNvPicPr>
            <a:picLocks noChangeAspect="1"/>
          </p:cNvPicPr>
          <p:nvPr/>
        </p:nvPicPr>
        <p:blipFill>
          <a:blip r:embed="rId4" cstate="print"/>
          <a:stretch>
            <a:fillRect/>
          </a:stretch>
        </p:blipFill>
        <p:spPr>
          <a:xfrm>
            <a:off x="3657600" y="3212976"/>
            <a:ext cx="1554480" cy="1092637"/>
          </a:xfrm>
          <a:prstGeom prst="rect">
            <a:avLst/>
          </a:prstGeom>
        </p:spPr>
      </p:pic>
      <p:pic>
        <p:nvPicPr>
          <p:cNvPr id="9" name="Picture 8" descr="small dove.png"/>
          <p:cNvPicPr>
            <a:picLocks noChangeAspect="1"/>
          </p:cNvPicPr>
          <p:nvPr/>
        </p:nvPicPr>
        <p:blipFill>
          <a:blip r:embed="rId5" cstate="print"/>
          <a:stretch>
            <a:fillRect/>
          </a:stretch>
        </p:blipFill>
        <p:spPr>
          <a:xfrm>
            <a:off x="3729726" y="3068960"/>
            <a:ext cx="1346330" cy="1399336"/>
          </a:xfrm>
          <a:prstGeom prst="rect">
            <a:avLst/>
          </a:prstGeom>
        </p:spPr>
      </p:pic>
      <p:sp>
        <p:nvSpPr>
          <p:cNvPr id="18" name="TextBox 17"/>
          <p:cNvSpPr txBox="1"/>
          <p:nvPr/>
        </p:nvSpPr>
        <p:spPr>
          <a:xfrm>
            <a:off x="395536" y="4437112"/>
            <a:ext cx="1800200" cy="215444"/>
          </a:xfrm>
          <a:prstGeom prst="rect">
            <a:avLst/>
          </a:prstGeom>
          <a:noFill/>
        </p:spPr>
        <p:txBody>
          <a:bodyPr wrap="square" rtlCol="0">
            <a:spAutoFit/>
          </a:bodyPr>
          <a:lstStyle/>
          <a:p>
            <a:pPr algn="ctr"/>
            <a:r>
              <a:rPr lang="en-CA" sz="800" dirty="0" smtClean="0">
                <a:solidFill>
                  <a:schemeClr val="tx1">
                    <a:lumMod val="50000"/>
                  </a:schemeClr>
                </a:solidFill>
              </a:rPr>
              <a:t>heart © clipartbest.com</a:t>
            </a:r>
            <a:endParaRPr lang="en-CA" sz="800" dirty="0">
              <a:solidFill>
                <a:schemeClr val="tx1">
                  <a:lumMod val="50000"/>
                </a:schemeClr>
              </a:solidFill>
            </a:endParaRPr>
          </a:p>
        </p:txBody>
      </p:sp>
      <p:sp>
        <p:nvSpPr>
          <p:cNvPr id="19" name="TextBox 18"/>
          <p:cNvSpPr txBox="1"/>
          <p:nvPr/>
        </p:nvSpPr>
        <p:spPr>
          <a:xfrm>
            <a:off x="179512" y="4109010"/>
            <a:ext cx="2304256" cy="338554"/>
          </a:xfrm>
          <a:prstGeom prst="rect">
            <a:avLst/>
          </a:prstGeom>
          <a:noFill/>
        </p:spPr>
        <p:txBody>
          <a:bodyPr wrap="square" rtlCol="0">
            <a:spAutoFit/>
          </a:bodyPr>
          <a:lstStyle/>
          <a:p>
            <a:pPr algn="ctr"/>
            <a:r>
              <a:rPr lang="en-CA" sz="800" dirty="0" smtClean="0">
                <a:solidFill>
                  <a:schemeClr val="tx1">
                    <a:lumMod val="50000"/>
                  </a:schemeClr>
                </a:solidFill>
              </a:rPr>
              <a:t>Pariah Springs Trinidad and Tobago </a:t>
            </a:r>
          </a:p>
          <a:p>
            <a:pPr algn="ctr"/>
            <a:r>
              <a:rPr lang="en-CA" sz="800" dirty="0" smtClean="0">
                <a:solidFill>
                  <a:schemeClr val="tx1">
                    <a:lumMod val="50000"/>
                  </a:schemeClr>
                </a:solidFill>
              </a:rPr>
              <a:t>Eco Adventure Tours</a:t>
            </a:r>
            <a:endParaRPr lang="en-CA" sz="800" dirty="0">
              <a:solidFill>
                <a:schemeClr val="tx1">
                  <a:lumMod val="50000"/>
                </a:schemeClr>
              </a:solidFill>
            </a:endParaRPr>
          </a:p>
        </p:txBody>
      </p:sp>
      <p:sp>
        <p:nvSpPr>
          <p:cNvPr id="13" name="TextBox 8"/>
          <p:cNvSpPr txBox="1">
            <a:spLocks noChangeArrowheads="1"/>
          </p:cNvSpPr>
          <p:nvPr/>
        </p:nvSpPr>
        <p:spPr bwMode="auto">
          <a:xfrm>
            <a:off x="-108520"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21" name="TextBox 20"/>
          <p:cNvSpPr txBox="1"/>
          <p:nvPr/>
        </p:nvSpPr>
        <p:spPr>
          <a:xfrm>
            <a:off x="35496" y="905813"/>
            <a:ext cx="2808312" cy="3170099"/>
          </a:xfrm>
          <a:prstGeom prst="rect">
            <a:avLst/>
          </a:prstGeom>
          <a:noFill/>
        </p:spPr>
        <p:txBody>
          <a:bodyPr wrap="square" rtlCol="0">
            <a:spAutoFit/>
          </a:bodyPr>
          <a:lstStyle/>
          <a:p>
            <a:pPr algn="ctr"/>
            <a:r>
              <a:rPr lang="en-US" sz="3200" b="1" dirty="0" smtClean="0">
                <a:latin typeface="Calibri" pitchFamily="34" charset="0"/>
              </a:rPr>
              <a:t>“</a:t>
            </a:r>
            <a:r>
              <a:rPr lang="en-CA" sz="2800" b="1" dirty="0" smtClean="0">
                <a:latin typeface="Calibri" pitchFamily="34" charset="0"/>
              </a:rPr>
              <a:t>God's love has been poured into our hearts through the Holy Spirit, who has been given to us” Rom 5:5</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36512" y="-27384"/>
            <a:ext cx="9235440" cy="6927395"/>
          </a:xfrm>
          <a:prstGeom prst="rect">
            <a:avLst/>
          </a:prstGeom>
          <a:noFill/>
          <a:ln w="9525">
            <a:noFill/>
            <a:miter lim="800000"/>
            <a:headEnd/>
            <a:tailEnd/>
          </a:ln>
        </p:spPr>
      </p:pic>
      <p:sp>
        <p:nvSpPr>
          <p:cNvPr id="5" name="TextBox 4"/>
          <p:cNvSpPr txBox="1"/>
          <p:nvPr/>
        </p:nvSpPr>
        <p:spPr>
          <a:xfrm>
            <a:off x="-36512" y="4109010"/>
            <a:ext cx="2304256" cy="338554"/>
          </a:xfrm>
          <a:prstGeom prst="rect">
            <a:avLst/>
          </a:prstGeom>
          <a:noFill/>
        </p:spPr>
        <p:txBody>
          <a:bodyPr wrap="square" rtlCol="0">
            <a:spAutoFit/>
          </a:bodyPr>
          <a:lstStyle/>
          <a:p>
            <a:pPr algn="ctr"/>
            <a:r>
              <a:rPr lang="en-CA" sz="800" dirty="0" smtClean="0">
                <a:solidFill>
                  <a:schemeClr val="tx1">
                    <a:lumMod val="50000"/>
                  </a:schemeClr>
                </a:solidFill>
              </a:rPr>
              <a:t>Pariah Springs Trinidad and Tobago </a:t>
            </a:r>
          </a:p>
          <a:p>
            <a:pPr algn="ctr"/>
            <a:r>
              <a:rPr lang="en-CA" sz="800" dirty="0" smtClean="0">
                <a:solidFill>
                  <a:schemeClr val="tx1">
                    <a:lumMod val="50000"/>
                  </a:schemeClr>
                </a:solidFill>
              </a:rPr>
              <a:t>Eco Adventure Tours</a:t>
            </a:r>
            <a:endParaRPr lang="en-CA" sz="800" dirty="0">
              <a:solidFill>
                <a:schemeClr val="tx1">
                  <a:lumMod val="50000"/>
                </a:schemeClr>
              </a:solidFill>
            </a:endParaRPr>
          </a:p>
        </p:txBody>
      </p:sp>
      <p:sp>
        <p:nvSpPr>
          <p:cNvPr id="18" name="Title 1"/>
          <p:cNvSpPr txBox="1">
            <a:spLocks/>
          </p:cNvSpPr>
          <p:nvPr/>
        </p:nvSpPr>
        <p:spPr bwMode="auto">
          <a:xfrm>
            <a:off x="-36512" y="-27384"/>
            <a:ext cx="2808312" cy="2286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solidFill>
                  <a:srgbClr val="FF0000"/>
                </a:solidFill>
                <a:latin typeface="Calibri" pitchFamily="34" charset="0"/>
              </a:rPr>
              <a:t>50. </a:t>
            </a:r>
            <a:r>
              <a:rPr lang="en-CA" sz="2800" b="1" kern="0" dirty="0" smtClean="0">
                <a:solidFill>
                  <a:srgbClr val="FF0000"/>
                </a:solidFill>
                <a:latin typeface="Calibri" pitchFamily="34" charset="0"/>
              </a:rPr>
              <a:t>the Spirit of </a:t>
            </a:r>
            <a:r>
              <a:rPr lang="en-CA" sz="2800" b="1" i="1" kern="0" dirty="0" smtClean="0">
                <a:solidFill>
                  <a:srgbClr val="FF0000"/>
                </a:solidFill>
                <a:latin typeface="Calibri" pitchFamily="34" charset="0"/>
              </a:rPr>
              <a:t>agape</a:t>
            </a:r>
            <a:r>
              <a:rPr lang="en-CA" sz="2800" b="1" kern="0" dirty="0" smtClean="0">
                <a:solidFill>
                  <a:srgbClr val="FF0000"/>
                </a:solidFill>
                <a:latin typeface="Calibri" pitchFamily="34" charset="0"/>
              </a:rPr>
              <a:t> love </a:t>
            </a:r>
          </a:p>
          <a:p>
            <a:pPr algn="ctr"/>
            <a:r>
              <a:rPr lang="en-CA" sz="2800" b="1" kern="0" dirty="0" smtClean="0">
                <a:solidFill>
                  <a:srgbClr val="FF0000"/>
                </a:solidFill>
                <a:latin typeface="Calibri" pitchFamily="34" charset="0"/>
              </a:rPr>
              <a:t>is poured into </a:t>
            </a:r>
          </a:p>
          <a:p>
            <a:pPr algn="ctr"/>
            <a:r>
              <a:rPr lang="en-CA" sz="2800" b="1" kern="0" dirty="0" smtClean="0">
                <a:solidFill>
                  <a:srgbClr val="FF0000"/>
                </a:solidFill>
                <a:latin typeface="Calibri" pitchFamily="34" charset="0"/>
              </a:rPr>
              <a:t>our hearts.</a:t>
            </a:r>
          </a:p>
          <a:p>
            <a:pPr algn="ct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Calibri" pitchFamily="34" charset="0"/>
              </a:rPr>
              <a:t>Thank you, Lord!</a:t>
            </a:r>
          </a:p>
        </p:txBody>
      </p:sp>
      <p:sp>
        <p:nvSpPr>
          <p:cNvPr id="21" name="TextBox 20"/>
          <p:cNvSpPr txBox="1"/>
          <p:nvPr/>
        </p:nvSpPr>
        <p:spPr>
          <a:xfrm>
            <a:off x="5868144" y="116632"/>
            <a:ext cx="3168352" cy="4893647"/>
          </a:xfrm>
          <a:prstGeom prst="rect">
            <a:avLst/>
          </a:prstGeom>
          <a:noFill/>
        </p:spPr>
        <p:txBody>
          <a:bodyPr wrap="square" rtlCol="0">
            <a:spAutoFit/>
          </a:bodyPr>
          <a:lstStyle/>
          <a:p>
            <a:pPr algn="ctr"/>
            <a:r>
              <a:rPr lang="en-US" sz="3200" b="1" dirty="0" smtClean="0">
                <a:latin typeface="Calibri" pitchFamily="34" charset="0"/>
              </a:rPr>
              <a:t>“</a:t>
            </a:r>
            <a:r>
              <a:rPr lang="en-CA" sz="2800" b="1" dirty="0" smtClean="0">
                <a:latin typeface="Calibri" pitchFamily="34" charset="0"/>
              </a:rPr>
              <a:t>God's love has been poured into our hearts through the Holy Spirit, </a:t>
            </a:r>
          </a:p>
          <a:p>
            <a:pPr algn="ctr"/>
            <a:r>
              <a:rPr lang="en-CA" sz="2800" b="1" dirty="0" smtClean="0">
                <a:latin typeface="Calibri" pitchFamily="34" charset="0"/>
              </a:rPr>
              <a:t>who has been given to us. ... Christ died for us ... justified by his blood ... reconciled … saved by his life” </a:t>
            </a:r>
          </a:p>
          <a:p>
            <a:pPr algn="ctr"/>
            <a:r>
              <a:rPr lang="en-CA" sz="2800" b="1" dirty="0" smtClean="0">
                <a:latin typeface="Calibri" pitchFamily="34" charset="0"/>
              </a:rPr>
              <a:t>Rom 5:5-10</a:t>
            </a:r>
            <a:endParaRPr lang="en-CA" sz="2800" b="1" dirty="0">
              <a:latin typeface="Calibri" pitchFamily="34" charset="0"/>
            </a:endParaRPr>
          </a:p>
        </p:txBody>
      </p:sp>
      <p:pic>
        <p:nvPicPr>
          <p:cNvPr id="16" name="Picture 15" descr="www.clipartbest.com dc6XLjAMi.gif"/>
          <p:cNvPicPr>
            <a:picLocks noChangeAspect="1"/>
          </p:cNvPicPr>
          <p:nvPr/>
        </p:nvPicPr>
        <p:blipFill>
          <a:blip r:embed="rId3" cstate="print"/>
          <a:stretch>
            <a:fillRect/>
          </a:stretch>
        </p:blipFill>
        <p:spPr>
          <a:xfrm>
            <a:off x="3635896" y="3573016"/>
            <a:ext cx="1554480" cy="1092637"/>
          </a:xfrm>
          <a:prstGeom prst="rect">
            <a:avLst/>
          </a:prstGeom>
        </p:spPr>
      </p:pic>
      <p:cxnSp>
        <p:nvCxnSpPr>
          <p:cNvPr id="14" name="Straight Connector 13"/>
          <p:cNvCxnSpPr/>
          <p:nvPr/>
        </p:nvCxnSpPr>
        <p:spPr>
          <a:xfrm flipH="1">
            <a:off x="4427984" y="3861048"/>
            <a:ext cx="0" cy="540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212008" y="4005064"/>
            <a:ext cx="43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4" name="Picture 23" descr="www.clipartbest.com dc6XLjAMi.gif"/>
          <p:cNvPicPr>
            <a:picLocks noChangeAspect="1"/>
          </p:cNvPicPr>
          <p:nvPr/>
        </p:nvPicPr>
        <p:blipFill>
          <a:blip r:embed="rId3" cstate="print"/>
          <a:stretch>
            <a:fillRect/>
          </a:stretch>
        </p:blipFill>
        <p:spPr>
          <a:xfrm>
            <a:off x="3491880" y="1628800"/>
            <a:ext cx="1828800" cy="1285456"/>
          </a:xfrm>
          <a:prstGeom prst="rect">
            <a:avLst/>
          </a:prstGeom>
        </p:spPr>
      </p:pic>
      <p:pic>
        <p:nvPicPr>
          <p:cNvPr id="22" name="Picture 21" descr="small dove.png"/>
          <p:cNvPicPr>
            <a:picLocks noChangeAspect="1"/>
          </p:cNvPicPr>
          <p:nvPr/>
        </p:nvPicPr>
        <p:blipFill>
          <a:blip r:embed="rId4" cstate="print"/>
          <a:stretch>
            <a:fillRect/>
          </a:stretch>
        </p:blipFill>
        <p:spPr>
          <a:xfrm>
            <a:off x="3657718" y="1556792"/>
            <a:ext cx="1346330" cy="1399336"/>
          </a:xfrm>
          <a:prstGeom prst="rect">
            <a:avLst/>
          </a:prstGeom>
        </p:spPr>
      </p:pic>
      <p:sp>
        <p:nvSpPr>
          <p:cNvPr id="25" name="TextBox 24"/>
          <p:cNvSpPr txBox="1"/>
          <p:nvPr/>
        </p:nvSpPr>
        <p:spPr>
          <a:xfrm>
            <a:off x="179512" y="4437112"/>
            <a:ext cx="1800200" cy="215444"/>
          </a:xfrm>
          <a:prstGeom prst="rect">
            <a:avLst/>
          </a:prstGeom>
          <a:noFill/>
        </p:spPr>
        <p:txBody>
          <a:bodyPr wrap="square" rtlCol="0">
            <a:spAutoFit/>
          </a:bodyPr>
          <a:lstStyle/>
          <a:p>
            <a:pPr algn="ctr"/>
            <a:r>
              <a:rPr lang="en-CA" sz="800" dirty="0" smtClean="0">
                <a:solidFill>
                  <a:schemeClr val="tx1">
                    <a:lumMod val="50000"/>
                  </a:schemeClr>
                </a:solidFill>
              </a:rPr>
              <a:t>heart © clipartbest.com</a:t>
            </a:r>
            <a:endParaRPr lang="en-CA" sz="800" dirty="0">
              <a:solidFill>
                <a:schemeClr val="tx1">
                  <a:lumMod val="50000"/>
                </a:schemeClr>
              </a:solidFill>
            </a:endParaRPr>
          </a:p>
        </p:txBody>
      </p:sp>
      <p:sp>
        <p:nvSpPr>
          <p:cNvPr id="26" name="TextBox 25"/>
          <p:cNvSpPr txBox="1"/>
          <p:nvPr/>
        </p:nvSpPr>
        <p:spPr>
          <a:xfrm>
            <a:off x="3657600" y="3724929"/>
            <a:ext cx="1447800" cy="712183"/>
          </a:xfrm>
          <a:prstGeom prst="rect">
            <a:avLst/>
          </a:prstGeom>
          <a:noFill/>
        </p:spPr>
        <p:txBody>
          <a:bodyPr wrap="square" rtlCol="0">
            <a:spAutoFit/>
          </a:bodyPr>
          <a:lstStyle/>
          <a:p>
            <a:pPr algn="ctr">
              <a:lnSpc>
                <a:spcPts val="2400"/>
              </a:lnSpc>
            </a:pPr>
            <a:r>
              <a:rPr lang="en-US" b="1" dirty="0" smtClean="0">
                <a:solidFill>
                  <a:srgbClr val="0099FF"/>
                </a:solidFill>
              </a:rPr>
              <a:t>  </a:t>
            </a:r>
            <a:r>
              <a:rPr lang="en-US" sz="2400" b="1" dirty="0" smtClean="0">
                <a:solidFill>
                  <a:srgbClr val="3333FF"/>
                </a:solidFill>
                <a:latin typeface="Calibri" pitchFamily="34" charset="0"/>
                <a:cs typeface="Calibri" pitchFamily="34" charset="0"/>
              </a:rPr>
              <a:t>You  first</a:t>
            </a:r>
          </a:p>
          <a:p>
            <a:pPr algn="ctr">
              <a:lnSpc>
                <a:spcPts val="2400"/>
              </a:lnSpc>
            </a:pPr>
            <a:r>
              <a:rPr lang="en-US" sz="2400" b="1" dirty="0" smtClean="0">
                <a:solidFill>
                  <a:srgbClr val="3333FF"/>
                </a:solidFill>
                <a:latin typeface="Calibri" pitchFamily="34" charset="0"/>
                <a:cs typeface="Calibri" pitchFamily="34" charset="0"/>
              </a:rPr>
              <a:t> Lord</a:t>
            </a:r>
            <a:endParaRPr lang="en-US" sz="2400" b="1" dirty="0">
              <a:solidFill>
                <a:srgbClr val="3333FF"/>
              </a:solidFill>
              <a:latin typeface="Calibri" pitchFamily="34" charset="0"/>
              <a:cs typeface="Calibri" pitchFamily="34" charset="0"/>
            </a:endParaRPr>
          </a:p>
        </p:txBody>
      </p:sp>
      <p:sp>
        <p:nvSpPr>
          <p:cNvPr id="28" name="TextBox 27"/>
          <p:cNvSpPr txBox="1"/>
          <p:nvPr/>
        </p:nvSpPr>
        <p:spPr>
          <a:xfrm>
            <a:off x="-36512" y="4941168"/>
            <a:ext cx="9235440" cy="1938992"/>
          </a:xfrm>
          <a:prstGeom prst="rect">
            <a:avLst/>
          </a:prstGeom>
          <a:solidFill>
            <a:schemeClr val="bg1">
              <a:lumMod val="95000"/>
              <a:lumOff val="5000"/>
            </a:schemeClr>
          </a:solidFill>
        </p:spPr>
        <p:txBody>
          <a:bodyPr wrap="square" rtlCol="0">
            <a:spAutoFit/>
          </a:bodyPr>
          <a:lstStyle/>
          <a:p>
            <a:pPr algn="ctr"/>
            <a:endParaRPr lang="en-CA" sz="800" b="1" dirty="0" smtClean="0">
              <a:solidFill>
                <a:srgbClr val="FF0000"/>
              </a:solidFill>
              <a:latin typeface="Calibri" pitchFamily="34" charset="0"/>
            </a:endParaRPr>
          </a:p>
          <a:p>
            <a:pPr algn="r"/>
            <a:endParaRPr lang="en-CA" sz="800" b="1" dirty="0" smtClean="0">
              <a:solidFill>
                <a:srgbClr val="FF0000"/>
              </a:solidFill>
              <a:latin typeface="Calibri" pitchFamily="34" charset="0"/>
            </a:endParaRPr>
          </a:p>
          <a:p>
            <a:pPr algn="r"/>
            <a:endParaRPr lang="en-CA" sz="800" b="1" dirty="0" smtClean="0">
              <a:solidFill>
                <a:srgbClr val="FF0000"/>
              </a:solidFill>
              <a:latin typeface="Calibri" pitchFamily="34" charset="0"/>
            </a:endParaRPr>
          </a:p>
          <a:p>
            <a:pPr algn="r"/>
            <a:endParaRPr lang="en-CA" sz="800" b="1" dirty="0" smtClean="0">
              <a:solidFill>
                <a:srgbClr val="FF0000"/>
              </a:solidFill>
              <a:latin typeface="Calibri" pitchFamily="34" charset="0"/>
            </a:endParaRPr>
          </a:p>
          <a:p>
            <a:pPr algn="r"/>
            <a:endParaRPr lang="en-CA" sz="800" b="1" dirty="0" smtClean="0">
              <a:solidFill>
                <a:srgbClr val="FF0000"/>
              </a:solidFill>
              <a:latin typeface="Calibri" pitchFamily="34" charset="0"/>
            </a:endParaRPr>
          </a:p>
          <a:p>
            <a:pPr algn="r"/>
            <a:endParaRPr lang="en-CA" sz="800" b="1" dirty="0" smtClean="0">
              <a:solidFill>
                <a:srgbClr val="FF0000"/>
              </a:solidFill>
              <a:latin typeface="Calibri" pitchFamily="34" charset="0"/>
            </a:endParaRPr>
          </a:p>
          <a:p>
            <a:pPr algn="r"/>
            <a:endParaRPr lang="en-CA" sz="800" b="1" dirty="0" smtClean="0">
              <a:solidFill>
                <a:srgbClr val="FF0000"/>
              </a:solidFill>
              <a:latin typeface="Calibri" pitchFamily="34" charset="0"/>
            </a:endParaRPr>
          </a:p>
          <a:p>
            <a:pPr algn="r"/>
            <a:endParaRPr lang="en-CA" sz="800" b="1" dirty="0" smtClean="0">
              <a:solidFill>
                <a:srgbClr val="FF0000"/>
              </a:solidFill>
              <a:latin typeface="Calibri" pitchFamily="34" charset="0"/>
            </a:endParaRPr>
          </a:p>
          <a:p>
            <a:pPr algn="r"/>
            <a:endParaRPr lang="en-CA" sz="800" b="1" dirty="0" smtClean="0">
              <a:solidFill>
                <a:srgbClr val="FF0000"/>
              </a:solidFill>
              <a:latin typeface="Calibri" pitchFamily="34" charset="0"/>
            </a:endParaRPr>
          </a:p>
          <a:p>
            <a:pPr algn="r"/>
            <a:endParaRPr lang="en-CA" sz="800" b="1" dirty="0" smtClean="0">
              <a:solidFill>
                <a:srgbClr val="FF0000"/>
              </a:solidFill>
              <a:latin typeface="Calibri" pitchFamily="34" charset="0"/>
            </a:endParaRPr>
          </a:p>
          <a:p>
            <a:pPr algn="r"/>
            <a:endParaRPr lang="en-CA" sz="800" b="1" dirty="0" smtClean="0">
              <a:solidFill>
                <a:srgbClr val="FF0000"/>
              </a:solidFill>
              <a:latin typeface="Calibri" pitchFamily="34" charset="0"/>
            </a:endParaRPr>
          </a:p>
          <a:p>
            <a:pPr algn="r"/>
            <a:endParaRPr lang="en-CA" sz="800" b="1" dirty="0" smtClean="0">
              <a:solidFill>
                <a:srgbClr val="FF0000"/>
              </a:solidFill>
              <a:latin typeface="Calibri" pitchFamily="34" charset="0"/>
            </a:endParaRPr>
          </a:p>
          <a:p>
            <a:pPr algn="r"/>
            <a:endParaRPr lang="en-CA" sz="2400" b="1" dirty="0" smtClean="0">
              <a:solidFill>
                <a:srgbClr val="00FF00"/>
              </a:solidFill>
              <a:latin typeface="Calibri" pitchFamily="34" charset="0"/>
            </a:endParaRPr>
          </a:p>
        </p:txBody>
      </p:sp>
      <p:sp>
        <p:nvSpPr>
          <p:cNvPr id="17" name="TextBox 16"/>
          <p:cNvSpPr txBox="1"/>
          <p:nvPr/>
        </p:nvSpPr>
        <p:spPr>
          <a:xfrm>
            <a:off x="-198944" y="4941166"/>
            <a:ext cx="9235440" cy="1692771"/>
          </a:xfrm>
          <a:prstGeom prst="rect">
            <a:avLst/>
          </a:prstGeom>
          <a:solidFill>
            <a:schemeClr val="bg1">
              <a:lumMod val="95000"/>
              <a:lumOff val="5000"/>
            </a:schemeClr>
          </a:solidFill>
        </p:spPr>
        <p:txBody>
          <a:bodyPr wrap="square" rtlCol="0">
            <a:spAutoFit/>
          </a:bodyPr>
          <a:lstStyle/>
          <a:p>
            <a:pPr algn="ctr"/>
            <a:endParaRPr lang="en-CA" sz="800" b="1" dirty="0" smtClean="0">
              <a:solidFill>
                <a:srgbClr val="FF0000"/>
              </a:solidFill>
              <a:latin typeface="Calibri" pitchFamily="34" charset="0"/>
            </a:endParaRPr>
          </a:p>
          <a:p>
            <a:pPr algn="r"/>
            <a:r>
              <a:rPr lang="en-CA" sz="2400" b="1" dirty="0" smtClean="0">
                <a:solidFill>
                  <a:srgbClr val="00FF00"/>
                </a:solidFill>
                <a:latin typeface="Calibri" pitchFamily="34" charset="0"/>
              </a:rPr>
              <a:t>      In Romans 5:5-11, God’s love poured into our hearts includes    </a:t>
            </a:r>
          </a:p>
          <a:p>
            <a:pPr algn="r"/>
            <a:r>
              <a:rPr lang="en-CA" sz="2400" b="1" dirty="0" smtClean="0">
                <a:solidFill>
                  <a:srgbClr val="00FF00"/>
                </a:solidFill>
                <a:latin typeface="Calibri" pitchFamily="34" charset="0"/>
              </a:rPr>
              <a:t>the love of Christ dying for us to justify us and reconcile us to God, </a:t>
            </a:r>
          </a:p>
          <a:p>
            <a:pPr algn="r"/>
            <a:r>
              <a:rPr lang="en-CA" sz="2400" b="1" dirty="0" smtClean="0">
                <a:solidFill>
                  <a:srgbClr val="00FF00"/>
                </a:solidFill>
                <a:latin typeface="Calibri" pitchFamily="34" charset="0"/>
              </a:rPr>
              <a:t>and Christ living for us to pour into us the Spirit of God’s nature</a:t>
            </a:r>
          </a:p>
          <a:p>
            <a:pPr algn="r"/>
            <a:r>
              <a:rPr lang="en-CA" sz="2400" b="1" dirty="0" smtClean="0">
                <a:solidFill>
                  <a:srgbClr val="00FF00"/>
                </a:solidFill>
                <a:latin typeface="Calibri" pitchFamily="34" charset="0"/>
              </a:rPr>
              <a:t>of </a:t>
            </a:r>
            <a:r>
              <a:rPr lang="en-CA" sz="2400" b="1" i="1" dirty="0" smtClean="0">
                <a:solidFill>
                  <a:srgbClr val="00FF00"/>
                </a:solidFill>
                <a:latin typeface="Calibri" pitchFamily="34" charset="0"/>
              </a:rPr>
              <a:t>agape </a:t>
            </a:r>
            <a:r>
              <a:rPr lang="en-CA" sz="2400" b="1" dirty="0" smtClean="0">
                <a:solidFill>
                  <a:srgbClr val="00FF00"/>
                </a:solidFill>
                <a:latin typeface="Calibri" pitchFamily="34" charset="0"/>
              </a:rPr>
              <a:t>love and to much more save us from God’s wrath!</a:t>
            </a:r>
          </a:p>
        </p:txBody>
      </p:sp>
      <p:pic>
        <p:nvPicPr>
          <p:cNvPr id="12" name="Picture 11" descr="angry-face-01s.gif"/>
          <p:cNvPicPr>
            <a:picLocks noChangeAspect="1"/>
          </p:cNvPicPr>
          <p:nvPr/>
        </p:nvPicPr>
        <p:blipFill>
          <a:blip r:embed="rId5" cstate="print"/>
          <a:stretch>
            <a:fillRect/>
          </a:stretch>
        </p:blipFill>
        <p:spPr>
          <a:xfrm>
            <a:off x="107504" y="5877272"/>
            <a:ext cx="864096" cy="864096"/>
          </a:xfrm>
          <a:prstGeom prst="ellipse">
            <a:avLst/>
          </a:prstGeom>
        </p:spPr>
      </p:pic>
      <p:sp>
        <p:nvSpPr>
          <p:cNvPr id="20" name="TextBox 8"/>
          <p:cNvSpPr txBox="1">
            <a:spLocks noChangeArrowheads="1"/>
          </p:cNvSpPr>
          <p:nvPr/>
        </p:nvSpPr>
        <p:spPr bwMode="auto">
          <a:xfrm>
            <a:off x="35496"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9" name="TextBox 18"/>
          <p:cNvSpPr txBox="1"/>
          <p:nvPr/>
        </p:nvSpPr>
        <p:spPr>
          <a:xfrm>
            <a:off x="107504"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Rectangle 28"/>
          <p:cNvSpPr/>
          <p:nvPr/>
        </p:nvSpPr>
        <p:spPr>
          <a:xfrm>
            <a:off x="3059832" y="1106160"/>
            <a:ext cx="2664296" cy="7386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 Micro. Corp.</a:t>
            </a:r>
          </a:p>
          <a:p>
            <a:pPr algn="ctr"/>
            <a:r>
              <a:rPr lang="en-CA" sz="800" dirty="0" smtClean="0">
                <a:solidFill>
                  <a:schemeClr val="tx1">
                    <a:lumMod val="75000"/>
                  </a:schemeClr>
                </a:solidFill>
              </a:rPr>
              <a:t>heart © clipartbest.com</a:t>
            </a:r>
          </a:p>
          <a:p>
            <a:pPr algn="ctr"/>
            <a:r>
              <a:rPr lang="en-CA" sz="800" dirty="0" smtClean="0">
                <a:solidFill>
                  <a:schemeClr val="tx1">
                    <a:lumMod val="65000"/>
                  </a:schemeClr>
                </a:solidFill>
              </a:rPr>
              <a:t>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pregnancy_stages_s20_32_weeks.jpg"/>
          <p:cNvPicPr>
            <a:picLocks noChangeAspect="1"/>
          </p:cNvPicPr>
          <p:nvPr/>
        </p:nvPicPr>
        <p:blipFill>
          <a:blip r:embed="rId2" cstate="print"/>
          <a:srcRect/>
          <a:stretch>
            <a:fillRect/>
          </a:stretch>
        </p:blipFill>
        <p:spPr bwMode="auto">
          <a:xfrm>
            <a:off x="898336" y="44627"/>
            <a:ext cx="8138160" cy="5529481"/>
          </a:xfrm>
          <a:prstGeom prst="rect">
            <a:avLst/>
          </a:prstGeom>
          <a:noFill/>
          <a:ln w="9525">
            <a:noFill/>
            <a:miter lim="800000"/>
            <a:headEnd/>
            <a:tailEnd/>
          </a:ln>
        </p:spPr>
      </p:pic>
      <p:sp>
        <p:nvSpPr>
          <p:cNvPr id="56323" name="Rectangle 3"/>
          <p:cNvSpPr>
            <a:spLocks noChangeArrowheads="1"/>
          </p:cNvSpPr>
          <p:nvPr/>
        </p:nvSpPr>
        <p:spPr bwMode="auto">
          <a:xfrm>
            <a:off x="107504" y="116632"/>
            <a:ext cx="3464364" cy="1384995"/>
          </a:xfrm>
          <a:prstGeom prst="rect">
            <a:avLst/>
          </a:prstGeom>
          <a:solidFill>
            <a:schemeClr val="tx1"/>
          </a:solidFill>
          <a:ln w="9525">
            <a:noFill/>
            <a:miter lim="800000"/>
            <a:headEnd/>
            <a:tailEnd/>
          </a:ln>
        </p:spPr>
        <p:txBody>
          <a:bodyPr wrap="square" anchor="ctr">
            <a:spAutoFit/>
          </a:bodyPr>
          <a:lstStyle/>
          <a:p>
            <a:pPr algn="ctr" eaLnBrk="0" hangingPunct="0"/>
            <a:r>
              <a:rPr lang="en-US" altLang="ko-KR" sz="2800" b="1" dirty="0" smtClean="0">
                <a:solidFill>
                  <a:srgbClr val="FF0000"/>
                </a:solidFill>
                <a:latin typeface="Calibri" pitchFamily="34" charset="0"/>
                <a:ea typeface="Gulim" pitchFamily="34" charset="-127"/>
              </a:rPr>
              <a:t>51. born of the Spirit, </a:t>
            </a:r>
          </a:p>
          <a:p>
            <a:pPr algn="ctr" eaLnBrk="0" hangingPunct="0"/>
            <a:r>
              <a:rPr lang="en-US" altLang="ko-KR" sz="2800" b="1" dirty="0" smtClean="0">
                <a:solidFill>
                  <a:srgbClr val="FF0000"/>
                </a:solidFill>
                <a:latin typeface="Calibri" pitchFamily="34" charset="0"/>
                <a:ea typeface="Gulim" pitchFamily="34" charset="-127"/>
              </a:rPr>
              <a:t>born of God.</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All praise, Lord!</a:t>
            </a:r>
            <a:endParaRPr lang="en-US" altLang="ko-KR" sz="2800" b="1" dirty="0">
              <a:solidFill>
                <a:srgbClr val="FF0000"/>
              </a:solidFill>
              <a:latin typeface="Calibri" pitchFamily="34" charset="0"/>
              <a:ea typeface="Gulim" pitchFamily="34" charset="-127"/>
              <a:cs typeface="Times New Roman" pitchFamily="18" charset="0"/>
            </a:endParaRPr>
          </a:p>
        </p:txBody>
      </p:sp>
      <p:sp>
        <p:nvSpPr>
          <p:cNvPr id="5" name="TextBox 4"/>
          <p:cNvSpPr txBox="1"/>
          <p:nvPr/>
        </p:nvSpPr>
        <p:spPr>
          <a:xfrm>
            <a:off x="720080" y="5212357"/>
            <a:ext cx="8460432" cy="1384995"/>
          </a:xfrm>
          <a:prstGeom prst="rect">
            <a:avLst/>
          </a:prstGeom>
          <a:solidFill>
            <a:schemeClr val="bg1"/>
          </a:solidFill>
        </p:spPr>
        <p:txBody>
          <a:bodyPr wrap="square" rtlCol="0">
            <a:spAutoFit/>
          </a:bodyPr>
          <a:lstStyle/>
          <a:p>
            <a:pPr algn="ctr"/>
            <a:r>
              <a:rPr lang="en-US" sz="2800" b="1" dirty="0" smtClean="0">
                <a:latin typeface="Calibri" pitchFamily="34" charset="0"/>
              </a:rPr>
              <a:t>“Truly, truly, I say to you, unless one is born of water </a:t>
            </a:r>
          </a:p>
          <a:p>
            <a:pPr algn="ctr"/>
            <a:r>
              <a:rPr lang="en-US" sz="2800" b="1" dirty="0" smtClean="0">
                <a:latin typeface="Calibri" pitchFamily="34" charset="0"/>
              </a:rPr>
              <a:t>and the Spirit, he cannot enter </a:t>
            </a:r>
          </a:p>
          <a:p>
            <a:pPr algn="ctr"/>
            <a:r>
              <a:rPr lang="en-US" sz="2800" b="1" dirty="0" smtClean="0">
                <a:latin typeface="Calibri" pitchFamily="34" charset="0"/>
              </a:rPr>
              <a:t>the kingdom of God”  John 3:5</a:t>
            </a:r>
            <a:endParaRPr lang="en-CA" sz="2800" dirty="0">
              <a:latin typeface="Calibri" pitchFamily="34" charset="0"/>
            </a:endParaRPr>
          </a:p>
        </p:txBody>
      </p:sp>
      <p:sp>
        <p:nvSpPr>
          <p:cNvPr id="6" name="TextBox 5"/>
          <p:cNvSpPr txBox="1"/>
          <p:nvPr/>
        </p:nvSpPr>
        <p:spPr>
          <a:xfrm>
            <a:off x="6444208" y="980728"/>
            <a:ext cx="2520280" cy="2677656"/>
          </a:xfrm>
          <a:prstGeom prst="rect">
            <a:avLst/>
          </a:prstGeom>
          <a:noFill/>
        </p:spPr>
        <p:txBody>
          <a:bodyPr wrap="square" rtlCol="0">
            <a:spAutoFit/>
          </a:bodyPr>
          <a:lstStyle/>
          <a:p>
            <a:pPr algn="ctr"/>
            <a:r>
              <a:rPr lang="en-US" sz="2800" b="1" dirty="0" smtClean="0">
                <a:latin typeface="Calibri" pitchFamily="34" charset="0"/>
              </a:rPr>
              <a:t>“For everyone who has been born of God overcomes the world”  </a:t>
            </a:r>
          </a:p>
          <a:p>
            <a:pPr algn="ctr"/>
            <a:r>
              <a:rPr lang="en-US" sz="2800" b="1" dirty="0" smtClean="0">
                <a:latin typeface="Calibri" pitchFamily="34" charset="0"/>
              </a:rPr>
              <a:t>1 John 5:4</a:t>
            </a:r>
            <a:endParaRPr lang="en-CA" sz="2800" dirty="0">
              <a:latin typeface="Calibri" pitchFamily="34" charset="0"/>
            </a:endParaRPr>
          </a:p>
        </p:txBody>
      </p:sp>
      <p:sp>
        <p:nvSpPr>
          <p:cNvPr id="8" name="TextBox 7"/>
          <p:cNvSpPr txBox="1"/>
          <p:nvPr/>
        </p:nvSpPr>
        <p:spPr>
          <a:xfrm>
            <a:off x="7020272" y="4243154"/>
            <a:ext cx="2160240" cy="553998"/>
          </a:xfrm>
          <a:prstGeom prst="rect">
            <a:avLst/>
          </a:prstGeom>
          <a:noFill/>
        </p:spPr>
        <p:txBody>
          <a:bodyPr wrap="square" rtlCol="0">
            <a:spAutoFit/>
          </a:bodyPr>
          <a:lstStyle/>
          <a:p>
            <a:pPr algn="ctr"/>
            <a:r>
              <a:rPr lang="en-CA" sz="1000" dirty="0" smtClean="0">
                <a:solidFill>
                  <a:schemeClr val="tx1">
                    <a:lumMod val="75000"/>
                  </a:schemeClr>
                </a:solidFill>
              </a:rPr>
              <a:t>baby</a:t>
            </a:r>
          </a:p>
          <a:p>
            <a:pPr algn="ctr"/>
            <a:r>
              <a:rPr lang="en-CA" sz="1000" dirty="0" smtClean="0">
                <a:solidFill>
                  <a:schemeClr val="tx1">
                    <a:lumMod val="75000"/>
                  </a:schemeClr>
                </a:solidFill>
              </a:rPr>
              <a:t>various copies on internet, </a:t>
            </a:r>
          </a:p>
          <a:p>
            <a:pPr algn="ctr"/>
            <a:r>
              <a:rPr lang="en-CA" sz="1000" dirty="0" smtClean="0">
                <a:solidFill>
                  <a:schemeClr val="tx1">
                    <a:lumMod val="75000"/>
                  </a:schemeClr>
                </a:solidFill>
              </a:rPr>
              <a:t>original source unknown</a:t>
            </a:r>
            <a:endParaRPr lang="en-CA" sz="1000" dirty="0">
              <a:solidFill>
                <a:schemeClr val="tx1">
                  <a:lumMod val="75000"/>
                </a:schemeClr>
              </a:solidFill>
            </a:endParaRPr>
          </a:p>
        </p:txBody>
      </p:sp>
      <p:pic>
        <p:nvPicPr>
          <p:cNvPr id="9" name="Picture 8" descr="dove and sword large cropped.png"/>
          <p:cNvPicPr>
            <a:picLocks noChangeAspect="1"/>
          </p:cNvPicPr>
          <p:nvPr/>
        </p:nvPicPr>
        <p:blipFill>
          <a:blip r:embed="rId3" cstate="print"/>
          <a:stretch>
            <a:fillRect/>
          </a:stretch>
        </p:blipFill>
        <p:spPr>
          <a:xfrm>
            <a:off x="3491880" y="2407736"/>
            <a:ext cx="2448272" cy="2533432"/>
          </a:xfrm>
          <a:prstGeom prst="rect">
            <a:avLst/>
          </a:prstGeom>
        </p:spPr>
      </p:pic>
      <p:sp>
        <p:nvSpPr>
          <p:cNvPr id="10" name="Rectangle 9"/>
          <p:cNvSpPr/>
          <p:nvPr/>
        </p:nvSpPr>
        <p:spPr>
          <a:xfrm>
            <a:off x="4211960" y="436510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0" name="Picture 19" descr="christmas-gift-box-clip-art-clipart-panda-free-clipart-images-yJTjOC-clipart.jpg"/>
          <p:cNvPicPr>
            <a:picLocks noChangeAspect="1"/>
          </p:cNvPicPr>
          <p:nvPr/>
        </p:nvPicPr>
        <p:blipFill>
          <a:blip r:embed="rId2" cstate="print"/>
          <a:srcRect l="18921" t="4851" r="18080" b="6951"/>
          <a:stretch>
            <a:fillRect/>
          </a:stretch>
        </p:blipFill>
        <p:spPr>
          <a:xfrm>
            <a:off x="1714480" y="116632"/>
            <a:ext cx="3384376" cy="3111913"/>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27"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256173" y="379737"/>
            <a:ext cx="1554480" cy="640080"/>
          </a:xfrm>
          <a:prstGeom prst="rect">
            <a:avLst/>
          </a:prstGeom>
          <a:noFill/>
          <a:ln w="9525">
            <a:noFill/>
            <a:miter lim="800000"/>
            <a:headEnd/>
            <a:tailEnd/>
          </a:ln>
        </p:spPr>
      </p:pic>
      <p:pic>
        <p:nvPicPr>
          <p:cNvPr id="28"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365474">
            <a:off x="5321403" y="2387674"/>
            <a:ext cx="1226741" cy="617944"/>
          </a:xfrm>
          <a:prstGeom prst="rect">
            <a:avLst/>
          </a:prstGeom>
          <a:noFill/>
          <a:ln w="9525">
            <a:noFill/>
            <a:miter lim="800000"/>
            <a:headEnd/>
            <a:tailEnd/>
          </a:ln>
        </p:spPr>
      </p:pic>
      <p:pic>
        <p:nvPicPr>
          <p:cNvPr id="29"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575079">
            <a:off x="5190948" y="2929264"/>
            <a:ext cx="1226741" cy="617944"/>
          </a:xfrm>
          <a:prstGeom prst="rect">
            <a:avLst/>
          </a:prstGeom>
          <a:noFill/>
          <a:ln w="9525">
            <a:noFill/>
            <a:miter lim="800000"/>
            <a:headEnd/>
            <a:tailEnd/>
          </a:ln>
        </p:spPr>
      </p:pic>
      <p:sp>
        <p:nvSpPr>
          <p:cNvPr id="33" name="TextBox 32"/>
          <p:cNvSpPr txBox="1"/>
          <p:nvPr/>
        </p:nvSpPr>
        <p:spPr>
          <a:xfrm>
            <a:off x="1760224" y="3212976"/>
            <a:ext cx="3383280" cy="230832"/>
          </a:xfrm>
          <a:prstGeom prst="rect">
            <a:avLst/>
          </a:prstGeom>
          <a:noFill/>
        </p:spPr>
        <p:txBody>
          <a:bodyPr wrap="square" rtlCol="0">
            <a:spAutoFit/>
          </a:bodyPr>
          <a:lstStyle/>
          <a:p>
            <a:pPr algn="ctr"/>
            <a:r>
              <a:rPr lang="en-CA" sz="900" dirty="0" smtClean="0">
                <a:solidFill>
                  <a:schemeClr val="tx1">
                    <a:lumMod val="85000"/>
                  </a:schemeClr>
                </a:solidFill>
              </a:rPr>
              <a:t>Dove and Bible Microsoft clip art © 2013 Microsoft Corp</a:t>
            </a:r>
            <a:endParaRPr lang="en-CA" sz="900" dirty="0">
              <a:solidFill>
                <a:schemeClr val="tx1">
                  <a:lumMod val="85000"/>
                </a:schemeClr>
              </a:solidFill>
            </a:endParaRPr>
          </a:p>
        </p:txBody>
      </p:sp>
      <p:sp>
        <p:nvSpPr>
          <p:cNvPr id="23" name="Text Box 3"/>
          <p:cNvSpPr txBox="1">
            <a:spLocks noChangeArrowheads="1"/>
          </p:cNvSpPr>
          <p:nvPr/>
        </p:nvSpPr>
        <p:spPr bwMode="auto">
          <a:xfrm>
            <a:off x="2137400" y="1124744"/>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5" name="Text Box 3"/>
          <p:cNvSpPr txBox="1">
            <a:spLocks noChangeArrowheads="1"/>
          </p:cNvSpPr>
          <p:nvPr/>
        </p:nvSpPr>
        <p:spPr bwMode="auto">
          <a:xfrm>
            <a:off x="3714744" y="1124744"/>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26" name="TextBox 25"/>
          <p:cNvSpPr txBox="1"/>
          <p:nvPr/>
        </p:nvSpPr>
        <p:spPr>
          <a:xfrm rot="16200000">
            <a:off x="571717" y="2125202"/>
            <a:ext cx="2103120" cy="246221"/>
          </a:xfrm>
          <a:prstGeom prst="rect">
            <a:avLst/>
          </a:prstGeom>
          <a:noFill/>
        </p:spPr>
        <p:txBody>
          <a:bodyPr wrap="square" rtlCol="0">
            <a:spAutoFit/>
          </a:bodyPr>
          <a:lstStyle/>
          <a:p>
            <a:pPr algn="ctr"/>
            <a:r>
              <a:rPr lang="en-CA" sz="1000" dirty="0" smtClean="0">
                <a:solidFill>
                  <a:schemeClr val="tx1">
                    <a:lumMod val="85000"/>
                  </a:schemeClr>
                </a:solidFill>
              </a:rPr>
              <a:t>psdgraphics.com in kidclipart.com</a:t>
            </a:r>
            <a:endParaRPr lang="en-CA" sz="1000" dirty="0">
              <a:solidFill>
                <a:schemeClr val="tx1">
                  <a:lumMod val="85000"/>
                </a:schemeClr>
              </a:solidFill>
            </a:endParaRPr>
          </a:p>
        </p:txBody>
      </p:sp>
      <p:pic>
        <p:nvPicPr>
          <p:cNvPr id="39"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104637" y="863281"/>
            <a:ext cx="1554480" cy="640080"/>
          </a:xfrm>
          <a:prstGeom prst="rect">
            <a:avLst/>
          </a:prstGeom>
          <a:noFill/>
          <a:ln w="9525">
            <a:noFill/>
            <a:miter lim="800000"/>
            <a:headEnd/>
            <a:tailEnd/>
          </a:ln>
        </p:spPr>
      </p:pic>
      <p:pic>
        <p:nvPicPr>
          <p:cNvPr id="30" name="Picture 29" descr="dove and sword large cropped.png"/>
          <p:cNvPicPr>
            <a:picLocks noChangeAspect="1"/>
          </p:cNvPicPr>
          <p:nvPr/>
        </p:nvPicPr>
        <p:blipFill>
          <a:blip r:embed="rId4" cstate="print"/>
          <a:stretch>
            <a:fillRect/>
          </a:stretch>
        </p:blipFill>
        <p:spPr>
          <a:xfrm>
            <a:off x="2714612" y="1556792"/>
            <a:ext cx="1458917" cy="1509663"/>
          </a:xfrm>
          <a:prstGeom prst="rect">
            <a:avLst/>
          </a:prstGeom>
        </p:spPr>
      </p:pic>
      <p:sp>
        <p:nvSpPr>
          <p:cNvPr id="19" name="Title 1"/>
          <p:cNvSpPr txBox="1">
            <a:spLocks/>
          </p:cNvSpPr>
          <p:nvPr/>
        </p:nvSpPr>
        <p:spPr>
          <a:xfrm>
            <a:off x="5378896" y="116632"/>
            <a:ext cx="3657600" cy="2194560"/>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52-54. given the Spirit,</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receive the gift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of the Holy Spirit,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have the Spirit.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 believe you Lord!</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sp>
        <p:nvSpPr>
          <p:cNvPr id="21" name="TextBox 20"/>
          <p:cNvSpPr txBox="1"/>
          <p:nvPr/>
        </p:nvSpPr>
        <p:spPr>
          <a:xfrm>
            <a:off x="360040" y="3717032"/>
            <a:ext cx="8748464" cy="2985433"/>
          </a:xfrm>
          <a:prstGeom prst="rect">
            <a:avLst/>
          </a:prstGeom>
          <a:noFill/>
        </p:spPr>
        <p:txBody>
          <a:bodyPr wrap="square" rtlCol="0">
            <a:spAutoFit/>
          </a:bodyPr>
          <a:lstStyle/>
          <a:p>
            <a:pPr algn="ctr"/>
            <a:r>
              <a:rPr lang="en-CA" sz="2800" b="1" dirty="0" smtClean="0">
                <a:solidFill>
                  <a:schemeClr val="bg1"/>
                </a:solidFill>
                <a:latin typeface="Calibri" pitchFamily="34" charset="0"/>
              </a:rPr>
              <a:t>“the Holy Spirit who has been given to us” Rom 5:5</a:t>
            </a:r>
          </a:p>
          <a:p>
            <a:pPr algn="ctr"/>
            <a:endParaRPr lang="en-CA" sz="1000" dirty="0" smtClean="0">
              <a:solidFill>
                <a:schemeClr val="bg1"/>
              </a:solidFill>
              <a:latin typeface="Calibri" pitchFamily="34" charset="0"/>
            </a:endParaRPr>
          </a:p>
          <a:p>
            <a:pPr algn="ctr"/>
            <a:r>
              <a:rPr lang="en-CA" sz="2800" b="1" dirty="0" smtClean="0">
                <a:solidFill>
                  <a:schemeClr val="bg1"/>
                </a:solidFill>
                <a:latin typeface="Calibri" pitchFamily="34" charset="0"/>
              </a:rPr>
              <a:t>“Repent and be baptized every one of you in the name </a:t>
            </a:r>
          </a:p>
          <a:p>
            <a:pPr algn="ctr"/>
            <a:r>
              <a:rPr lang="en-CA" sz="2800" b="1" dirty="0" smtClean="0">
                <a:solidFill>
                  <a:schemeClr val="bg1"/>
                </a:solidFill>
                <a:latin typeface="Calibri" pitchFamily="34" charset="0"/>
              </a:rPr>
              <a:t>of Jesus Christ for the forgiveness of your sins, and you will receive the gift of the Holy Spirit” Acts 2:38</a:t>
            </a:r>
          </a:p>
          <a:p>
            <a:pPr algn="ct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“Anyone who does not have the Spirit of Christ </a:t>
            </a:r>
          </a:p>
          <a:p>
            <a:pPr algn="ctr"/>
            <a:r>
              <a:rPr lang="en-CA" sz="2800" b="1" dirty="0" smtClean="0">
                <a:solidFill>
                  <a:schemeClr val="bg1"/>
                </a:solidFill>
                <a:latin typeface="Calibri" pitchFamily="34" charset="0"/>
              </a:rPr>
              <a:t>does not belong to him” Rom 8:9</a:t>
            </a:r>
            <a:endParaRPr lang="en-CA" dirty="0">
              <a:solidFill>
                <a:schemeClr val="bg1"/>
              </a:solidFill>
              <a:latin typeface="Calibri" pitchFamily="34" charset="0"/>
            </a:endParaRPr>
          </a:p>
        </p:txBody>
      </p:sp>
      <p:pic>
        <p:nvPicPr>
          <p:cNvPr id="18" name="Picture 17"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22"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a:t>
            </a:r>
            <a:r>
              <a:rPr lang="en-CA" sz="800" dirty="0" smtClean="0">
                <a:solidFill>
                  <a:schemeClr val="tx1">
                    <a:lumMod val="95000"/>
                  </a:schemeClr>
                </a:solidFill>
              </a:rPr>
              <a:t> </a:t>
            </a:r>
            <a:endParaRPr lang="en-CA" sz="800" dirty="0">
              <a:solidFill>
                <a:schemeClr val="tx1">
                  <a:lumMod val="95000"/>
                </a:schemeClr>
              </a:solidFill>
            </a:endParaRPr>
          </a:p>
        </p:txBody>
      </p:sp>
      <p:sp>
        <p:nvSpPr>
          <p:cNvPr id="24" name="TextBox 23"/>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1" name="Picture 30" descr="www.fg-a.com valentine 2-jumping-heart.gif"/>
          <p:cNvPicPr>
            <a:picLocks noChangeAspect="1"/>
          </p:cNvPicPr>
          <p:nvPr/>
        </p:nvPicPr>
        <p:blipFill>
          <a:blip r:embed="rId6" cstate="print"/>
          <a:stretch>
            <a:fillRect/>
          </a:stretch>
        </p:blipFill>
        <p:spPr>
          <a:xfrm>
            <a:off x="6660232" y="2311524"/>
            <a:ext cx="1143000" cy="1333500"/>
          </a:xfrm>
          <a:prstGeom prst="rect">
            <a:avLst/>
          </a:prstGeom>
        </p:spPr>
      </p:pic>
      <p:sp>
        <p:nvSpPr>
          <p:cNvPr id="32" name="TextBox 31"/>
          <p:cNvSpPr txBox="1"/>
          <p:nvPr/>
        </p:nvSpPr>
        <p:spPr>
          <a:xfrm>
            <a:off x="7236296" y="2812866"/>
            <a:ext cx="2088232" cy="369332"/>
          </a:xfrm>
          <a:prstGeom prst="rect">
            <a:avLst/>
          </a:prstGeom>
          <a:noFill/>
        </p:spPr>
        <p:txBody>
          <a:bodyPr wrap="square" rtlCol="0">
            <a:spAutoFit/>
          </a:bodyPr>
          <a:lstStyle/>
          <a:p>
            <a:pPr algn="ctr"/>
            <a:r>
              <a:rPr lang="en-CA" sz="900" dirty="0" smtClean="0">
                <a:solidFill>
                  <a:schemeClr val="tx1">
                    <a:lumMod val="85000"/>
                  </a:schemeClr>
                </a:solidFill>
              </a:rPr>
              <a:t>Jumping heart ©</a:t>
            </a:r>
          </a:p>
          <a:p>
            <a:pPr algn="ctr"/>
            <a:r>
              <a:rPr lang="en-CA" sz="900" dirty="0" smtClean="0">
                <a:solidFill>
                  <a:schemeClr val="tx1">
                    <a:lumMod val="85000"/>
                  </a:schemeClr>
                </a:solidFill>
              </a:rPr>
              <a:t>www.fg-a.com</a:t>
            </a:r>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0" name="Picture 19" descr="christmas-gift-box-clip-art-clipart-panda-free-clipart-images-yJTjOC-clipart.jpg"/>
          <p:cNvPicPr>
            <a:picLocks noChangeAspect="1"/>
          </p:cNvPicPr>
          <p:nvPr/>
        </p:nvPicPr>
        <p:blipFill>
          <a:blip r:embed="rId3" cstate="print"/>
          <a:srcRect l="18921" t="4851" r="18080" b="6951"/>
          <a:stretch>
            <a:fillRect/>
          </a:stretch>
        </p:blipFill>
        <p:spPr>
          <a:xfrm>
            <a:off x="2987824" y="116632"/>
            <a:ext cx="3384376" cy="3111913"/>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27"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1392169" y="396956"/>
            <a:ext cx="1620000" cy="684000"/>
          </a:xfrm>
          <a:prstGeom prst="rect">
            <a:avLst/>
          </a:prstGeom>
          <a:noFill/>
          <a:ln w="9525">
            <a:noFill/>
            <a:miter lim="800000"/>
            <a:headEnd/>
            <a:tailEnd/>
          </a:ln>
        </p:spPr>
      </p:pic>
      <p:pic>
        <p:nvPicPr>
          <p:cNvPr id="28"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365474">
            <a:off x="6617547" y="2124190"/>
            <a:ext cx="1226741" cy="617944"/>
          </a:xfrm>
          <a:prstGeom prst="rect">
            <a:avLst/>
          </a:prstGeom>
          <a:noFill/>
          <a:ln w="9525">
            <a:noFill/>
            <a:miter lim="800000"/>
            <a:headEnd/>
            <a:tailEnd/>
          </a:ln>
        </p:spPr>
      </p:pic>
      <p:pic>
        <p:nvPicPr>
          <p:cNvPr id="2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575079">
            <a:off x="6487092" y="2662720"/>
            <a:ext cx="1226741" cy="617944"/>
          </a:xfrm>
          <a:prstGeom prst="rect">
            <a:avLst/>
          </a:prstGeom>
          <a:noFill/>
          <a:ln w="9525">
            <a:noFill/>
            <a:miter lim="800000"/>
            <a:headEnd/>
            <a:tailEnd/>
          </a:ln>
        </p:spPr>
      </p:pic>
      <p:sp>
        <p:nvSpPr>
          <p:cNvPr id="33" name="TextBox 32"/>
          <p:cNvSpPr txBox="1"/>
          <p:nvPr/>
        </p:nvSpPr>
        <p:spPr>
          <a:xfrm>
            <a:off x="3060928" y="3212976"/>
            <a:ext cx="3383280" cy="230832"/>
          </a:xfrm>
          <a:prstGeom prst="rect">
            <a:avLst/>
          </a:prstGeom>
          <a:noFill/>
        </p:spPr>
        <p:txBody>
          <a:bodyPr wrap="square" rtlCol="0">
            <a:spAutoFit/>
          </a:bodyPr>
          <a:lstStyle/>
          <a:p>
            <a:pPr algn="ctr"/>
            <a:r>
              <a:rPr lang="en-CA" sz="900" dirty="0" smtClean="0">
                <a:solidFill>
                  <a:schemeClr val="tx1">
                    <a:lumMod val="85000"/>
                  </a:schemeClr>
                </a:solidFill>
              </a:rPr>
              <a:t>Dove and Bible Microsoft clip art © 2013 Microsoft Corp</a:t>
            </a:r>
            <a:endParaRPr lang="en-CA" sz="900" dirty="0">
              <a:solidFill>
                <a:schemeClr val="tx1">
                  <a:lumMod val="85000"/>
                </a:schemeClr>
              </a:solidFill>
            </a:endParaRPr>
          </a:p>
        </p:txBody>
      </p:sp>
      <p:sp>
        <p:nvSpPr>
          <p:cNvPr id="23" name="Text Box 3"/>
          <p:cNvSpPr txBox="1">
            <a:spLocks noChangeArrowheads="1"/>
          </p:cNvSpPr>
          <p:nvPr/>
        </p:nvSpPr>
        <p:spPr bwMode="auto">
          <a:xfrm>
            <a:off x="3422144" y="1124744"/>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5" name="Text Box 3"/>
          <p:cNvSpPr txBox="1">
            <a:spLocks noChangeArrowheads="1"/>
          </p:cNvSpPr>
          <p:nvPr/>
        </p:nvSpPr>
        <p:spPr bwMode="auto">
          <a:xfrm>
            <a:off x="4967456" y="1124744"/>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26" name="TextBox 25"/>
          <p:cNvSpPr txBox="1"/>
          <p:nvPr/>
        </p:nvSpPr>
        <p:spPr>
          <a:xfrm rot="16200000">
            <a:off x="1813153" y="2125202"/>
            <a:ext cx="2103120" cy="246221"/>
          </a:xfrm>
          <a:prstGeom prst="rect">
            <a:avLst/>
          </a:prstGeom>
          <a:noFill/>
        </p:spPr>
        <p:txBody>
          <a:bodyPr wrap="square" rtlCol="0">
            <a:spAutoFit/>
          </a:bodyPr>
          <a:lstStyle/>
          <a:p>
            <a:pPr algn="ctr"/>
            <a:r>
              <a:rPr lang="en-CA" sz="1000" dirty="0" smtClean="0">
                <a:solidFill>
                  <a:schemeClr val="tx1">
                    <a:lumMod val="85000"/>
                  </a:schemeClr>
                </a:solidFill>
              </a:rPr>
              <a:t>psdgraphics.com in kidclipart.com</a:t>
            </a:r>
            <a:endParaRPr lang="en-CA" sz="1000" dirty="0">
              <a:solidFill>
                <a:schemeClr val="tx1">
                  <a:lumMod val="85000"/>
                </a:schemeClr>
              </a:solidFill>
            </a:endParaRPr>
          </a:p>
        </p:txBody>
      </p:sp>
      <p:pic>
        <p:nvPicPr>
          <p:cNvPr id="39"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947255" y="880500"/>
            <a:ext cx="1620000" cy="684000"/>
          </a:xfrm>
          <a:prstGeom prst="rect">
            <a:avLst/>
          </a:prstGeom>
          <a:noFill/>
          <a:ln w="9525">
            <a:noFill/>
            <a:miter lim="800000"/>
            <a:headEnd/>
            <a:tailEnd/>
          </a:ln>
        </p:spPr>
      </p:pic>
      <p:pic>
        <p:nvPicPr>
          <p:cNvPr id="30" name="Picture 29" descr="dove and sword large cropped.png"/>
          <p:cNvPicPr>
            <a:picLocks noChangeAspect="1"/>
          </p:cNvPicPr>
          <p:nvPr/>
        </p:nvPicPr>
        <p:blipFill>
          <a:blip r:embed="rId5" cstate="print"/>
          <a:stretch>
            <a:fillRect/>
          </a:stretch>
        </p:blipFill>
        <p:spPr>
          <a:xfrm>
            <a:off x="3977179" y="1556792"/>
            <a:ext cx="1458917" cy="1509663"/>
          </a:xfrm>
          <a:prstGeom prst="rect">
            <a:avLst/>
          </a:prstGeom>
        </p:spPr>
      </p:pic>
      <p:sp>
        <p:nvSpPr>
          <p:cNvPr id="17" name="TextBox 16"/>
          <p:cNvSpPr txBox="1"/>
          <p:nvPr/>
        </p:nvSpPr>
        <p:spPr>
          <a:xfrm>
            <a:off x="72008" y="3356992"/>
            <a:ext cx="8964488"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“justified by faith in Christ . . . receive the Spirit . . . </a:t>
            </a:r>
            <a:r>
              <a:rPr lang="en-CA" sz="2800" b="1" dirty="0" smtClean="0">
                <a:solidFill>
                  <a:schemeClr val="bg1"/>
                </a:solidFill>
                <a:latin typeface="Calibri" pitchFamily="34" charset="0"/>
                <a:cs typeface="Calibri" pitchFamily="34" charset="0"/>
              </a:rPr>
              <a:t>justified before God . . . Christ redeemed us from the curse of the law by becoming a curse for us . . . so that we might receive the promised Spirit through faith . . . justified by faith.”  </a:t>
            </a:r>
          </a:p>
          <a:p>
            <a:pPr algn="ctr"/>
            <a:r>
              <a:rPr lang="en-CA" sz="2800" b="1" dirty="0" smtClean="0">
                <a:solidFill>
                  <a:schemeClr val="bg1"/>
                </a:solidFill>
                <a:latin typeface="Calibri" pitchFamily="34" charset="0"/>
                <a:cs typeface="Calibri" pitchFamily="34" charset="0"/>
              </a:rPr>
              <a:t>    Gal 2:16; 3:2, 11, 13-14, 24</a:t>
            </a:r>
          </a:p>
        </p:txBody>
      </p:sp>
      <p:sp>
        <p:nvSpPr>
          <p:cNvPr id="18" name="Rectangle 3"/>
          <p:cNvSpPr>
            <a:spLocks noChangeArrowheads="1"/>
          </p:cNvSpPr>
          <p:nvPr/>
        </p:nvSpPr>
        <p:spPr bwMode="auto">
          <a:xfrm>
            <a:off x="35496" y="5428381"/>
            <a:ext cx="9071992" cy="1384995"/>
          </a:xfrm>
          <a:prstGeom prst="rect">
            <a:avLst/>
          </a:prstGeom>
          <a:noFill/>
          <a:ln w="9525">
            <a:noFill/>
            <a:miter lim="800000"/>
            <a:headEnd/>
            <a:tailEnd/>
          </a:ln>
        </p:spPr>
        <p:txBody>
          <a:bodyPr wrap="square" anchor="ctr">
            <a:spAutoFit/>
          </a:bodyPr>
          <a:lstStyle/>
          <a:p>
            <a:pPr algn="ctr" eaLnBrk="0" hangingPunct="0"/>
            <a:r>
              <a:rPr lang="en-CA" sz="2800" b="1" spc="-20" dirty="0" smtClean="0">
                <a:latin typeface="Calibri" pitchFamily="34" charset="0"/>
              </a:rPr>
              <a:t>Thank you, Lord, that all who are justified by faith in Christ our Redeemer receive the Spirit!  Salvation in Christ includes receiving the Spirit in all his New Covenant ministry!</a:t>
            </a:r>
            <a:endParaRPr lang="en-US" sz="2800" b="1" spc="-20" dirty="0">
              <a:latin typeface="Calibri" pitchFamily="34" charset="0"/>
            </a:endParaRPr>
          </a:p>
        </p:txBody>
      </p:sp>
      <p:sp>
        <p:nvSpPr>
          <p:cNvPr id="19" name="TextBox 18"/>
          <p:cNvSpPr txBox="1"/>
          <p:nvPr/>
        </p:nvSpPr>
        <p:spPr>
          <a:xfrm>
            <a:off x="7524328" y="1196752"/>
            <a:ext cx="1584176" cy="369332"/>
          </a:xfrm>
          <a:prstGeom prst="rect">
            <a:avLst/>
          </a:prstGeom>
          <a:noFill/>
        </p:spPr>
        <p:txBody>
          <a:bodyPr wrap="square" rtlCol="0">
            <a:spAutoFit/>
          </a:bodyPr>
          <a:lstStyle/>
          <a:p>
            <a:pPr algn="ctr"/>
            <a:r>
              <a:rPr lang="en-CA" sz="900" dirty="0" smtClean="0">
                <a:solidFill>
                  <a:schemeClr val="tx1">
                    <a:lumMod val="85000"/>
                  </a:schemeClr>
                </a:solidFill>
              </a:rPr>
              <a:t>Jumping heart ©</a:t>
            </a:r>
          </a:p>
          <a:p>
            <a:pPr algn="ctr"/>
            <a:r>
              <a:rPr lang="en-CA" sz="900" dirty="0" smtClean="0">
                <a:solidFill>
                  <a:schemeClr val="tx1">
                    <a:lumMod val="85000"/>
                  </a:schemeClr>
                </a:solidFill>
              </a:rPr>
              <a:t>www.fg-a.com</a:t>
            </a:r>
          </a:p>
        </p:txBody>
      </p:sp>
      <p:pic>
        <p:nvPicPr>
          <p:cNvPr id="21" name="Picture 20" descr="www.fg-a.com valentine 2-jumping-heart.gif"/>
          <p:cNvPicPr>
            <a:picLocks noChangeAspect="1"/>
          </p:cNvPicPr>
          <p:nvPr/>
        </p:nvPicPr>
        <p:blipFill>
          <a:blip r:embed="rId6" cstate="print"/>
          <a:stretch>
            <a:fillRect/>
          </a:stretch>
        </p:blipFill>
        <p:spPr>
          <a:xfrm>
            <a:off x="7749480" y="2023492"/>
            <a:ext cx="1143000" cy="1333500"/>
          </a:xfrm>
          <a:prstGeom prst="rect">
            <a:avLst/>
          </a:prstGeom>
        </p:spPr>
      </p:pic>
      <p:sp>
        <p:nvSpPr>
          <p:cNvPr id="22" name="TextBox 21"/>
          <p:cNvSpPr txBox="1"/>
          <p:nvPr/>
        </p:nvSpPr>
        <p:spPr>
          <a:xfrm>
            <a:off x="7452320" y="1496978"/>
            <a:ext cx="1728192" cy="707886"/>
          </a:xfrm>
          <a:prstGeom prst="rect">
            <a:avLst/>
          </a:prstGeom>
          <a:noFill/>
        </p:spPr>
        <p:txBody>
          <a:bodyPr wrap="square" rtlCol="0">
            <a:spAutoFit/>
          </a:bodyPr>
          <a:lstStyle/>
          <a:p>
            <a:pPr algn="ctr"/>
            <a:r>
              <a:rPr lang="en-CA" sz="2000" b="1" dirty="0" smtClean="0">
                <a:solidFill>
                  <a:schemeClr val="bg1"/>
                </a:solidFill>
              </a:rPr>
              <a:t>I believe </a:t>
            </a:r>
          </a:p>
          <a:p>
            <a:pPr algn="ctr"/>
            <a:r>
              <a:rPr lang="en-CA" sz="2000" b="1" dirty="0" smtClean="0">
                <a:solidFill>
                  <a:schemeClr val="bg1"/>
                </a:solidFill>
              </a:rPr>
              <a:t>You, Lord!</a:t>
            </a:r>
            <a:endParaRPr lang="en-CA" sz="2000" b="1" dirty="0">
              <a:solidFill>
                <a:schemeClr val="bg1"/>
              </a:solidFill>
            </a:endParaRP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3" name="Oval 32"/>
          <p:cNvSpPr/>
          <p:nvPr/>
        </p:nvSpPr>
        <p:spPr>
          <a:xfrm>
            <a:off x="8180392" y="2016264"/>
            <a:ext cx="548640" cy="54864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4" name="Picture 33" descr="lord-jesus-christ-coming-293608.gif"/>
          <p:cNvPicPr>
            <a:picLocks noChangeAspect="1"/>
          </p:cNvPicPr>
          <p:nvPr/>
        </p:nvPicPr>
        <p:blipFill>
          <a:blip r:embed="rId2" cstate="print"/>
          <a:srcRect b="36140"/>
          <a:stretch>
            <a:fillRect/>
          </a:stretch>
        </p:blipFill>
        <p:spPr>
          <a:xfrm>
            <a:off x="35494" y="915536"/>
            <a:ext cx="3244655" cy="3017520"/>
          </a:xfrm>
          <a:prstGeom prst="star32">
            <a:avLst/>
          </a:prstGeom>
        </p:spPr>
      </p:pic>
      <p:sp>
        <p:nvSpPr>
          <p:cNvPr id="60" name="Freeform 59"/>
          <p:cNvSpPr/>
          <p:nvPr/>
        </p:nvSpPr>
        <p:spPr>
          <a:xfrm>
            <a:off x="2444824" y="2132856"/>
            <a:ext cx="594360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Rectangle 41"/>
          <p:cNvSpPr/>
          <p:nvPr/>
        </p:nvSpPr>
        <p:spPr>
          <a:xfrm>
            <a:off x="8493576" y="3356992"/>
            <a:ext cx="182880" cy="9144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3" name="Rectangle 42"/>
          <p:cNvSpPr/>
          <p:nvPr/>
        </p:nvSpPr>
        <p:spPr>
          <a:xfrm>
            <a:off x="8244408" y="3356992"/>
            <a:ext cx="182880" cy="9144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4" name="Rounded Rectangle 43"/>
          <p:cNvSpPr/>
          <p:nvPr/>
        </p:nvSpPr>
        <p:spPr>
          <a:xfrm>
            <a:off x="8100392" y="2567176"/>
            <a:ext cx="731520" cy="100584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4772" name="TextBox 45"/>
          <p:cNvSpPr txBox="1">
            <a:spLocks noChangeArrowheads="1"/>
          </p:cNvSpPr>
          <p:nvPr/>
        </p:nvSpPr>
        <p:spPr bwMode="auto">
          <a:xfrm>
            <a:off x="0" y="-27384"/>
            <a:ext cx="9180512" cy="861774"/>
          </a:xfrm>
          <a:prstGeom prst="rect">
            <a:avLst/>
          </a:prstGeom>
          <a:solidFill>
            <a:schemeClr val="tx1"/>
          </a:solidFill>
          <a:ln w="9525">
            <a:noFill/>
            <a:miter lim="800000"/>
            <a:headEnd/>
            <a:tailEnd/>
          </a:ln>
        </p:spPr>
        <p:txBody>
          <a:bodyPr wrap="square">
            <a:spAutoFit/>
          </a:bodyPr>
          <a:lstStyle/>
          <a:p>
            <a:pPr algn="ctr" eaLnBrk="0" hangingPunct="0">
              <a:lnSpc>
                <a:spcPts val="3000"/>
              </a:lnSpc>
            </a:pPr>
            <a:r>
              <a:rPr lang="en-US" sz="2800" b="1" dirty="0" smtClean="0">
                <a:solidFill>
                  <a:srgbClr val="FF0000"/>
                </a:solidFill>
                <a:latin typeface="Calibri" pitchFamily="34" charset="0"/>
              </a:rPr>
              <a:t>55. rivers of life in the Spirit satisfy our thirsts </a:t>
            </a:r>
          </a:p>
          <a:p>
            <a:pPr algn="ctr" eaLnBrk="0" hangingPunct="0">
              <a:lnSpc>
                <a:spcPts val="3000"/>
              </a:lnSpc>
            </a:pPr>
            <a:r>
              <a:rPr lang="en-US" sz="2800" b="1" dirty="0" smtClean="0">
                <a:solidFill>
                  <a:srgbClr val="FF0000"/>
                </a:solidFill>
                <a:latin typeface="Calibri" pitchFamily="34" charset="0"/>
              </a:rPr>
              <a:t>and flow out in love to others.  Thank you, Lord!</a:t>
            </a:r>
            <a:endParaRPr lang="en-US" sz="2800" b="1" dirty="0">
              <a:solidFill>
                <a:srgbClr val="FF0000"/>
              </a:solidFill>
              <a:latin typeface="Calibri" pitchFamily="34" charset="0"/>
            </a:endParaRPr>
          </a:p>
        </p:txBody>
      </p:sp>
      <p:pic>
        <p:nvPicPr>
          <p:cNvPr id="30" name="Picture 2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3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47" name="TextBox 46"/>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48" name="TextBox 47"/>
          <p:cNvSpPr txBox="1"/>
          <p:nvPr/>
        </p:nvSpPr>
        <p:spPr>
          <a:xfrm>
            <a:off x="899592" y="5733256"/>
            <a:ext cx="864096" cy="1015663"/>
          </a:xfrm>
          <a:prstGeom prst="rect">
            <a:avLst/>
          </a:prstGeom>
          <a:noFill/>
        </p:spPr>
        <p:txBody>
          <a:bodyPr wrap="square" rtlCol="0">
            <a:spAutoFit/>
          </a:bodyPr>
          <a:lstStyle/>
          <a:p>
            <a:pPr algn="ctr"/>
            <a:r>
              <a:rPr lang="en-CA" sz="2000" dirty="0" smtClean="0">
                <a:solidFill>
                  <a:schemeClr val="bg1"/>
                </a:solidFill>
              </a:rPr>
              <a:t>Me!</a:t>
            </a:r>
          </a:p>
          <a:p>
            <a:pPr algn="ctr"/>
            <a:r>
              <a:rPr lang="en-CA" sz="2000" dirty="0" smtClean="0">
                <a:solidFill>
                  <a:schemeClr val="bg1"/>
                </a:solidFill>
              </a:rPr>
              <a:t>Me!</a:t>
            </a:r>
          </a:p>
          <a:p>
            <a:pPr algn="ctr"/>
            <a:r>
              <a:rPr lang="en-CA" sz="2000" dirty="0" smtClean="0">
                <a:solidFill>
                  <a:schemeClr val="bg1"/>
                </a:solidFill>
              </a:rPr>
              <a:t>Me!</a:t>
            </a:r>
            <a:endParaRPr lang="en-CA" sz="2000" dirty="0">
              <a:solidFill>
                <a:schemeClr val="bg1"/>
              </a:solidFill>
            </a:endParaRPr>
          </a:p>
        </p:txBody>
      </p:sp>
      <p:sp>
        <p:nvSpPr>
          <p:cNvPr id="74758" name="Title 1"/>
          <p:cNvSpPr txBox="1">
            <a:spLocks/>
          </p:cNvSpPr>
          <p:nvPr/>
        </p:nvSpPr>
        <p:spPr bwMode="auto">
          <a:xfrm>
            <a:off x="467544" y="4509120"/>
            <a:ext cx="8784976" cy="1143000"/>
          </a:xfrm>
          <a:prstGeom prst="rect">
            <a:avLst/>
          </a:prstGeom>
          <a:noFill/>
          <a:ln w="9525">
            <a:noFill/>
            <a:miter lim="800000"/>
            <a:headEnd/>
            <a:tailEnd/>
          </a:ln>
        </p:spPr>
        <p:txBody>
          <a:bodyPr/>
          <a:lstStyle/>
          <a:p>
            <a:pPr algn="ctr">
              <a:lnSpc>
                <a:spcPts val="3000"/>
              </a:lnSpc>
            </a:pPr>
            <a:r>
              <a:rPr lang="en-CA" altLang="ko-KR" sz="2800" b="1" dirty="0" smtClean="0">
                <a:solidFill>
                  <a:schemeClr val="bg1"/>
                </a:solidFill>
                <a:latin typeface="Calibri" pitchFamily="34" charset="0"/>
                <a:ea typeface="Gulim" pitchFamily="34" charset="-127"/>
              </a:rPr>
              <a:t>“</a:t>
            </a:r>
            <a:r>
              <a:rPr lang="en-US" sz="2800" b="1" dirty="0" smtClean="0">
                <a:solidFill>
                  <a:schemeClr val="bg1"/>
                </a:solidFill>
                <a:latin typeface="Calibri" pitchFamily="34" charset="0"/>
                <a:cs typeface="Calibri" pitchFamily="34" charset="0"/>
              </a:rPr>
              <a:t>If anyone thirsts, let him come to me and drink.  </a:t>
            </a:r>
            <a:r>
              <a:rPr lang="en-CA" sz="2800" b="1" dirty="0" smtClean="0">
                <a:solidFill>
                  <a:schemeClr val="bg1"/>
                </a:solidFill>
                <a:latin typeface="Calibri" pitchFamily="34" charset="0"/>
              </a:rPr>
              <a:t>Whoever believes in me, as the Scripture has said, </a:t>
            </a:r>
          </a:p>
          <a:p>
            <a:pPr algn="ctr">
              <a:lnSpc>
                <a:spcPts val="3000"/>
              </a:lnSpc>
            </a:pPr>
            <a:r>
              <a:rPr lang="en-CA" sz="2800" b="1" dirty="0" smtClean="0">
                <a:solidFill>
                  <a:schemeClr val="bg1"/>
                </a:solidFill>
                <a:latin typeface="Calibri" pitchFamily="34" charset="0"/>
              </a:rPr>
              <a:t>'Out of his heart will flow rivers of living water.'  </a:t>
            </a:r>
          </a:p>
          <a:p>
            <a:pPr algn="ctr">
              <a:lnSpc>
                <a:spcPts val="3000"/>
              </a:lnSpc>
            </a:pPr>
            <a:r>
              <a:rPr lang="en-CA" sz="2800" b="1" dirty="0" smtClean="0">
                <a:solidFill>
                  <a:schemeClr val="bg1"/>
                </a:solidFill>
                <a:latin typeface="Calibri" pitchFamily="34" charset="0"/>
              </a:rPr>
              <a:t>            Now this he said about the Spirit</a:t>
            </a:r>
            <a:r>
              <a:rPr lang="en-CA" altLang="ko-KR" sz="2800" b="1" dirty="0" smtClean="0">
                <a:solidFill>
                  <a:schemeClr val="bg1"/>
                </a:solidFill>
                <a:latin typeface="Calibri" pitchFamily="34" charset="0"/>
                <a:ea typeface="Gulim" pitchFamily="34" charset="-127"/>
              </a:rPr>
              <a:t> . . .”  </a:t>
            </a:r>
          </a:p>
          <a:p>
            <a:pPr algn="ctr">
              <a:lnSpc>
                <a:spcPts val="3000"/>
              </a:lnSpc>
            </a:pPr>
            <a:r>
              <a:rPr lang="en-CA" altLang="ko-KR" sz="2800" b="1" dirty="0" smtClean="0">
                <a:solidFill>
                  <a:schemeClr val="bg1"/>
                </a:solidFill>
                <a:latin typeface="Calibri" pitchFamily="34" charset="0"/>
                <a:ea typeface="Gulim" pitchFamily="34" charset="-127"/>
              </a:rPr>
              <a:t>   John 7:37-39</a:t>
            </a:r>
            <a:endParaRPr lang="en-US" sz="2800" b="1" dirty="0">
              <a:solidFill>
                <a:schemeClr val="bg1"/>
              </a:solidFill>
              <a:latin typeface="Calibri" pitchFamily="34" charset="0"/>
            </a:endParaRPr>
          </a:p>
        </p:txBody>
      </p:sp>
      <p:sp>
        <p:nvSpPr>
          <p:cNvPr id="61" name="Freeform 60"/>
          <p:cNvSpPr/>
          <p:nvPr/>
        </p:nvSpPr>
        <p:spPr>
          <a:xfrm>
            <a:off x="2444824" y="2348880"/>
            <a:ext cx="594360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Freeform 61"/>
          <p:cNvSpPr/>
          <p:nvPr/>
        </p:nvSpPr>
        <p:spPr>
          <a:xfrm>
            <a:off x="2444824" y="2564904"/>
            <a:ext cx="594360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Freeform 62"/>
          <p:cNvSpPr/>
          <p:nvPr/>
        </p:nvSpPr>
        <p:spPr>
          <a:xfrm>
            <a:off x="2444824" y="2780928"/>
            <a:ext cx="594360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Freeform 63"/>
          <p:cNvSpPr/>
          <p:nvPr/>
        </p:nvSpPr>
        <p:spPr>
          <a:xfrm>
            <a:off x="2444824" y="2996952"/>
            <a:ext cx="594360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Freeform 64"/>
          <p:cNvSpPr/>
          <p:nvPr/>
        </p:nvSpPr>
        <p:spPr>
          <a:xfrm>
            <a:off x="2444824" y="3212976"/>
            <a:ext cx="594360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Freeform 65"/>
          <p:cNvSpPr/>
          <p:nvPr/>
        </p:nvSpPr>
        <p:spPr>
          <a:xfrm>
            <a:off x="2444824" y="3429000"/>
            <a:ext cx="594360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Oval 48"/>
          <p:cNvSpPr/>
          <p:nvPr/>
        </p:nvSpPr>
        <p:spPr>
          <a:xfrm>
            <a:off x="3787904" y="2284864"/>
            <a:ext cx="640080" cy="640080"/>
          </a:xfrm>
          <a:prstGeom prst="ellipse">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rot="19091339" flipH="1">
            <a:off x="4071912" y="2741043"/>
            <a:ext cx="731520" cy="1097280"/>
          </a:xfrm>
          <a:prstGeom prst="ellipse">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rot="3138675" flipH="1">
            <a:off x="3881346" y="2801564"/>
            <a:ext cx="274320" cy="822960"/>
          </a:xfrm>
          <a:prstGeom prst="ellipse">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rot="8040000" flipH="1">
            <a:off x="3499631" y="2978968"/>
            <a:ext cx="182880" cy="548640"/>
          </a:xfrm>
          <a:prstGeom prst="ellipse">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rot="3653219" flipH="1">
            <a:off x="4000940" y="3281848"/>
            <a:ext cx="457200" cy="1188720"/>
          </a:xfrm>
          <a:prstGeom prst="ellipse">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rot="5400000">
            <a:off x="4174232" y="3593585"/>
            <a:ext cx="274320" cy="1097280"/>
          </a:xfrm>
          <a:prstGeom prst="ellipse">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8"/>
          <p:cNvSpPr txBox="1">
            <a:spLocks noChangeArrowheads="1"/>
          </p:cNvSpPr>
          <p:nvPr/>
        </p:nvSpPr>
        <p:spPr bwMode="auto">
          <a:xfrm>
            <a:off x="611560" y="3933636"/>
            <a:ext cx="2088233"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Jesus  ©  </a:t>
            </a:r>
            <a:r>
              <a:rPr lang="en-CA" sz="800" dirty="0" smtClean="0">
                <a:solidFill>
                  <a:schemeClr val="tx1">
                    <a:lumMod val="75000"/>
                  </a:schemeClr>
                </a:solidFill>
              </a:rPr>
              <a:t>GospelGifs.com</a:t>
            </a:r>
            <a:endParaRPr lang="en-CA" sz="800" dirty="0">
              <a:solidFill>
                <a:schemeClr val="tx1">
                  <a:lumMod val="75000"/>
                </a:schemeClr>
              </a:solidFill>
            </a:endParaRPr>
          </a:p>
        </p:txBody>
      </p:sp>
      <p:sp>
        <p:nvSpPr>
          <p:cNvPr id="56" name="Oval 55"/>
          <p:cNvSpPr/>
          <p:nvPr/>
        </p:nvSpPr>
        <p:spPr>
          <a:xfrm>
            <a:off x="6948264" y="2420888"/>
            <a:ext cx="548640" cy="54864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7" name="Oval 56"/>
          <p:cNvSpPr/>
          <p:nvPr/>
        </p:nvSpPr>
        <p:spPr>
          <a:xfrm>
            <a:off x="5535528" y="1988840"/>
            <a:ext cx="548640" cy="548640"/>
          </a:xfrm>
          <a:prstGeom prst="ellipse">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8" name="Rounded Rectangle 57"/>
          <p:cNvSpPr/>
          <p:nvPr/>
        </p:nvSpPr>
        <p:spPr>
          <a:xfrm>
            <a:off x="6876256" y="2924944"/>
            <a:ext cx="731520" cy="10058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9" name="Rounded Rectangle 58"/>
          <p:cNvSpPr/>
          <p:nvPr/>
        </p:nvSpPr>
        <p:spPr>
          <a:xfrm>
            <a:off x="5436096" y="2492896"/>
            <a:ext cx="731520" cy="1005840"/>
          </a:xfrm>
          <a:prstGeom prst="roundRect">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7" name="Rectangle 66"/>
          <p:cNvSpPr/>
          <p:nvPr/>
        </p:nvSpPr>
        <p:spPr>
          <a:xfrm>
            <a:off x="7053416" y="3645024"/>
            <a:ext cx="182880" cy="9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8" name="Rectangle 67"/>
          <p:cNvSpPr/>
          <p:nvPr/>
        </p:nvSpPr>
        <p:spPr>
          <a:xfrm>
            <a:off x="7269440" y="3645024"/>
            <a:ext cx="182880" cy="914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9" name="Rectangle 68"/>
          <p:cNvSpPr/>
          <p:nvPr/>
        </p:nvSpPr>
        <p:spPr>
          <a:xfrm>
            <a:off x="5580112" y="3234680"/>
            <a:ext cx="182880" cy="914400"/>
          </a:xfrm>
          <a:prstGeom prst="rect">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0" name="Rectangle 69"/>
          <p:cNvSpPr/>
          <p:nvPr/>
        </p:nvSpPr>
        <p:spPr>
          <a:xfrm>
            <a:off x="5868144" y="3234680"/>
            <a:ext cx="182880" cy="914400"/>
          </a:xfrm>
          <a:prstGeom prst="rect">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72" name="Picture 71" descr="www.clipartbest.com dc6XLjAMi.gif"/>
          <p:cNvPicPr>
            <a:picLocks noChangeAspect="1"/>
          </p:cNvPicPr>
          <p:nvPr/>
        </p:nvPicPr>
        <p:blipFill>
          <a:blip r:embed="rId4" cstate="print"/>
          <a:stretch>
            <a:fillRect/>
          </a:stretch>
        </p:blipFill>
        <p:spPr>
          <a:xfrm>
            <a:off x="734508" y="1988840"/>
            <a:ext cx="1821268" cy="1280160"/>
          </a:xfrm>
          <a:prstGeom prst="rect">
            <a:avLst/>
          </a:prstGeom>
        </p:spPr>
      </p:pic>
      <p:pic>
        <p:nvPicPr>
          <p:cNvPr id="37" name="Picture 36" descr="small dove.png"/>
          <p:cNvPicPr>
            <a:picLocks noChangeAspect="1"/>
          </p:cNvPicPr>
          <p:nvPr/>
        </p:nvPicPr>
        <p:blipFill>
          <a:blip r:embed="rId5" cstate="print"/>
          <a:stretch>
            <a:fillRect/>
          </a:stretch>
        </p:blipFill>
        <p:spPr>
          <a:xfrm>
            <a:off x="899592" y="1913384"/>
            <a:ext cx="1319645" cy="1371600"/>
          </a:xfrm>
          <a:prstGeom prst="rect">
            <a:avLst/>
          </a:prstGeom>
        </p:spPr>
      </p:pic>
      <p:pic>
        <p:nvPicPr>
          <p:cNvPr id="73" name="Picture 72" descr="www.clipartbest.com dc6XLjAMi.gif"/>
          <p:cNvPicPr>
            <a:picLocks noChangeAspect="1"/>
          </p:cNvPicPr>
          <p:nvPr/>
        </p:nvPicPr>
        <p:blipFill>
          <a:blip r:embed="rId4" cstate="print"/>
          <a:stretch>
            <a:fillRect/>
          </a:stretch>
        </p:blipFill>
        <p:spPr>
          <a:xfrm>
            <a:off x="3635896" y="2852936"/>
            <a:ext cx="1430996" cy="1005840"/>
          </a:xfrm>
          <a:prstGeom prst="rect">
            <a:avLst/>
          </a:prstGeom>
        </p:spPr>
      </p:pic>
      <p:pic>
        <p:nvPicPr>
          <p:cNvPr id="71" name="Picture 70" descr="small dove.png"/>
          <p:cNvPicPr>
            <a:picLocks noChangeAspect="1"/>
          </p:cNvPicPr>
          <p:nvPr/>
        </p:nvPicPr>
        <p:blipFill>
          <a:blip r:embed="rId5" cstate="print"/>
          <a:stretch>
            <a:fillRect/>
          </a:stretch>
        </p:blipFill>
        <p:spPr>
          <a:xfrm>
            <a:off x="3707904" y="2780928"/>
            <a:ext cx="1143693" cy="1188720"/>
          </a:xfrm>
          <a:prstGeom prst="rect">
            <a:avLst/>
          </a:prstGeom>
        </p:spPr>
      </p:pic>
      <p:sp>
        <p:nvSpPr>
          <p:cNvPr id="74" name="TextBox 73"/>
          <p:cNvSpPr txBox="1"/>
          <p:nvPr/>
        </p:nvSpPr>
        <p:spPr>
          <a:xfrm>
            <a:off x="755576" y="3789620"/>
            <a:ext cx="1800200" cy="215444"/>
          </a:xfrm>
          <a:prstGeom prst="rect">
            <a:avLst/>
          </a:prstGeom>
          <a:noFill/>
        </p:spPr>
        <p:txBody>
          <a:bodyPr wrap="square" rtlCol="0">
            <a:spAutoFit/>
          </a:bodyPr>
          <a:lstStyle/>
          <a:p>
            <a:pPr algn="ctr"/>
            <a:r>
              <a:rPr lang="en-CA" sz="800" dirty="0" smtClean="0">
                <a:solidFill>
                  <a:schemeClr val="tx1">
                    <a:lumMod val="75000"/>
                  </a:schemeClr>
                </a:solidFill>
              </a:rPr>
              <a:t>heart © clipartbest.com</a:t>
            </a:r>
            <a:endParaRPr lang="en-CA" sz="800" dirty="0">
              <a:solidFill>
                <a:schemeClr val="tx1">
                  <a:lumMod val="75000"/>
                </a:schemeClr>
              </a:solidFill>
            </a:endParaRPr>
          </a:p>
        </p:txBody>
      </p:sp>
      <p:sp>
        <p:nvSpPr>
          <p:cNvPr id="75" name="Rectangle 74"/>
          <p:cNvSpPr/>
          <p:nvPr/>
        </p:nvSpPr>
        <p:spPr>
          <a:xfrm>
            <a:off x="467544" y="4077072"/>
            <a:ext cx="2448272" cy="216024"/>
          </a:xfrm>
          <a:prstGeom prst="rect">
            <a:avLst/>
          </a:prstGeom>
        </p:spPr>
        <p:txBody>
          <a:bodyPr wrap="square">
            <a:spAutoFit/>
          </a:bodyPr>
          <a:lstStyle/>
          <a:p>
            <a:pPr algn="ctr"/>
            <a:r>
              <a:rPr lang="en-CA" sz="800" dirty="0" smtClean="0">
                <a:solidFill>
                  <a:schemeClr val="tx1">
                    <a:lumMod val="75000"/>
                  </a:schemeClr>
                </a:solidFill>
              </a:rPr>
              <a:t>Dove and Bible Microsoft clip art © 2013 </a:t>
            </a:r>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97" name="Heart 96"/>
          <p:cNvSpPr/>
          <p:nvPr/>
        </p:nvSpPr>
        <p:spPr>
          <a:xfrm>
            <a:off x="3203848" y="2708920"/>
            <a:ext cx="2592288" cy="2088232"/>
          </a:xfrm>
          <a:prstGeom prst="hea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TextBox 77"/>
          <p:cNvSpPr txBox="1"/>
          <p:nvPr/>
        </p:nvSpPr>
        <p:spPr>
          <a:xfrm>
            <a:off x="2051720" y="1054477"/>
            <a:ext cx="1600200" cy="646331"/>
          </a:xfrm>
          <a:prstGeom prst="rect">
            <a:avLst/>
          </a:prstGeom>
          <a:noFill/>
        </p:spPr>
        <p:txBody>
          <a:bodyPr wrap="square" rtlCol="0">
            <a:spAutoFit/>
          </a:bodyPr>
          <a:lstStyle/>
          <a:p>
            <a:pPr algn="ctr"/>
            <a:r>
              <a:rPr lang="en-CA" dirty="0" smtClean="0"/>
              <a:t>Spirit </a:t>
            </a:r>
          </a:p>
          <a:p>
            <a:pPr algn="ctr"/>
            <a:r>
              <a:rPr lang="en-CA" dirty="0" smtClean="0"/>
              <a:t>leads</a:t>
            </a:r>
          </a:p>
        </p:txBody>
      </p:sp>
      <p:sp>
        <p:nvSpPr>
          <p:cNvPr id="106" name="TextBox 105"/>
          <p:cNvSpPr txBox="1"/>
          <p:nvPr/>
        </p:nvSpPr>
        <p:spPr>
          <a:xfrm>
            <a:off x="179512" y="4581128"/>
            <a:ext cx="8820472" cy="2246769"/>
          </a:xfrm>
          <a:prstGeom prst="rect">
            <a:avLst/>
          </a:prstGeom>
          <a:noFill/>
        </p:spPr>
        <p:txBody>
          <a:bodyPr wrap="square" rtlCol="0">
            <a:spAutoFit/>
          </a:bodyPr>
          <a:lstStyle/>
          <a:p>
            <a:pPr algn="ctr"/>
            <a:r>
              <a:rPr lang="en-US" sz="2800" b="1" dirty="0" smtClean="0">
                <a:latin typeface="Calibri" pitchFamily="34" charset="0"/>
                <a:cs typeface="Calibri" pitchFamily="34" charset="0"/>
              </a:rPr>
              <a:t>The rivers of the Spirit of Christ are like a gushing fountain flowing from our hearts. “Whoever drinks of the water that I will give him will never be thirsty again. The water that I will give him will become in him a spring of water welling (gushing) up to eternal life”  John 4:24</a:t>
            </a:r>
            <a:endParaRPr lang="en-CA" sz="2800" b="1" dirty="0">
              <a:solidFill>
                <a:schemeClr val="bg1"/>
              </a:solidFill>
              <a:latin typeface="Calibri" pitchFamily="34" charset="0"/>
              <a:cs typeface="Calibri" pitchFamily="34" charset="0"/>
            </a:endParaRPr>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203848" y="234888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314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586408"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81865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2026568"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555776" y="3264024"/>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14096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987008"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508104" y="249289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787208" y="41281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923112"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6660232" y="170080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5436096" y="9087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291264"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5626968" y="177281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707088"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6065850">
            <a:off x="3776361" y="686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5335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7846241">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268089" y="200490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38445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43695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268089"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8590304">
            <a:off x="4697433"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50085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3779912" y="116632"/>
            <a:ext cx="1600200" cy="646331"/>
          </a:xfrm>
          <a:prstGeom prst="rect">
            <a:avLst/>
          </a:prstGeom>
          <a:noFill/>
        </p:spPr>
        <p:txBody>
          <a:bodyPr wrap="square" rtlCol="0">
            <a:spAutoFit/>
          </a:bodyPr>
          <a:lstStyle/>
          <a:p>
            <a:pPr algn="ctr"/>
            <a:r>
              <a:rPr lang="en-CA" dirty="0" smtClean="0"/>
              <a:t>immersed </a:t>
            </a:r>
          </a:p>
          <a:p>
            <a:pPr algn="ctr"/>
            <a:r>
              <a:rPr lang="en-CA" dirty="0" smtClean="0"/>
              <a:t>in the Spirit</a:t>
            </a:r>
            <a:endParaRPr lang="en-CA" dirty="0"/>
          </a:p>
        </p:txBody>
      </p:sp>
      <p:sp>
        <p:nvSpPr>
          <p:cNvPr id="81" name="TextBox 80"/>
          <p:cNvSpPr txBox="1"/>
          <p:nvPr/>
        </p:nvSpPr>
        <p:spPr>
          <a:xfrm>
            <a:off x="4788024" y="1628800"/>
            <a:ext cx="1800200" cy="298800"/>
          </a:xfrm>
          <a:prstGeom prst="rect">
            <a:avLst/>
          </a:prstGeom>
          <a:noFill/>
        </p:spPr>
        <p:txBody>
          <a:bodyPr wrap="square" rtlCol="0">
            <a:spAutoFit/>
          </a:bodyPr>
          <a:lstStyle/>
          <a:p>
            <a:pPr algn="ctr">
              <a:lnSpc>
                <a:spcPts val="1600"/>
              </a:lnSpc>
            </a:pPr>
            <a:r>
              <a:rPr lang="en-CA" dirty="0" smtClean="0"/>
              <a:t>Spirit anoints</a:t>
            </a:r>
            <a:endParaRPr lang="en-CA" dirty="0"/>
          </a:p>
        </p:txBody>
      </p:sp>
      <p:sp>
        <p:nvSpPr>
          <p:cNvPr id="91" name="TextBox 90"/>
          <p:cNvSpPr txBox="1"/>
          <p:nvPr/>
        </p:nvSpPr>
        <p:spPr>
          <a:xfrm>
            <a:off x="4716016" y="1916832"/>
            <a:ext cx="1600200" cy="646331"/>
          </a:xfrm>
          <a:prstGeom prst="rect">
            <a:avLst/>
          </a:prstGeom>
          <a:noFill/>
        </p:spPr>
        <p:txBody>
          <a:bodyPr wrap="square" rtlCol="0">
            <a:spAutoFit/>
          </a:bodyPr>
          <a:lstStyle/>
          <a:p>
            <a:pPr algn="ctr"/>
            <a:r>
              <a:rPr lang="en-CA" dirty="0" smtClean="0"/>
              <a:t>receive</a:t>
            </a:r>
          </a:p>
          <a:p>
            <a:pPr algn="ctr"/>
            <a:r>
              <a:rPr lang="en-CA" dirty="0" smtClean="0"/>
              <a:t>the Spirit</a:t>
            </a:r>
            <a:endParaRPr lang="en-CA" dirty="0"/>
          </a:p>
        </p:txBody>
      </p:sp>
      <p:sp>
        <p:nvSpPr>
          <p:cNvPr id="88" name="TextBox 87"/>
          <p:cNvSpPr txBox="1"/>
          <p:nvPr/>
        </p:nvSpPr>
        <p:spPr>
          <a:xfrm>
            <a:off x="5364088" y="116632"/>
            <a:ext cx="1600200" cy="923330"/>
          </a:xfrm>
          <a:prstGeom prst="rect">
            <a:avLst/>
          </a:prstGeom>
          <a:noFill/>
        </p:spPr>
        <p:txBody>
          <a:bodyPr wrap="square" rtlCol="0">
            <a:spAutoFit/>
          </a:bodyPr>
          <a:lstStyle/>
          <a:p>
            <a:pPr algn="ctr"/>
            <a:r>
              <a:rPr lang="en-CA" dirty="0" smtClean="0"/>
              <a:t>Spirit fellowships with us</a:t>
            </a:r>
            <a:endParaRPr lang="en-CA" dirty="0"/>
          </a:p>
        </p:txBody>
      </p:sp>
      <p:sp>
        <p:nvSpPr>
          <p:cNvPr id="105" name="TextBox 104"/>
          <p:cNvSpPr txBox="1"/>
          <p:nvPr/>
        </p:nvSpPr>
        <p:spPr>
          <a:xfrm>
            <a:off x="7236296" y="1342509"/>
            <a:ext cx="1744216" cy="646331"/>
          </a:xfrm>
          <a:prstGeom prst="rect">
            <a:avLst/>
          </a:prstGeom>
          <a:noFill/>
        </p:spPr>
        <p:txBody>
          <a:bodyPr wrap="square" rtlCol="0">
            <a:spAutoFit/>
          </a:bodyPr>
          <a:lstStyle/>
          <a:p>
            <a:pPr algn="ctr"/>
            <a:r>
              <a:rPr lang="en-CA" dirty="0" smtClean="0"/>
              <a:t>Spirit teaches us God’s Word</a:t>
            </a:r>
            <a:endParaRPr lang="en-CA" dirty="0">
              <a:solidFill>
                <a:srgbClr val="FF0000"/>
              </a:solidFill>
            </a:endParaRPr>
          </a:p>
        </p:txBody>
      </p:sp>
      <p:sp>
        <p:nvSpPr>
          <p:cNvPr id="95" name="TextBox 94"/>
          <p:cNvSpPr txBox="1"/>
          <p:nvPr/>
        </p:nvSpPr>
        <p:spPr>
          <a:xfrm>
            <a:off x="5220072" y="1126098"/>
            <a:ext cx="2088232" cy="502702"/>
          </a:xfrm>
          <a:prstGeom prst="rect">
            <a:avLst/>
          </a:prstGeom>
          <a:noFill/>
        </p:spPr>
        <p:txBody>
          <a:bodyPr wrap="square" rtlCol="0">
            <a:spAutoFit/>
          </a:bodyPr>
          <a:lstStyle/>
          <a:p>
            <a:pPr algn="ctr">
              <a:lnSpc>
                <a:spcPts val="1600"/>
              </a:lnSpc>
            </a:pPr>
            <a:r>
              <a:rPr lang="en-CA" dirty="0" smtClean="0"/>
              <a:t>Spirit prays for us and helps us pray</a:t>
            </a:r>
            <a:endParaRPr lang="en-CA" spc="-40" dirty="0"/>
          </a:p>
        </p:txBody>
      </p:sp>
      <p:sp>
        <p:nvSpPr>
          <p:cNvPr id="114" name="Teardrop 113"/>
          <p:cNvSpPr/>
          <p:nvPr/>
        </p:nvSpPr>
        <p:spPr>
          <a:xfrm rot="3832256">
            <a:off x="3567638"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2339752" y="152400"/>
            <a:ext cx="1600200" cy="646331"/>
          </a:xfrm>
          <a:prstGeom prst="rect">
            <a:avLst/>
          </a:prstGeom>
          <a:noFill/>
        </p:spPr>
        <p:txBody>
          <a:bodyPr wrap="square" rtlCol="0">
            <a:spAutoFit/>
          </a:bodyPr>
          <a:lstStyle/>
          <a:p>
            <a:pPr algn="ctr"/>
            <a:r>
              <a:rPr lang="en-CA" dirty="0" smtClean="0"/>
              <a:t>Spirit </a:t>
            </a:r>
          </a:p>
          <a:p>
            <a:pPr algn="ctr"/>
            <a:r>
              <a:rPr lang="en-CA" dirty="0" smtClean="0"/>
              <a:t>in us </a:t>
            </a:r>
            <a:endParaRPr lang="en-CA" dirty="0"/>
          </a:p>
        </p:txBody>
      </p:sp>
      <p:sp>
        <p:nvSpPr>
          <p:cNvPr id="113" name="TextBox 112"/>
          <p:cNvSpPr txBox="1"/>
          <p:nvPr/>
        </p:nvSpPr>
        <p:spPr>
          <a:xfrm>
            <a:off x="3691880" y="838453"/>
            <a:ext cx="1600200" cy="646331"/>
          </a:xfrm>
          <a:prstGeom prst="rect">
            <a:avLst/>
          </a:prstGeom>
          <a:noFill/>
        </p:spPr>
        <p:txBody>
          <a:bodyPr wrap="square" rtlCol="0">
            <a:spAutoFit/>
          </a:bodyPr>
          <a:lstStyle/>
          <a:p>
            <a:pPr algn="ctr"/>
            <a:r>
              <a:rPr lang="en-CA" dirty="0" smtClean="0"/>
              <a:t>Spirit</a:t>
            </a:r>
          </a:p>
          <a:p>
            <a:pPr algn="ctr"/>
            <a:r>
              <a:rPr lang="en-CA" dirty="0" smtClean="0"/>
              <a:t>sanctifies</a:t>
            </a:r>
            <a:endParaRPr lang="en-CA" dirty="0"/>
          </a:p>
        </p:txBody>
      </p:sp>
      <p:sp>
        <p:nvSpPr>
          <p:cNvPr id="82" name="TextBox 81"/>
          <p:cNvSpPr txBox="1"/>
          <p:nvPr/>
        </p:nvSpPr>
        <p:spPr>
          <a:xfrm>
            <a:off x="3619872" y="2204864"/>
            <a:ext cx="1600200" cy="646331"/>
          </a:xfrm>
          <a:prstGeom prst="rect">
            <a:avLst/>
          </a:prstGeom>
          <a:noFill/>
        </p:spPr>
        <p:txBody>
          <a:bodyPr wrap="square" rtlCol="0">
            <a:spAutoFit/>
          </a:bodyPr>
          <a:lstStyle/>
          <a:p>
            <a:pPr algn="ctr"/>
            <a:r>
              <a:rPr lang="en-CA" dirty="0" smtClean="0"/>
              <a:t>Spirit </a:t>
            </a:r>
          </a:p>
          <a:p>
            <a:pPr algn="ctr"/>
            <a:r>
              <a:rPr lang="en-CA" dirty="0" smtClean="0"/>
              <a:t>seals</a:t>
            </a:r>
            <a:endParaRPr lang="en-CA" dirty="0"/>
          </a:p>
        </p:txBody>
      </p:sp>
      <p:sp>
        <p:nvSpPr>
          <p:cNvPr id="66" name="TextBox 65"/>
          <p:cNvSpPr txBox="1"/>
          <p:nvPr/>
        </p:nvSpPr>
        <p:spPr>
          <a:xfrm>
            <a:off x="7292280" y="2062589"/>
            <a:ext cx="1600200" cy="646331"/>
          </a:xfrm>
          <a:prstGeom prst="rect">
            <a:avLst/>
          </a:prstGeom>
          <a:noFill/>
        </p:spPr>
        <p:txBody>
          <a:bodyPr wrap="square" rtlCol="0">
            <a:spAutoFit/>
          </a:bodyPr>
          <a:lstStyle/>
          <a:p>
            <a:pPr algn="ctr"/>
            <a:r>
              <a:rPr lang="en-CA" dirty="0" smtClean="0"/>
              <a:t>rivers of life </a:t>
            </a:r>
          </a:p>
          <a:p>
            <a:pPr algn="ctr"/>
            <a:r>
              <a:rPr lang="en-CA" dirty="0" smtClean="0"/>
              <a:t>in the Spirit</a:t>
            </a:r>
            <a:endParaRPr lang="en-CA" dirty="0"/>
          </a:p>
        </p:txBody>
      </p:sp>
      <p:sp>
        <p:nvSpPr>
          <p:cNvPr id="79" name="TextBox 78"/>
          <p:cNvSpPr txBox="1"/>
          <p:nvPr/>
        </p:nvSpPr>
        <p:spPr>
          <a:xfrm>
            <a:off x="-52536" y="3140968"/>
            <a:ext cx="1240160" cy="646331"/>
          </a:xfrm>
          <a:prstGeom prst="rect">
            <a:avLst/>
          </a:prstGeom>
          <a:noFill/>
        </p:spPr>
        <p:txBody>
          <a:bodyPr wrap="square" rtlCol="0">
            <a:spAutoFit/>
          </a:bodyPr>
          <a:lstStyle/>
          <a:p>
            <a:pPr algn="ctr"/>
            <a:r>
              <a:rPr lang="en-CA" dirty="0" smtClean="0"/>
              <a:t>Spirit </a:t>
            </a:r>
          </a:p>
          <a:p>
            <a:pPr algn="ctr"/>
            <a:r>
              <a:rPr lang="en-CA" dirty="0" smtClean="0"/>
              <a:t>fills</a:t>
            </a:r>
            <a:endParaRPr lang="en-CA" dirty="0"/>
          </a:p>
        </p:txBody>
      </p:sp>
      <p:sp>
        <p:nvSpPr>
          <p:cNvPr id="118" name="TextBox 117"/>
          <p:cNvSpPr txBox="1"/>
          <p:nvPr/>
        </p:nvSpPr>
        <p:spPr>
          <a:xfrm>
            <a:off x="7076256" y="332656"/>
            <a:ext cx="1600200" cy="646331"/>
          </a:xfrm>
          <a:prstGeom prst="rect">
            <a:avLst/>
          </a:prstGeom>
          <a:noFill/>
        </p:spPr>
        <p:txBody>
          <a:bodyPr wrap="square" rtlCol="0">
            <a:spAutoFit/>
          </a:bodyPr>
          <a:lstStyle/>
          <a:p>
            <a:pPr algn="ctr"/>
            <a:r>
              <a:rPr lang="en-CA" dirty="0" smtClean="0"/>
              <a:t>fellowship with the Spirit</a:t>
            </a:r>
            <a:endParaRPr lang="en-CA" dirty="0"/>
          </a:p>
        </p:txBody>
      </p:sp>
      <p:sp>
        <p:nvSpPr>
          <p:cNvPr id="75" name="TextBox 74"/>
          <p:cNvSpPr txBox="1"/>
          <p:nvPr/>
        </p:nvSpPr>
        <p:spPr>
          <a:xfrm>
            <a:off x="1835696" y="2276872"/>
            <a:ext cx="1600200" cy="923330"/>
          </a:xfrm>
          <a:prstGeom prst="rect">
            <a:avLst/>
          </a:prstGeom>
          <a:noFill/>
        </p:spPr>
        <p:txBody>
          <a:bodyPr wrap="square" rtlCol="0">
            <a:spAutoFit/>
          </a:bodyPr>
          <a:lstStyle/>
          <a:p>
            <a:pPr algn="ctr"/>
            <a:r>
              <a:rPr lang="en-CA" dirty="0" smtClean="0"/>
              <a:t>law of Spirit sets free</a:t>
            </a:r>
          </a:p>
          <a:p>
            <a:pPr algn="ctr"/>
            <a:r>
              <a:rPr lang="en-CA" dirty="0" smtClean="0"/>
              <a:t> from sin</a:t>
            </a:r>
            <a:endParaRPr lang="en-CA" dirty="0"/>
          </a:p>
        </p:txBody>
      </p:sp>
      <p:sp>
        <p:nvSpPr>
          <p:cNvPr id="110" name="Teardrop 109"/>
          <p:cNvSpPr/>
          <p:nvPr/>
        </p:nvSpPr>
        <p:spPr>
          <a:xfrm rot="7706645">
            <a:off x="4562727" y="3229045"/>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0" name="Teardrop 159"/>
          <p:cNvSpPr/>
          <p:nvPr/>
        </p:nvSpPr>
        <p:spPr>
          <a:xfrm rot="7706645">
            <a:off x="4052065" y="317594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TextBox 101"/>
          <p:cNvSpPr txBox="1"/>
          <p:nvPr/>
        </p:nvSpPr>
        <p:spPr>
          <a:xfrm>
            <a:off x="1187624" y="334397"/>
            <a:ext cx="1600200" cy="646331"/>
          </a:xfrm>
          <a:prstGeom prst="rect">
            <a:avLst/>
          </a:prstGeom>
          <a:noFill/>
        </p:spPr>
        <p:txBody>
          <a:bodyPr wrap="square" rtlCol="0">
            <a:spAutoFit/>
          </a:bodyPr>
          <a:lstStyle/>
          <a:p>
            <a:pPr algn="ctr"/>
            <a:r>
              <a:rPr lang="en-CA" dirty="0" smtClean="0"/>
              <a:t>in the </a:t>
            </a:r>
          </a:p>
          <a:p>
            <a:pPr algn="ctr"/>
            <a:r>
              <a:rPr lang="en-CA" dirty="0" smtClean="0"/>
              <a:t>Spirit</a:t>
            </a:r>
            <a:endParaRPr lang="en-CA" dirty="0"/>
          </a:p>
        </p:txBody>
      </p:sp>
      <p:sp>
        <p:nvSpPr>
          <p:cNvPr id="120" name="TextBox 119"/>
          <p:cNvSpPr txBox="1"/>
          <p:nvPr/>
        </p:nvSpPr>
        <p:spPr>
          <a:xfrm>
            <a:off x="2987824" y="2915652"/>
            <a:ext cx="2952328" cy="369332"/>
          </a:xfrm>
          <a:prstGeom prst="rect">
            <a:avLst/>
          </a:prstGeom>
          <a:noFill/>
        </p:spPr>
        <p:txBody>
          <a:bodyPr wrap="square" rtlCol="0">
            <a:spAutoFit/>
          </a:bodyPr>
          <a:lstStyle/>
          <a:p>
            <a:pPr algn="ctr"/>
            <a:r>
              <a:rPr lang="en-CA" dirty="0" smtClean="0"/>
              <a:t>Spirit of Christ in us</a:t>
            </a:r>
            <a:endParaRPr lang="en-CA" dirty="0"/>
          </a:p>
        </p:txBody>
      </p:sp>
      <p:sp>
        <p:nvSpPr>
          <p:cNvPr id="80" name="TextBox 79"/>
          <p:cNvSpPr txBox="1"/>
          <p:nvPr/>
        </p:nvSpPr>
        <p:spPr>
          <a:xfrm>
            <a:off x="899592" y="3646378"/>
            <a:ext cx="2680320" cy="502702"/>
          </a:xfrm>
          <a:prstGeom prst="rect">
            <a:avLst/>
          </a:prstGeom>
          <a:noFill/>
        </p:spPr>
        <p:txBody>
          <a:bodyPr wrap="square" rtlCol="0">
            <a:spAutoFit/>
          </a:bodyPr>
          <a:lstStyle/>
          <a:p>
            <a:pPr algn="ctr">
              <a:lnSpc>
                <a:spcPts val="1600"/>
              </a:lnSpc>
            </a:pPr>
            <a:r>
              <a:rPr lang="en-CA" dirty="0" smtClean="0"/>
              <a:t>power of Spirit to be ambassadors for Christ </a:t>
            </a:r>
          </a:p>
        </p:txBody>
      </p:sp>
      <p:sp>
        <p:nvSpPr>
          <p:cNvPr id="85" name="TextBox 84"/>
          <p:cNvSpPr txBox="1"/>
          <p:nvPr/>
        </p:nvSpPr>
        <p:spPr>
          <a:xfrm>
            <a:off x="3691880" y="3380799"/>
            <a:ext cx="1600200" cy="1200329"/>
          </a:xfrm>
          <a:prstGeom prst="rect">
            <a:avLst/>
          </a:prstGeom>
          <a:noFill/>
        </p:spPr>
        <p:txBody>
          <a:bodyPr wrap="square" rtlCol="0">
            <a:spAutoFit/>
          </a:bodyPr>
          <a:lstStyle/>
          <a:p>
            <a:pPr algn="ctr"/>
            <a:r>
              <a:rPr lang="en-CA" dirty="0" smtClean="0"/>
              <a:t>God’s love poured into heart by</a:t>
            </a:r>
          </a:p>
          <a:p>
            <a:pPr algn="ctr"/>
            <a:r>
              <a:rPr lang="en-CA" smtClean="0"/>
              <a:t>the </a:t>
            </a:r>
            <a:r>
              <a:rPr lang="en-CA" dirty="0" smtClean="0"/>
              <a:t>Spirit</a:t>
            </a:r>
            <a:endParaRPr lang="en-CA" dirty="0"/>
          </a:p>
        </p:txBody>
      </p:sp>
      <p:sp>
        <p:nvSpPr>
          <p:cNvPr id="104" name="TextBox 103"/>
          <p:cNvSpPr txBox="1"/>
          <p:nvPr/>
        </p:nvSpPr>
        <p:spPr>
          <a:xfrm>
            <a:off x="2987824" y="1556792"/>
            <a:ext cx="1600200" cy="646331"/>
          </a:xfrm>
          <a:prstGeom prst="rect">
            <a:avLst/>
          </a:prstGeom>
          <a:noFill/>
        </p:spPr>
        <p:txBody>
          <a:bodyPr wrap="square" rtlCol="0">
            <a:spAutoFit/>
          </a:bodyPr>
          <a:lstStyle/>
          <a:p>
            <a:pPr algn="ctr"/>
            <a:r>
              <a:rPr lang="en-CA" dirty="0" smtClean="0"/>
              <a:t>access in</a:t>
            </a:r>
          </a:p>
          <a:p>
            <a:pPr algn="ctr"/>
            <a:r>
              <a:rPr lang="en-CA" dirty="0" smtClean="0"/>
              <a:t> one Spirit</a:t>
            </a:r>
            <a:endParaRPr lang="en-CA" dirty="0"/>
          </a:p>
        </p:txBody>
      </p:sp>
      <p:sp>
        <p:nvSpPr>
          <p:cNvPr id="90" name="TextBox 89"/>
          <p:cNvSpPr txBox="1"/>
          <p:nvPr/>
        </p:nvSpPr>
        <p:spPr>
          <a:xfrm>
            <a:off x="7076256" y="2948751"/>
            <a:ext cx="1600200" cy="1200329"/>
          </a:xfrm>
          <a:prstGeom prst="rect">
            <a:avLst/>
          </a:prstGeom>
          <a:noFill/>
        </p:spPr>
        <p:txBody>
          <a:bodyPr wrap="square" rtlCol="0">
            <a:spAutoFit/>
          </a:bodyPr>
          <a:lstStyle/>
          <a:p>
            <a:pPr algn="ctr"/>
            <a:r>
              <a:rPr lang="en-CA" dirty="0" smtClean="0"/>
              <a:t>released from law to belong to Christ in </a:t>
            </a:r>
          </a:p>
          <a:p>
            <a:pPr algn="ctr"/>
            <a:r>
              <a:rPr lang="en-CA" dirty="0" smtClean="0"/>
              <a:t>the Spirit</a:t>
            </a:r>
            <a:endParaRPr lang="en-CA" dirty="0"/>
          </a:p>
        </p:txBody>
      </p:sp>
      <p:sp>
        <p:nvSpPr>
          <p:cNvPr id="77" name="TextBox 76"/>
          <p:cNvSpPr txBox="1"/>
          <p:nvPr/>
        </p:nvSpPr>
        <p:spPr>
          <a:xfrm>
            <a:off x="5868144" y="2001614"/>
            <a:ext cx="1600200" cy="923330"/>
          </a:xfrm>
          <a:prstGeom prst="rect">
            <a:avLst/>
          </a:prstGeom>
          <a:noFill/>
        </p:spPr>
        <p:txBody>
          <a:bodyPr wrap="square" rtlCol="0">
            <a:spAutoFit/>
          </a:bodyPr>
          <a:lstStyle/>
          <a:p>
            <a:pPr algn="ctr"/>
            <a:r>
              <a:rPr lang="en-CA" dirty="0" smtClean="0"/>
              <a:t>Spirit </a:t>
            </a:r>
          </a:p>
          <a:p>
            <a:pPr algn="ctr"/>
            <a:r>
              <a:rPr lang="en-CA" dirty="0" smtClean="0"/>
              <a:t>poured </a:t>
            </a:r>
          </a:p>
          <a:p>
            <a:pPr algn="ctr"/>
            <a:r>
              <a:rPr lang="en-CA" dirty="0" smtClean="0"/>
              <a:t>into heart</a:t>
            </a:r>
            <a:endParaRPr lang="en-CA" dirty="0"/>
          </a:p>
        </p:txBody>
      </p:sp>
      <p:sp>
        <p:nvSpPr>
          <p:cNvPr id="101" name="TextBox 100"/>
          <p:cNvSpPr txBox="1"/>
          <p:nvPr/>
        </p:nvSpPr>
        <p:spPr>
          <a:xfrm>
            <a:off x="955576" y="1425550"/>
            <a:ext cx="1600200" cy="923330"/>
          </a:xfrm>
          <a:prstGeom prst="rect">
            <a:avLst/>
          </a:prstGeom>
          <a:noFill/>
        </p:spPr>
        <p:txBody>
          <a:bodyPr wrap="square" rtlCol="0">
            <a:spAutoFit/>
          </a:bodyPr>
          <a:lstStyle/>
          <a:p>
            <a:pPr algn="ctr"/>
            <a:r>
              <a:rPr lang="en-CA" dirty="0" smtClean="0"/>
              <a:t>adopted sons with Spirit </a:t>
            </a:r>
          </a:p>
          <a:p>
            <a:pPr algn="ctr"/>
            <a:r>
              <a:rPr lang="en-CA" dirty="0" smtClean="0"/>
              <a:t>of Son</a:t>
            </a:r>
            <a:endParaRPr lang="en-CA" dirty="0"/>
          </a:p>
        </p:txBody>
      </p:sp>
      <p:sp>
        <p:nvSpPr>
          <p:cNvPr id="103" name="TextBox 102"/>
          <p:cNvSpPr txBox="1"/>
          <p:nvPr/>
        </p:nvSpPr>
        <p:spPr>
          <a:xfrm>
            <a:off x="5564088" y="3501008"/>
            <a:ext cx="1600200" cy="923330"/>
          </a:xfrm>
          <a:prstGeom prst="rect">
            <a:avLst/>
          </a:prstGeom>
          <a:noFill/>
        </p:spPr>
        <p:txBody>
          <a:bodyPr wrap="square" rtlCol="0">
            <a:spAutoFit/>
          </a:bodyPr>
          <a:lstStyle/>
          <a:p>
            <a:pPr algn="ctr"/>
            <a:r>
              <a:rPr lang="en-CA" dirty="0" smtClean="0"/>
              <a:t>circumcised by Christ in the Spirit</a:t>
            </a:r>
            <a:endParaRPr lang="en-CA" dirty="0"/>
          </a:p>
        </p:txBody>
      </p:sp>
      <p:sp>
        <p:nvSpPr>
          <p:cNvPr id="164" name="TextBox 163"/>
          <p:cNvSpPr txBox="1"/>
          <p:nvPr/>
        </p:nvSpPr>
        <p:spPr>
          <a:xfrm>
            <a:off x="91480" y="622429"/>
            <a:ext cx="1600200" cy="646331"/>
          </a:xfrm>
          <a:prstGeom prst="rect">
            <a:avLst/>
          </a:prstGeom>
          <a:noFill/>
        </p:spPr>
        <p:txBody>
          <a:bodyPr wrap="square" rtlCol="0">
            <a:spAutoFit/>
          </a:bodyPr>
          <a:lstStyle/>
          <a:p>
            <a:pPr algn="ctr"/>
            <a:r>
              <a:rPr lang="en-CA" dirty="0" smtClean="0"/>
              <a:t>have the Spirit</a:t>
            </a:r>
            <a:endParaRPr lang="en-CA" dirty="0"/>
          </a:p>
        </p:txBody>
      </p:sp>
      <p:sp>
        <p:nvSpPr>
          <p:cNvPr id="165" name="TextBox 164"/>
          <p:cNvSpPr txBox="1"/>
          <p:nvPr/>
        </p:nvSpPr>
        <p:spPr>
          <a:xfrm>
            <a:off x="-108520" y="1844824"/>
            <a:ext cx="1600200" cy="923330"/>
          </a:xfrm>
          <a:prstGeom prst="rect">
            <a:avLst/>
          </a:prstGeom>
          <a:noFill/>
        </p:spPr>
        <p:txBody>
          <a:bodyPr wrap="square" rtlCol="0">
            <a:spAutoFit/>
          </a:bodyPr>
          <a:lstStyle/>
          <a:p>
            <a:pPr algn="ctr"/>
            <a:r>
              <a:rPr lang="en-CA" dirty="0" smtClean="0"/>
              <a:t>Spirit </a:t>
            </a:r>
          </a:p>
          <a:p>
            <a:pPr algn="ctr"/>
            <a:r>
              <a:rPr lang="en-CA" dirty="0" smtClean="0"/>
              <a:t>comes, falls on us</a:t>
            </a:r>
            <a:endParaRPr lang="en-CA" dirty="0"/>
          </a:p>
        </p:txBody>
      </p:sp>
      <p:sp>
        <p:nvSpPr>
          <p:cNvPr id="166" name="TextBox 165"/>
          <p:cNvSpPr txBox="1"/>
          <p:nvPr/>
        </p:nvSpPr>
        <p:spPr>
          <a:xfrm>
            <a:off x="739552" y="2772664"/>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97" name="Heart 96"/>
          <p:cNvSpPr/>
          <p:nvPr/>
        </p:nvSpPr>
        <p:spPr>
          <a:xfrm>
            <a:off x="3203848" y="2708920"/>
            <a:ext cx="2592288" cy="2088232"/>
          </a:xfrm>
          <a:prstGeom prst="hea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TextBox 77"/>
          <p:cNvSpPr txBox="1"/>
          <p:nvPr/>
        </p:nvSpPr>
        <p:spPr>
          <a:xfrm>
            <a:off x="2051720" y="1054477"/>
            <a:ext cx="1600200" cy="646331"/>
          </a:xfrm>
          <a:prstGeom prst="rect">
            <a:avLst/>
          </a:prstGeom>
          <a:noFill/>
        </p:spPr>
        <p:txBody>
          <a:bodyPr wrap="square" rtlCol="0">
            <a:spAutoFit/>
          </a:bodyPr>
          <a:lstStyle/>
          <a:p>
            <a:pPr algn="ctr"/>
            <a:r>
              <a:rPr lang="en-CA" dirty="0" smtClean="0"/>
              <a:t>Spirit </a:t>
            </a:r>
          </a:p>
          <a:p>
            <a:pPr algn="ctr"/>
            <a:r>
              <a:rPr lang="en-CA" dirty="0" smtClean="0"/>
              <a:t>leads</a:t>
            </a:r>
          </a:p>
        </p:txBody>
      </p:sp>
      <p:sp>
        <p:nvSpPr>
          <p:cNvPr id="106" name="TextBox 105"/>
          <p:cNvSpPr txBox="1"/>
          <p:nvPr/>
        </p:nvSpPr>
        <p:spPr>
          <a:xfrm>
            <a:off x="36512" y="4581128"/>
            <a:ext cx="8999984" cy="2677656"/>
          </a:xfrm>
          <a:prstGeom prst="rect">
            <a:avLst/>
          </a:prstGeom>
          <a:noFill/>
        </p:spPr>
        <p:txBody>
          <a:bodyPr wrap="square" rtlCol="0">
            <a:spAutoFit/>
          </a:bodyPr>
          <a:lstStyle/>
          <a:p>
            <a:pPr algn="ctr"/>
            <a:r>
              <a:rPr lang="en-US" sz="2800" b="1" dirty="0" smtClean="0">
                <a:latin typeface="Calibri" pitchFamily="34" charset="0"/>
                <a:cs typeface="Calibri" pitchFamily="34" charset="0"/>
              </a:rPr>
              <a:t>In Christ the rivers of the Spirit change us from being a desert to others to being an oasis. “Behold, a king will reign in righteousness . . . Each will be like a hiding place from the wind, a shelter from the storm, like streams of water in a dry place, like the shade of a great rock”  Isa 32:1-2</a:t>
            </a:r>
          </a:p>
          <a:p>
            <a:pPr algn="ctr"/>
            <a:endParaRPr lang="en-CA" sz="2800" b="1" dirty="0">
              <a:solidFill>
                <a:schemeClr val="bg1"/>
              </a:solidFill>
              <a:latin typeface="Calibri" pitchFamily="34" charset="0"/>
              <a:cs typeface="Calibri" pitchFamily="34" charset="0"/>
            </a:endParaRPr>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203848" y="234888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314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586408"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81865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2026568"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555776" y="3264024"/>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14096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987008"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508104" y="249289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787208" y="41281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923112"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6660232" y="170080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5436096" y="9087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291264"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5626968" y="177281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707088"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6065850">
            <a:off x="3776361" y="686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5335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7846241">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268089" y="200490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38445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43695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268089"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8590304">
            <a:off x="4697433"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50085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3779912" y="116632"/>
            <a:ext cx="1600200" cy="646331"/>
          </a:xfrm>
          <a:prstGeom prst="rect">
            <a:avLst/>
          </a:prstGeom>
          <a:noFill/>
        </p:spPr>
        <p:txBody>
          <a:bodyPr wrap="square" rtlCol="0">
            <a:spAutoFit/>
          </a:bodyPr>
          <a:lstStyle/>
          <a:p>
            <a:pPr algn="ctr"/>
            <a:r>
              <a:rPr lang="en-CA" dirty="0" smtClean="0"/>
              <a:t>immersed </a:t>
            </a:r>
          </a:p>
          <a:p>
            <a:pPr algn="ctr"/>
            <a:r>
              <a:rPr lang="en-CA" dirty="0" smtClean="0"/>
              <a:t>in the Spirit</a:t>
            </a:r>
            <a:endParaRPr lang="en-CA" dirty="0"/>
          </a:p>
        </p:txBody>
      </p:sp>
      <p:sp>
        <p:nvSpPr>
          <p:cNvPr id="81" name="TextBox 80"/>
          <p:cNvSpPr txBox="1"/>
          <p:nvPr/>
        </p:nvSpPr>
        <p:spPr>
          <a:xfrm>
            <a:off x="4788024" y="1628800"/>
            <a:ext cx="1800200" cy="298800"/>
          </a:xfrm>
          <a:prstGeom prst="rect">
            <a:avLst/>
          </a:prstGeom>
          <a:noFill/>
        </p:spPr>
        <p:txBody>
          <a:bodyPr wrap="square" rtlCol="0">
            <a:spAutoFit/>
          </a:bodyPr>
          <a:lstStyle/>
          <a:p>
            <a:pPr algn="ctr">
              <a:lnSpc>
                <a:spcPts val="1600"/>
              </a:lnSpc>
            </a:pPr>
            <a:r>
              <a:rPr lang="en-CA" dirty="0" smtClean="0"/>
              <a:t>Spirit anoints</a:t>
            </a:r>
            <a:endParaRPr lang="en-CA" dirty="0"/>
          </a:p>
        </p:txBody>
      </p:sp>
      <p:sp>
        <p:nvSpPr>
          <p:cNvPr id="91" name="TextBox 90"/>
          <p:cNvSpPr txBox="1"/>
          <p:nvPr/>
        </p:nvSpPr>
        <p:spPr>
          <a:xfrm>
            <a:off x="4716016" y="1916832"/>
            <a:ext cx="1600200" cy="646331"/>
          </a:xfrm>
          <a:prstGeom prst="rect">
            <a:avLst/>
          </a:prstGeom>
          <a:noFill/>
        </p:spPr>
        <p:txBody>
          <a:bodyPr wrap="square" rtlCol="0">
            <a:spAutoFit/>
          </a:bodyPr>
          <a:lstStyle/>
          <a:p>
            <a:pPr algn="ctr"/>
            <a:r>
              <a:rPr lang="en-CA" dirty="0" smtClean="0"/>
              <a:t>receive</a:t>
            </a:r>
          </a:p>
          <a:p>
            <a:pPr algn="ctr"/>
            <a:r>
              <a:rPr lang="en-CA" dirty="0" smtClean="0"/>
              <a:t>the Spirit</a:t>
            </a:r>
            <a:endParaRPr lang="en-CA" dirty="0"/>
          </a:p>
        </p:txBody>
      </p:sp>
      <p:sp>
        <p:nvSpPr>
          <p:cNvPr id="88" name="TextBox 87"/>
          <p:cNvSpPr txBox="1"/>
          <p:nvPr/>
        </p:nvSpPr>
        <p:spPr>
          <a:xfrm>
            <a:off x="5364088" y="116632"/>
            <a:ext cx="1600200" cy="923330"/>
          </a:xfrm>
          <a:prstGeom prst="rect">
            <a:avLst/>
          </a:prstGeom>
          <a:noFill/>
        </p:spPr>
        <p:txBody>
          <a:bodyPr wrap="square" rtlCol="0">
            <a:spAutoFit/>
          </a:bodyPr>
          <a:lstStyle/>
          <a:p>
            <a:pPr algn="ctr"/>
            <a:r>
              <a:rPr lang="en-CA" dirty="0" smtClean="0"/>
              <a:t>Spirit fellowships with us</a:t>
            </a:r>
            <a:endParaRPr lang="en-CA" dirty="0"/>
          </a:p>
        </p:txBody>
      </p:sp>
      <p:sp>
        <p:nvSpPr>
          <p:cNvPr id="105" name="TextBox 104"/>
          <p:cNvSpPr txBox="1"/>
          <p:nvPr/>
        </p:nvSpPr>
        <p:spPr>
          <a:xfrm>
            <a:off x="7236296" y="1342509"/>
            <a:ext cx="1744216" cy="646331"/>
          </a:xfrm>
          <a:prstGeom prst="rect">
            <a:avLst/>
          </a:prstGeom>
          <a:noFill/>
        </p:spPr>
        <p:txBody>
          <a:bodyPr wrap="square" rtlCol="0">
            <a:spAutoFit/>
          </a:bodyPr>
          <a:lstStyle/>
          <a:p>
            <a:pPr algn="ctr"/>
            <a:r>
              <a:rPr lang="en-CA" dirty="0" smtClean="0"/>
              <a:t>Spirit teaches us God’s Word</a:t>
            </a:r>
            <a:endParaRPr lang="en-CA" dirty="0">
              <a:solidFill>
                <a:srgbClr val="FF0000"/>
              </a:solidFill>
            </a:endParaRPr>
          </a:p>
        </p:txBody>
      </p:sp>
      <p:sp>
        <p:nvSpPr>
          <p:cNvPr id="95" name="TextBox 94"/>
          <p:cNvSpPr txBox="1"/>
          <p:nvPr/>
        </p:nvSpPr>
        <p:spPr>
          <a:xfrm>
            <a:off x="5220072" y="1126098"/>
            <a:ext cx="2088232" cy="502702"/>
          </a:xfrm>
          <a:prstGeom prst="rect">
            <a:avLst/>
          </a:prstGeom>
          <a:noFill/>
        </p:spPr>
        <p:txBody>
          <a:bodyPr wrap="square" rtlCol="0">
            <a:spAutoFit/>
          </a:bodyPr>
          <a:lstStyle/>
          <a:p>
            <a:pPr algn="ctr">
              <a:lnSpc>
                <a:spcPts val="1600"/>
              </a:lnSpc>
            </a:pPr>
            <a:r>
              <a:rPr lang="en-CA" dirty="0" smtClean="0"/>
              <a:t>Spirit prays for us and helps us pray</a:t>
            </a:r>
            <a:endParaRPr lang="en-CA" spc="-40" dirty="0"/>
          </a:p>
        </p:txBody>
      </p:sp>
      <p:sp>
        <p:nvSpPr>
          <p:cNvPr id="114" name="Teardrop 113"/>
          <p:cNvSpPr/>
          <p:nvPr/>
        </p:nvSpPr>
        <p:spPr>
          <a:xfrm rot="3832256">
            <a:off x="3567638"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2339752" y="152400"/>
            <a:ext cx="1600200" cy="646331"/>
          </a:xfrm>
          <a:prstGeom prst="rect">
            <a:avLst/>
          </a:prstGeom>
          <a:noFill/>
        </p:spPr>
        <p:txBody>
          <a:bodyPr wrap="square" rtlCol="0">
            <a:spAutoFit/>
          </a:bodyPr>
          <a:lstStyle/>
          <a:p>
            <a:pPr algn="ctr"/>
            <a:r>
              <a:rPr lang="en-CA" dirty="0" smtClean="0"/>
              <a:t>Spirit </a:t>
            </a:r>
          </a:p>
          <a:p>
            <a:pPr algn="ctr"/>
            <a:r>
              <a:rPr lang="en-CA" dirty="0" smtClean="0"/>
              <a:t>in us </a:t>
            </a:r>
            <a:endParaRPr lang="en-CA" dirty="0"/>
          </a:p>
        </p:txBody>
      </p:sp>
      <p:sp>
        <p:nvSpPr>
          <p:cNvPr id="113" name="TextBox 112"/>
          <p:cNvSpPr txBox="1"/>
          <p:nvPr/>
        </p:nvSpPr>
        <p:spPr>
          <a:xfrm>
            <a:off x="3691880" y="838453"/>
            <a:ext cx="1600200" cy="646331"/>
          </a:xfrm>
          <a:prstGeom prst="rect">
            <a:avLst/>
          </a:prstGeom>
          <a:noFill/>
        </p:spPr>
        <p:txBody>
          <a:bodyPr wrap="square" rtlCol="0">
            <a:spAutoFit/>
          </a:bodyPr>
          <a:lstStyle/>
          <a:p>
            <a:pPr algn="ctr"/>
            <a:r>
              <a:rPr lang="en-CA" dirty="0" smtClean="0"/>
              <a:t>Spirit</a:t>
            </a:r>
          </a:p>
          <a:p>
            <a:pPr algn="ctr"/>
            <a:r>
              <a:rPr lang="en-CA" dirty="0" smtClean="0"/>
              <a:t>sanctifies</a:t>
            </a:r>
            <a:endParaRPr lang="en-CA" dirty="0"/>
          </a:p>
        </p:txBody>
      </p:sp>
      <p:sp>
        <p:nvSpPr>
          <p:cNvPr id="82" name="TextBox 81"/>
          <p:cNvSpPr txBox="1"/>
          <p:nvPr/>
        </p:nvSpPr>
        <p:spPr>
          <a:xfrm>
            <a:off x="3619872" y="2204864"/>
            <a:ext cx="1600200" cy="646331"/>
          </a:xfrm>
          <a:prstGeom prst="rect">
            <a:avLst/>
          </a:prstGeom>
          <a:noFill/>
        </p:spPr>
        <p:txBody>
          <a:bodyPr wrap="square" rtlCol="0">
            <a:spAutoFit/>
          </a:bodyPr>
          <a:lstStyle/>
          <a:p>
            <a:pPr algn="ctr"/>
            <a:r>
              <a:rPr lang="en-CA" dirty="0" smtClean="0"/>
              <a:t>Spirit </a:t>
            </a:r>
          </a:p>
          <a:p>
            <a:pPr algn="ctr"/>
            <a:r>
              <a:rPr lang="en-CA" dirty="0" smtClean="0"/>
              <a:t>seals</a:t>
            </a:r>
            <a:endParaRPr lang="en-CA" dirty="0"/>
          </a:p>
        </p:txBody>
      </p:sp>
      <p:sp>
        <p:nvSpPr>
          <p:cNvPr id="66" name="TextBox 65"/>
          <p:cNvSpPr txBox="1"/>
          <p:nvPr/>
        </p:nvSpPr>
        <p:spPr>
          <a:xfrm>
            <a:off x="7292280" y="2062589"/>
            <a:ext cx="1600200" cy="646331"/>
          </a:xfrm>
          <a:prstGeom prst="rect">
            <a:avLst/>
          </a:prstGeom>
          <a:noFill/>
        </p:spPr>
        <p:txBody>
          <a:bodyPr wrap="square" rtlCol="0">
            <a:spAutoFit/>
          </a:bodyPr>
          <a:lstStyle/>
          <a:p>
            <a:pPr algn="ctr"/>
            <a:r>
              <a:rPr lang="en-CA" dirty="0" smtClean="0"/>
              <a:t>rivers of life </a:t>
            </a:r>
          </a:p>
          <a:p>
            <a:pPr algn="ctr"/>
            <a:r>
              <a:rPr lang="en-CA" dirty="0" smtClean="0"/>
              <a:t>in the Spirit</a:t>
            </a:r>
            <a:endParaRPr lang="en-CA" dirty="0"/>
          </a:p>
        </p:txBody>
      </p:sp>
      <p:sp>
        <p:nvSpPr>
          <p:cNvPr id="79" name="TextBox 78"/>
          <p:cNvSpPr txBox="1"/>
          <p:nvPr/>
        </p:nvSpPr>
        <p:spPr>
          <a:xfrm>
            <a:off x="-52536" y="3140968"/>
            <a:ext cx="1240160" cy="646331"/>
          </a:xfrm>
          <a:prstGeom prst="rect">
            <a:avLst/>
          </a:prstGeom>
          <a:noFill/>
        </p:spPr>
        <p:txBody>
          <a:bodyPr wrap="square" rtlCol="0">
            <a:spAutoFit/>
          </a:bodyPr>
          <a:lstStyle/>
          <a:p>
            <a:pPr algn="ctr"/>
            <a:r>
              <a:rPr lang="en-CA" dirty="0" smtClean="0"/>
              <a:t>Spirit </a:t>
            </a:r>
          </a:p>
          <a:p>
            <a:pPr algn="ctr"/>
            <a:r>
              <a:rPr lang="en-CA" dirty="0" smtClean="0"/>
              <a:t>fills</a:t>
            </a:r>
            <a:endParaRPr lang="en-CA" dirty="0"/>
          </a:p>
        </p:txBody>
      </p:sp>
      <p:sp>
        <p:nvSpPr>
          <p:cNvPr id="118" name="TextBox 117"/>
          <p:cNvSpPr txBox="1"/>
          <p:nvPr/>
        </p:nvSpPr>
        <p:spPr>
          <a:xfrm>
            <a:off x="7076256" y="332656"/>
            <a:ext cx="1600200" cy="646331"/>
          </a:xfrm>
          <a:prstGeom prst="rect">
            <a:avLst/>
          </a:prstGeom>
          <a:noFill/>
        </p:spPr>
        <p:txBody>
          <a:bodyPr wrap="square" rtlCol="0">
            <a:spAutoFit/>
          </a:bodyPr>
          <a:lstStyle/>
          <a:p>
            <a:pPr algn="ctr"/>
            <a:r>
              <a:rPr lang="en-CA" dirty="0" smtClean="0"/>
              <a:t>fellowship with the Spirit</a:t>
            </a:r>
            <a:endParaRPr lang="en-CA" dirty="0"/>
          </a:p>
        </p:txBody>
      </p:sp>
      <p:sp>
        <p:nvSpPr>
          <p:cNvPr id="75" name="TextBox 74"/>
          <p:cNvSpPr txBox="1"/>
          <p:nvPr/>
        </p:nvSpPr>
        <p:spPr>
          <a:xfrm>
            <a:off x="1835696" y="2276872"/>
            <a:ext cx="1600200" cy="923330"/>
          </a:xfrm>
          <a:prstGeom prst="rect">
            <a:avLst/>
          </a:prstGeom>
          <a:noFill/>
        </p:spPr>
        <p:txBody>
          <a:bodyPr wrap="square" rtlCol="0">
            <a:spAutoFit/>
          </a:bodyPr>
          <a:lstStyle/>
          <a:p>
            <a:pPr algn="ctr"/>
            <a:r>
              <a:rPr lang="en-CA" dirty="0" smtClean="0"/>
              <a:t>law of Spirit sets free</a:t>
            </a:r>
          </a:p>
          <a:p>
            <a:pPr algn="ctr"/>
            <a:r>
              <a:rPr lang="en-CA" dirty="0" smtClean="0"/>
              <a:t> from sin</a:t>
            </a:r>
            <a:endParaRPr lang="en-CA" dirty="0"/>
          </a:p>
        </p:txBody>
      </p:sp>
      <p:sp>
        <p:nvSpPr>
          <p:cNvPr id="110" name="Teardrop 109"/>
          <p:cNvSpPr/>
          <p:nvPr/>
        </p:nvSpPr>
        <p:spPr>
          <a:xfrm rot="7706645">
            <a:off x="4562727" y="3229045"/>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0" name="Teardrop 159"/>
          <p:cNvSpPr/>
          <p:nvPr/>
        </p:nvSpPr>
        <p:spPr>
          <a:xfrm rot="7706645">
            <a:off x="4052065" y="317594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TextBox 101"/>
          <p:cNvSpPr txBox="1"/>
          <p:nvPr/>
        </p:nvSpPr>
        <p:spPr>
          <a:xfrm>
            <a:off x="1187624" y="334397"/>
            <a:ext cx="1600200" cy="646331"/>
          </a:xfrm>
          <a:prstGeom prst="rect">
            <a:avLst/>
          </a:prstGeom>
          <a:noFill/>
        </p:spPr>
        <p:txBody>
          <a:bodyPr wrap="square" rtlCol="0">
            <a:spAutoFit/>
          </a:bodyPr>
          <a:lstStyle/>
          <a:p>
            <a:pPr algn="ctr"/>
            <a:r>
              <a:rPr lang="en-CA" dirty="0" smtClean="0"/>
              <a:t>in the </a:t>
            </a:r>
          </a:p>
          <a:p>
            <a:pPr algn="ctr"/>
            <a:r>
              <a:rPr lang="en-CA" dirty="0" smtClean="0"/>
              <a:t>Spirit</a:t>
            </a:r>
            <a:endParaRPr lang="en-CA" dirty="0"/>
          </a:p>
        </p:txBody>
      </p:sp>
      <p:sp>
        <p:nvSpPr>
          <p:cNvPr id="120" name="TextBox 119"/>
          <p:cNvSpPr txBox="1"/>
          <p:nvPr/>
        </p:nvSpPr>
        <p:spPr>
          <a:xfrm>
            <a:off x="2987824" y="2915652"/>
            <a:ext cx="2952328" cy="369332"/>
          </a:xfrm>
          <a:prstGeom prst="rect">
            <a:avLst/>
          </a:prstGeom>
          <a:noFill/>
        </p:spPr>
        <p:txBody>
          <a:bodyPr wrap="square" rtlCol="0">
            <a:spAutoFit/>
          </a:bodyPr>
          <a:lstStyle/>
          <a:p>
            <a:pPr algn="ctr"/>
            <a:r>
              <a:rPr lang="en-CA" dirty="0" smtClean="0"/>
              <a:t>Spirit of Christ in us</a:t>
            </a:r>
            <a:endParaRPr lang="en-CA" dirty="0"/>
          </a:p>
        </p:txBody>
      </p:sp>
      <p:sp>
        <p:nvSpPr>
          <p:cNvPr id="80" name="TextBox 79"/>
          <p:cNvSpPr txBox="1"/>
          <p:nvPr/>
        </p:nvSpPr>
        <p:spPr>
          <a:xfrm>
            <a:off x="899592" y="3646378"/>
            <a:ext cx="2680320" cy="502702"/>
          </a:xfrm>
          <a:prstGeom prst="rect">
            <a:avLst/>
          </a:prstGeom>
          <a:noFill/>
        </p:spPr>
        <p:txBody>
          <a:bodyPr wrap="square" rtlCol="0">
            <a:spAutoFit/>
          </a:bodyPr>
          <a:lstStyle/>
          <a:p>
            <a:pPr algn="ctr">
              <a:lnSpc>
                <a:spcPts val="1600"/>
              </a:lnSpc>
            </a:pPr>
            <a:r>
              <a:rPr lang="en-CA" dirty="0" smtClean="0"/>
              <a:t>power of Spirit to be ambassadors for Christ </a:t>
            </a:r>
          </a:p>
        </p:txBody>
      </p:sp>
      <p:sp>
        <p:nvSpPr>
          <p:cNvPr id="85" name="TextBox 84"/>
          <p:cNvSpPr txBox="1"/>
          <p:nvPr/>
        </p:nvSpPr>
        <p:spPr>
          <a:xfrm>
            <a:off x="3691880" y="3380799"/>
            <a:ext cx="1600200" cy="1200329"/>
          </a:xfrm>
          <a:prstGeom prst="rect">
            <a:avLst/>
          </a:prstGeom>
          <a:noFill/>
        </p:spPr>
        <p:txBody>
          <a:bodyPr wrap="square" rtlCol="0">
            <a:spAutoFit/>
          </a:bodyPr>
          <a:lstStyle/>
          <a:p>
            <a:pPr algn="ctr"/>
            <a:r>
              <a:rPr lang="en-CA" dirty="0" smtClean="0"/>
              <a:t>God’s love poured into heart by</a:t>
            </a:r>
          </a:p>
          <a:p>
            <a:pPr algn="ctr"/>
            <a:r>
              <a:rPr lang="en-CA" smtClean="0"/>
              <a:t>the </a:t>
            </a:r>
            <a:r>
              <a:rPr lang="en-CA" dirty="0" smtClean="0"/>
              <a:t>Spirit</a:t>
            </a:r>
            <a:endParaRPr lang="en-CA" dirty="0"/>
          </a:p>
        </p:txBody>
      </p:sp>
      <p:sp>
        <p:nvSpPr>
          <p:cNvPr id="104" name="TextBox 103"/>
          <p:cNvSpPr txBox="1"/>
          <p:nvPr/>
        </p:nvSpPr>
        <p:spPr>
          <a:xfrm>
            <a:off x="2987824" y="1556792"/>
            <a:ext cx="1600200" cy="646331"/>
          </a:xfrm>
          <a:prstGeom prst="rect">
            <a:avLst/>
          </a:prstGeom>
          <a:noFill/>
        </p:spPr>
        <p:txBody>
          <a:bodyPr wrap="square" rtlCol="0">
            <a:spAutoFit/>
          </a:bodyPr>
          <a:lstStyle/>
          <a:p>
            <a:pPr algn="ctr"/>
            <a:r>
              <a:rPr lang="en-CA" dirty="0" smtClean="0"/>
              <a:t>access in</a:t>
            </a:r>
          </a:p>
          <a:p>
            <a:pPr algn="ctr"/>
            <a:r>
              <a:rPr lang="en-CA" dirty="0" smtClean="0"/>
              <a:t> one Spirit</a:t>
            </a:r>
            <a:endParaRPr lang="en-CA" dirty="0"/>
          </a:p>
        </p:txBody>
      </p:sp>
      <p:sp>
        <p:nvSpPr>
          <p:cNvPr id="90" name="TextBox 89"/>
          <p:cNvSpPr txBox="1"/>
          <p:nvPr/>
        </p:nvSpPr>
        <p:spPr>
          <a:xfrm>
            <a:off x="7076256" y="2948751"/>
            <a:ext cx="1600200" cy="1200329"/>
          </a:xfrm>
          <a:prstGeom prst="rect">
            <a:avLst/>
          </a:prstGeom>
          <a:noFill/>
        </p:spPr>
        <p:txBody>
          <a:bodyPr wrap="square" rtlCol="0">
            <a:spAutoFit/>
          </a:bodyPr>
          <a:lstStyle/>
          <a:p>
            <a:pPr algn="ctr"/>
            <a:r>
              <a:rPr lang="en-CA" dirty="0" smtClean="0"/>
              <a:t>released from law to belong to Christ in </a:t>
            </a:r>
          </a:p>
          <a:p>
            <a:pPr algn="ctr"/>
            <a:r>
              <a:rPr lang="en-CA" dirty="0" smtClean="0"/>
              <a:t>the Spirit</a:t>
            </a:r>
            <a:endParaRPr lang="en-CA" dirty="0"/>
          </a:p>
        </p:txBody>
      </p:sp>
      <p:sp>
        <p:nvSpPr>
          <p:cNvPr id="77" name="TextBox 76"/>
          <p:cNvSpPr txBox="1"/>
          <p:nvPr/>
        </p:nvSpPr>
        <p:spPr>
          <a:xfrm>
            <a:off x="5868144" y="2001614"/>
            <a:ext cx="1600200" cy="923330"/>
          </a:xfrm>
          <a:prstGeom prst="rect">
            <a:avLst/>
          </a:prstGeom>
          <a:noFill/>
        </p:spPr>
        <p:txBody>
          <a:bodyPr wrap="square" rtlCol="0">
            <a:spAutoFit/>
          </a:bodyPr>
          <a:lstStyle/>
          <a:p>
            <a:pPr algn="ctr"/>
            <a:r>
              <a:rPr lang="en-CA" dirty="0" smtClean="0"/>
              <a:t>Spirit </a:t>
            </a:r>
          </a:p>
          <a:p>
            <a:pPr algn="ctr"/>
            <a:r>
              <a:rPr lang="en-CA" dirty="0" smtClean="0"/>
              <a:t>poured </a:t>
            </a:r>
          </a:p>
          <a:p>
            <a:pPr algn="ctr"/>
            <a:r>
              <a:rPr lang="en-CA" dirty="0" smtClean="0"/>
              <a:t>into heart</a:t>
            </a:r>
            <a:endParaRPr lang="en-CA" dirty="0"/>
          </a:p>
        </p:txBody>
      </p:sp>
      <p:sp>
        <p:nvSpPr>
          <p:cNvPr id="101" name="TextBox 100"/>
          <p:cNvSpPr txBox="1"/>
          <p:nvPr/>
        </p:nvSpPr>
        <p:spPr>
          <a:xfrm>
            <a:off x="955576" y="1425550"/>
            <a:ext cx="1600200" cy="923330"/>
          </a:xfrm>
          <a:prstGeom prst="rect">
            <a:avLst/>
          </a:prstGeom>
          <a:noFill/>
        </p:spPr>
        <p:txBody>
          <a:bodyPr wrap="square" rtlCol="0">
            <a:spAutoFit/>
          </a:bodyPr>
          <a:lstStyle/>
          <a:p>
            <a:pPr algn="ctr"/>
            <a:r>
              <a:rPr lang="en-CA" dirty="0" smtClean="0"/>
              <a:t>adopted sons with Spirit </a:t>
            </a:r>
          </a:p>
          <a:p>
            <a:pPr algn="ctr"/>
            <a:r>
              <a:rPr lang="en-CA" dirty="0" smtClean="0"/>
              <a:t>of Son</a:t>
            </a:r>
            <a:endParaRPr lang="en-CA" dirty="0"/>
          </a:p>
        </p:txBody>
      </p:sp>
      <p:sp>
        <p:nvSpPr>
          <p:cNvPr id="103" name="TextBox 102"/>
          <p:cNvSpPr txBox="1"/>
          <p:nvPr/>
        </p:nvSpPr>
        <p:spPr>
          <a:xfrm>
            <a:off x="5564088" y="3501008"/>
            <a:ext cx="1600200" cy="923330"/>
          </a:xfrm>
          <a:prstGeom prst="rect">
            <a:avLst/>
          </a:prstGeom>
          <a:noFill/>
        </p:spPr>
        <p:txBody>
          <a:bodyPr wrap="square" rtlCol="0">
            <a:spAutoFit/>
          </a:bodyPr>
          <a:lstStyle/>
          <a:p>
            <a:pPr algn="ctr"/>
            <a:r>
              <a:rPr lang="en-CA" dirty="0" smtClean="0"/>
              <a:t>circumcised by Christ in the Spirit</a:t>
            </a:r>
            <a:endParaRPr lang="en-CA" dirty="0"/>
          </a:p>
        </p:txBody>
      </p:sp>
      <p:sp>
        <p:nvSpPr>
          <p:cNvPr id="164" name="TextBox 163"/>
          <p:cNvSpPr txBox="1"/>
          <p:nvPr/>
        </p:nvSpPr>
        <p:spPr>
          <a:xfrm>
            <a:off x="91480" y="622429"/>
            <a:ext cx="1600200" cy="646331"/>
          </a:xfrm>
          <a:prstGeom prst="rect">
            <a:avLst/>
          </a:prstGeom>
          <a:noFill/>
        </p:spPr>
        <p:txBody>
          <a:bodyPr wrap="square" rtlCol="0">
            <a:spAutoFit/>
          </a:bodyPr>
          <a:lstStyle/>
          <a:p>
            <a:pPr algn="ctr"/>
            <a:r>
              <a:rPr lang="en-CA" dirty="0" smtClean="0"/>
              <a:t>have the Spirit</a:t>
            </a:r>
            <a:endParaRPr lang="en-CA" dirty="0"/>
          </a:p>
        </p:txBody>
      </p:sp>
      <p:sp>
        <p:nvSpPr>
          <p:cNvPr id="165" name="TextBox 164"/>
          <p:cNvSpPr txBox="1"/>
          <p:nvPr/>
        </p:nvSpPr>
        <p:spPr>
          <a:xfrm>
            <a:off x="-108520" y="1844824"/>
            <a:ext cx="1600200" cy="923330"/>
          </a:xfrm>
          <a:prstGeom prst="rect">
            <a:avLst/>
          </a:prstGeom>
          <a:noFill/>
        </p:spPr>
        <p:txBody>
          <a:bodyPr wrap="square" rtlCol="0">
            <a:spAutoFit/>
          </a:bodyPr>
          <a:lstStyle/>
          <a:p>
            <a:pPr algn="ctr"/>
            <a:r>
              <a:rPr lang="en-CA" dirty="0" smtClean="0"/>
              <a:t>Spirit </a:t>
            </a:r>
          </a:p>
          <a:p>
            <a:pPr algn="ctr"/>
            <a:r>
              <a:rPr lang="en-CA" dirty="0" smtClean="0"/>
              <a:t>comes, falls on us</a:t>
            </a:r>
            <a:endParaRPr lang="en-CA" dirty="0"/>
          </a:p>
        </p:txBody>
      </p:sp>
      <p:sp>
        <p:nvSpPr>
          <p:cNvPr id="166" name="TextBox 165"/>
          <p:cNvSpPr txBox="1"/>
          <p:nvPr/>
        </p:nvSpPr>
        <p:spPr>
          <a:xfrm>
            <a:off x="739552" y="2772664"/>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zieci Pana Boga @enieweglowskaPinterest .jpg"/>
          <p:cNvPicPr>
            <a:picLocks noChangeAspect="1"/>
          </p:cNvPicPr>
          <p:nvPr/>
        </p:nvPicPr>
        <p:blipFill>
          <a:blip r:embed="rId2" cstate="print"/>
          <a:srcRect t="11412"/>
          <a:stretch>
            <a:fillRect/>
          </a:stretch>
        </p:blipFill>
        <p:spPr>
          <a:xfrm>
            <a:off x="-36512" y="0"/>
            <a:ext cx="9235440" cy="6926580"/>
          </a:xfrm>
          <a:prstGeom prst="rect">
            <a:avLst/>
          </a:prstGeom>
        </p:spPr>
      </p:pic>
      <p:sp>
        <p:nvSpPr>
          <p:cNvPr id="21" name="Oval 20"/>
          <p:cNvSpPr/>
          <p:nvPr/>
        </p:nvSpPr>
        <p:spPr>
          <a:xfrm rot="1687962" flipH="1">
            <a:off x="5221542" y="4530582"/>
            <a:ext cx="274320" cy="7315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355976" y="6279123"/>
            <a:ext cx="3816424" cy="246221"/>
          </a:xfrm>
          <a:prstGeom prst="rect">
            <a:avLst/>
          </a:prstGeom>
          <a:noFill/>
        </p:spPr>
        <p:txBody>
          <a:bodyPr wrap="square" rtlCol="0">
            <a:spAutoFit/>
          </a:bodyPr>
          <a:lstStyle/>
          <a:p>
            <a:r>
              <a:rPr lang="pl-PL" sz="1000" dirty="0" smtClean="0">
                <a:solidFill>
                  <a:schemeClr val="tx1">
                    <a:lumMod val="50000"/>
                  </a:schemeClr>
                </a:solidFill>
              </a:rPr>
              <a:t>Dzieci Pana Boga @enieweglowskaPinterest .jpg</a:t>
            </a:r>
            <a:endParaRPr lang="en-US" sz="1000" dirty="0">
              <a:solidFill>
                <a:schemeClr val="tx1">
                  <a:lumMod val="50000"/>
                </a:schemeClr>
              </a:solidFill>
            </a:endParaRPr>
          </a:p>
        </p:txBody>
      </p:sp>
      <p:sp>
        <p:nvSpPr>
          <p:cNvPr id="7" name="TextBox 6"/>
          <p:cNvSpPr txBox="1"/>
          <p:nvPr/>
        </p:nvSpPr>
        <p:spPr>
          <a:xfrm>
            <a:off x="179512" y="44624"/>
            <a:ext cx="8784976" cy="523220"/>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cs typeface="Calibri" pitchFamily="34" charset="0"/>
              </a:rPr>
              <a:t>56. Immersed in the Holy Spirit!</a:t>
            </a:r>
            <a:r>
              <a:rPr lang="en-CA" sz="2800" b="1" dirty="0" smtClean="0">
                <a:solidFill>
                  <a:srgbClr val="FF0000"/>
                </a:solidFill>
                <a:latin typeface="Calibri" pitchFamily="34" charset="0"/>
              </a:rPr>
              <a:t>  I submit, Lord! </a:t>
            </a:r>
            <a:endParaRPr lang="en-CA" sz="2800" dirty="0"/>
          </a:p>
        </p:txBody>
      </p:sp>
      <p:pic>
        <p:nvPicPr>
          <p:cNvPr id="11" name="Picture 10"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12" name="TextBox 8"/>
          <p:cNvSpPr txBox="1">
            <a:spLocks noChangeArrowheads="1"/>
          </p:cNvSpPr>
          <p:nvPr/>
        </p:nvSpPr>
        <p:spPr bwMode="auto">
          <a:xfrm>
            <a:off x="8100392" y="666936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8172400" y="5805264"/>
            <a:ext cx="936104"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Oval 14"/>
          <p:cNvSpPr/>
          <p:nvPr/>
        </p:nvSpPr>
        <p:spPr>
          <a:xfrm>
            <a:off x="5156056" y="3941048"/>
            <a:ext cx="640080" cy="6400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20488662" flipH="1">
            <a:off x="5413329" y="4397227"/>
            <a:ext cx="7315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3653219" flipH="1">
            <a:off x="5297084" y="4979720"/>
            <a:ext cx="457200" cy="1188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5400000">
            <a:off x="5470376" y="5321776"/>
            <a:ext cx="2743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7"/>
          <p:cNvSpPr txBox="1">
            <a:spLocks/>
          </p:cNvSpPr>
          <p:nvPr/>
        </p:nvSpPr>
        <p:spPr bwMode="auto">
          <a:xfrm>
            <a:off x="107504" y="2564904"/>
            <a:ext cx="30963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mj-lt"/>
                <a:ea typeface="+mj-ea"/>
                <a:cs typeface="+mj-cs"/>
              </a:rPr>
              <a:t/>
            </a:r>
            <a:br>
              <a:rPr kumimoji="0" lang="en-CA" sz="2800" b="1" i="0" u="none" strike="noStrike" kern="0" cap="none" spc="0" normalizeH="0" baseline="0" noProof="0" dirty="0" smtClean="0">
                <a:ln>
                  <a:noFill/>
                </a:ln>
                <a:solidFill>
                  <a:srgbClr val="FF0000"/>
                </a:solidFill>
                <a:effectLst/>
                <a:uLnTx/>
                <a:uFillTx/>
                <a:latin typeface="+mj-lt"/>
                <a:ea typeface="+mj-ea"/>
                <a:cs typeface="+mj-cs"/>
              </a:rPr>
            </a:br>
            <a: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“John baptized with water, </a:t>
            </a:r>
          </a:p>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but you will </a:t>
            </a:r>
          </a:p>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be baptized (</a:t>
            </a:r>
            <a:r>
              <a:rPr kumimoji="0" lang="en-CA" sz="2800" b="1" i="0" u="sng" strike="noStrike" kern="0" cap="none" spc="0" normalizeH="0" baseline="0" noProof="0" dirty="0" smtClean="0">
                <a:ln>
                  <a:noFill/>
                </a:ln>
                <a:solidFill>
                  <a:schemeClr val="tx1"/>
                </a:solidFill>
                <a:effectLst/>
                <a:uLnTx/>
                <a:uFillTx/>
                <a:latin typeface="Calibri" pitchFamily="34" charset="0"/>
                <a:ea typeface="+mj-ea"/>
                <a:cs typeface="+mj-cs"/>
              </a:rPr>
              <a:t>immersed</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with the Holy Spirit . . . you will receive power when the Holy Spirit has come upon you, and you will be my witnesses . . .”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Acts 1:5, 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0"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18" name="TextBox 17"/>
          <p:cNvSpPr txBox="1"/>
          <p:nvPr/>
        </p:nvSpPr>
        <p:spPr>
          <a:xfrm>
            <a:off x="-252536" y="6021288"/>
            <a:ext cx="3600400" cy="1107996"/>
          </a:xfrm>
          <a:prstGeom prst="rect">
            <a:avLst/>
          </a:prstGeom>
          <a:noFill/>
        </p:spPr>
        <p:txBody>
          <a:bodyPr wrap="square" rtlCol="0">
            <a:spAutoFit/>
          </a:bodyPr>
          <a:lstStyle/>
          <a:p>
            <a:pPr lvl="0" algn="ctr" eaLnBrk="0" hangingPunct="0">
              <a:defRPr/>
            </a:pPr>
            <a:r>
              <a:rPr lang="en-CA" sz="2400" b="1" kern="0" dirty="0" smtClean="0">
                <a:latin typeface="Calibri" pitchFamily="34" charset="0"/>
              </a:rPr>
              <a:t>(Mk 1:8; Acts 11:16</a:t>
            </a:r>
          </a:p>
          <a:p>
            <a:pPr lvl="0" algn="ctr" eaLnBrk="0" hangingPunct="0">
              <a:defRPr/>
            </a:pPr>
            <a:r>
              <a:rPr lang="en-CA" sz="2400" b="1" kern="0" dirty="0" smtClean="0">
                <a:latin typeface="Calibri" pitchFamily="34" charset="0"/>
              </a:rPr>
              <a:t>1 </a:t>
            </a:r>
            <a:r>
              <a:rPr lang="en-CA" sz="2400" b="1" kern="0" dirty="0" err="1" smtClean="0">
                <a:latin typeface="Calibri" pitchFamily="34" charset="0"/>
              </a:rPr>
              <a:t>Cor</a:t>
            </a:r>
            <a:r>
              <a:rPr lang="en-CA" sz="2400" b="1" kern="0" dirty="0" smtClean="0">
                <a:latin typeface="Calibri" pitchFamily="34" charset="0"/>
              </a:rPr>
              <a:t> 12:13)</a:t>
            </a:r>
          </a:p>
          <a:p>
            <a:endParaRPr lang="en-US" dirty="0"/>
          </a:p>
        </p:txBody>
      </p:sp>
      <p:sp>
        <p:nvSpPr>
          <p:cNvPr id="23" name="TextBox 22"/>
          <p:cNvSpPr txBox="1"/>
          <p:nvPr/>
        </p:nvSpPr>
        <p:spPr>
          <a:xfrm>
            <a:off x="7020272" y="548680"/>
            <a:ext cx="2088232" cy="2308324"/>
          </a:xfrm>
          <a:prstGeom prst="rect">
            <a:avLst/>
          </a:prstGeom>
          <a:noFill/>
        </p:spPr>
        <p:txBody>
          <a:bodyPr wrap="square" rtlCol="0">
            <a:spAutoFit/>
          </a:bodyPr>
          <a:lstStyle/>
          <a:p>
            <a:pPr algn="ctr"/>
            <a:r>
              <a:rPr lang="en-US" sz="2400" b="1" dirty="0" smtClean="0">
                <a:latin typeface="Calibri" pitchFamily="34" charset="0"/>
                <a:cs typeface="Calibri" pitchFamily="34" charset="0"/>
              </a:rPr>
              <a:t>Messiah “is like a refiner's fire . . . he will purify . . . and refine them”</a:t>
            </a:r>
          </a:p>
          <a:p>
            <a:pPr algn="ctr"/>
            <a:r>
              <a:rPr lang="en-US" sz="2400" b="1" dirty="0" smtClean="0">
                <a:latin typeface="Calibri" pitchFamily="34" charset="0"/>
                <a:cs typeface="Calibri" pitchFamily="34" charset="0"/>
              </a:rPr>
              <a:t>Malachi 3:2-3</a:t>
            </a:r>
            <a:endParaRPr lang="en-US" dirty="0"/>
          </a:p>
        </p:txBody>
      </p:sp>
      <p:sp>
        <p:nvSpPr>
          <p:cNvPr id="24" name="Oval 23"/>
          <p:cNvSpPr/>
          <p:nvPr/>
        </p:nvSpPr>
        <p:spPr>
          <a:xfrm rot="2510934">
            <a:off x="4737159" y="4918747"/>
            <a:ext cx="54864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https://i.pinimg.com/originals/0f/9f/13/0f9f13ec39cb5adc246016b7dc6d8743.jpg"/>
          <p:cNvPicPr>
            <a:picLocks noChangeAspect="1" noChangeArrowheads="1"/>
          </p:cNvPicPr>
          <p:nvPr/>
        </p:nvPicPr>
        <p:blipFill>
          <a:blip r:embed="rId2" cstate="print"/>
          <a:srcRect l="21251" b="18900"/>
          <a:stretch>
            <a:fillRect/>
          </a:stretch>
        </p:blipFill>
        <p:spPr bwMode="auto">
          <a:xfrm flipH="1">
            <a:off x="64725" y="171399"/>
            <a:ext cx="6379483" cy="6569969"/>
          </a:xfrm>
          <a:prstGeom prst="star32">
            <a:avLst/>
          </a:prstGeom>
          <a:noFill/>
        </p:spPr>
      </p:pic>
      <p:sp>
        <p:nvSpPr>
          <p:cNvPr id="21" name="Oval 20"/>
          <p:cNvSpPr/>
          <p:nvPr/>
        </p:nvSpPr>
        <p:spPr>
          <a:xfrm rot="1687962" flipH="1">
            <a:off x="5221542" y="4530582"/>
            <a:ext cx="274320" cy="7315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79512" y="44624"/>
            <a:ext cx="8784976" cy="523220"/>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cs typeface="Calibri" pitchFamily="34" charset="0"/>
              </a:rPr>
              <a:t>56. Immersed in the Holy Spirit!</a:t>
            </a:r>
            <a:r>
              <a:rPr lang="en-CA" sz="2800" b="1" dirty="0" smtClean="0">
                <a:solidFill>
                  <a:srgbClr val="FF0000"/>
                </a:solidFill>
                <a:latin typeface="Calibri" pitchFamily="34" charset="0"/>
              </a:rPr>
              <a:t>  I submit, Lord! </a:t>
            </a:r>
            <a:endParaRPr lang="en-CA" sz="2800" dirty="0"/>
          </a:p>
        </p:txBody>
      </p:sp>
      <p:pic>
        <p:nvPicPr>
          <p:cNvPr id="11" name="Picture 10"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12" name="TextBox 8"/>
          <p:cNvSpPr txBox="1">
            <a:spLocks noChangeArrowheads="1"/>
          </p:cNvSpPr>
          <p:nvPr/>
        </p:nvSpPr>
        <p:spPr bwMode="auto">
          <a:xfrm>
            <a:off x="8100392" y="666936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8172400" y="5805264"/>
            <a:ext cx="936104"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Oval 14"/>
          <p:cNvSpPr/>
          <p:nvPr/>
        </p:nvSpPr>
        <p:spPr>
          <a:xfrm>
            <a:off x="5156056" y="3941048"/>
            <a:ext cx="640080" cy="6400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20488662" flipH="1">
            <a:off x="5413329" y="4397227"/>
            <a:ext cx="7315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3653219" flipH="1">
            <a:off x="5297084" y="4979720"/>
            <a:ext cx="457200" cy="1188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5400000">
            <a:off x="5470376" y="5321776"/>
            <a:ext cx="2743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2510934">
            <a:off x="4737159" y="4918747"/>
            <a:ext cx="54864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8256" y="6381328"/>
            <a:ext cx="6858000" cy="246221"/>
          </a:xfrm>
          <a:prstGeom prst="rect">
            <a:avLst/>
          </a:prstGeom>
          <a:noFill/>
        </p:spPr>
        <p:txBody>
          <a:bodyPr wrap="square" rtlCol="0">
            <a:spAutoFit/>
          </a:bodyPr>
          <a:lstStyle/>
          <a:p>
            <a:r>
              <a:rPr lang="en-US" sz="1000" dirty="0" smtClean="0">
                <a:hlinkClick r:id="rId4"/>
              </a:rPr>
              <a:t>Dove https://i.pinimg</a:t>
            </a:r>
            <a:r>
              <a:rPr lang="en-US" sz="900" dirty="0" smtClean="0">
                <a:hlinkClick r:id="rId4"/>
              </a:rPr>
              <a:t>.com/originals/0f/9f/13/0f9f13ec39cb5adc246016b7dc6d8743.jpg</a:t>
            </a:r>
            <a:r>
              <a:rPr lang="en-US" sz="900" dirty="0" smtClean="0"/>
              <a:t>  TeresaShieldsParker.com</a:t>
            </a:r>
            <a:endParaRPr lang="en-US" sz="900" dirty="0"/>
          </a:p>
        </p:txBody>
      </p:sp>
      <p:sp>
        <p:nvSpPr>
          <p:cNvPr id="25" name="Title 7"/>
          <p:cNvSpPr txBox="1">
            <a:spLocks/>
          </p:cNvSpPr>
          <p:nvPr/>
        </p:nvSpPr>
        <p:spPr bwMode="auto">
          <a:xfrm>
            <a:off x="6444208" y="3294112"/>
            <a:ext cx="259228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“For in one Spirit we were all baptized </a:t>
            </a:r>
            <a:r>
              <a:rPr lang="en-CA" sz="2800" b="1" kern="0" dirty="0" smtClean="0">
                <a:latin typeface="Calibri" pitchFamily="34" charset="0"/>
              </a:rPr>
              <a:t>(</a:t>
            </a:r>
            <a:r>
              <a:rPr lang="en-CA" sz="2800" b="1" u="sng" kern="0" dirty="0" smtClean="0">
                <a:latin typeface="Calibri" pitchFamily="34" charset="0"/>
              </a:rPr>
              <a:t>immersed</a:t>
            </a:r>
            <a:r>
              <a:rPr lang="en-CA" sz="2800" b="1" kern="0" dirty="0" smtClean="0">
                <a:latin typeface="Calibri" pitchFamily="34" charset="0"/>
              </a:rPr>
              <a:t>) </a:t>
            </a:r>
            <a:br>
              <a:rPr lang="en-CA" sz="2800" b="1" kern="0" dirty="0" smtClean="0">
                <a:latin typeface="Calibri" pitchFamily="34" charset="0"/>
              </a:rPr>
            </a:br>
            <a:r>
              <a:rPr lang="en-US" sz="2800" b="1" dirty="0" smtClean="0">
                <a:latin typeface="Calibri" pitchFamily="34" charset="0"/>
                <a:cs typeface="Calibri" pitchFamily="34" charset="0"/>
              </a:rPr>
              <a:t>into one body—</a:t>
            </a:r>
          </a:p>
          <a:p>
            <a:pPr algn="ctr"/>
            <a:r>
              <a:rPr lang="en-US" sz="2800" b="1" dirty="0" smtClean="0">
                <a:latin typeface="Calibri" pitchFamily="34" charset="0"/>
                <a:cs typeface="Calibri" pitchFamily="34" charset="0"/>
              </a:rPr>
              <a:t>Jews or Greeks, slaves or free—and all were made to drink of one Spirit”</a:t>
            </a:r>
          </a:p>
          <a:p>
            <a:pPr algn="ctr"/>
            <a:r>
              <a:rPr lang="en-CA" sz="2800" b="1" dirty="0" smtClean="0">
                <a:latin typeface="Calibri" pitchFamily="34" charset="0"/>
                <a:cs typeface="Calibri" pitchFamily="34" charset="0"/>
              </a:rPr>
              <a:t>1 </a:t>
            </a:r>
            <a:r>
              <a:rPr lang="en-CA" sz="2800" b="1" dirty="0" err="1" smtClean="0">
                <a:latin typeface="Calibri" pitchFamily="34" charset="0"/>
                <a:cs typeface="Calibri" pitchFamily="34" charset="0"/>
              </a:rPr>
              <a:t>Cor</a:t>
            </a:r>
            <a:r>
              <a:rPr lang="en-CA" sz="2800" b="1" dirty="0" smtClean="0">
                <a:latin typeface="Calibri" pitchFamily="34" charset="0"/>
                <a:cs typeface="Calibri" pitchFamily="34" charset="0"/>
              </a:rPr>
              <a:t> 12:13</a:t>
            </a:r>
          </a:p>
          <a:p>
            <a:pPr algn="ctr"/>
            <a:endParaRPr lang="x-none" sz="2800" b="1"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r>
            <a:b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br>
            <a:endParaRPr kumimoji="0" lang="en-CA" sz="2800" b="0" i="0" u="none" strike="noStrike" kern="0" cap="none" spc="0" normalizeH="0" baseline="0" noProof="0" dirty="0" smtClean="0">
              <a:ln>
                <a:noFill/>
              </a:ln>
              <a:effectLst/>
              <a:uLnTx/>
              <a:uFillTx/>
              <a:latin typeface="Calibri" pitchFamily="34" charset="0"/>
              <a:ea typeface="+mj-ea"/>
              <a:cs typeface="Calibri" pitchFamily="34" charset="0"/>
            </a:endParaRPr>
          </a:p>
        </p:txBody>
      </p:sp>
      <p:sp>
        <p:nvSpPr>
          <p:cNvPr id="26" name="Rectangle 25"/>
          <p:cNvSpPr/>
          <p:nvPr/>
        </p:nvSpPr>
        <p:spPr>
          <a:xfrm>
            <a:off x="755576" y="6588060"/>
            <a:ext cx="5112568" cy="369332"/>
          </a:xfrm>
          <a:prstGeom prst="rect">
            <a:avLst/>
          </a:prstGeom>
        </p:spPr>
        <p:txBody>
          <a:bodyPr wrap="square">
            <a:spAutoFit/>
          </a:bodyPr>
          <a:lstStyle/>
          <a:p>
            <a:pPr algn="ctr"/>
            <a:r>
              <a:rPr lang="en-CA" sz="800" dirty="0" smtClean="0">
                <a:solidFill>
                  <a:schemeClr val="tx1">
                    <a:lumMod val="65000"/>
                  </a:schemeClr>
                </a:solidFill>
              </a:rPr>
              <a:t>Bible and cross  Microsoft clip art © 2013   Microsoft Corporation. </a:t>
            </a:r>
          </a:p>
          <a:p>
            <a:pPr algn="ctr"/>
            <a:endParaRPr lang="en-CA" sz="1000" dirty="0">
              <a:solidFill>
                <a:schemeClr val="tx1">
                  <a:lumMod val="65000"/>
                </a:schemeClr>
              </a:solidFill>
            </a:endParaRPr>
          </a:p>
        </p:txBody>
      </p:sp>
      <p:pic>
        <p:nvPicPr>
          <p:cNvPr id="28" name="Picture 27" descr="bible-clipart-50 clipart-library.com.jpeg"/>
          <p:cNvPicPr>
            <a:picLocks noChangeAspect="1"/>
          </p:cNvPicPr>
          <p:nvPr/>
        </p:nvPicPr>
        <p:blipFill>
          <a:blip r:embed="rId5" cstate="print"/>
          <a:stretch>
            <a:fillRect/>
          </a:stretch>
        </p:blipFill>
        <p:spPr>
          <a:xfrm rot="21129298">
            <a:off x="2237732" y="3264200"/>
            <a:ext cx="1894590" cy="1296814"/>
          </a:xfrm>
          <a:prstGeom prst="ellipse">
            <a:avLst/>
          </a:prstGeom>
        </p:spPr>
      </p:pic>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00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chemeClr val="bg1"/>
                </a:solidFill>
                <a:latin typeface="Calibri" pitchFamily="34" charset="0"/>
                <a:ea typeface="Malgun Gothic" pitchFamily="34" charset="-127"/>
                <a:cs typeface="Calibri" pitchFamily="34" charset="0"/>
              </a:rPr>
              <a:t> counted</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as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in</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Christ</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the</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righteousness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of</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7164288" y="0"/>
            <a:ext cx="2016224" cy="6858000"/>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6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All God’s riches of  grace in Christ are given freely at the moment of salvation.</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It is not possible to be “in Christ”</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but not “immersed in the Spirit.”</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Do not empty the cross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of Christ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of its power </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(1 </a:t>
            </a:r>
            <a:r>
              <a:rPr kumimoji="0" lang="en-CA" sz="2400" b="1" i="0" u="none" strike="noStrike" kern="0" cap="none" spc="0" normalizeH="0" baseline="0" noProof="0" dirty="0" err="1" smtClean="0">
                <a:ln>
                  <a:noFill/>
                </a:ln>
                <a:solidFill>
                  <a:schemeClr val="bg1"/>
                </a:solidFill>
                <a:effectLst/>
                <a:uLnTx/>
                <a:uFillTx/>
                <a:latin typeface="Calibri" pitchFamily="34" charset="0"/>
                <a:ea typeface="+mj-ea"/>
                <a:cs typeface="+mj-cs"/>
              </a:rPr>
              <a:t>Cor</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1:17).</a:t>
            </a:r>
            <a:endParaRPr kumimoji="0" lang="en-CA" sz="2400" b="1"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1" name="TextBox 20"/>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62064"/>
            <a:ext cx="8640960" cy="1143000"/>
          </a:xfrm>
        </p:spPr>
        <p:txBody>
          <a:bodyPr/>
          <a:lstStyle/>
          <a:p>
            <a:r>
              <a:rPr lang="en-CA" sz="2800" b="1" dirty="0" smtClean="0">
                <a:solidFill>
                  <a:schemeClr val="bg1"/>
                </a:solidFill>
                <a:latin typeface="Calibri" pitchFamily="34" charset="0"/>
              </a:rPr>
              <a:t>At Pentecost, with his new grasp of what God was doing,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what did Peter say God would do from then on?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rgbClr val="FF0000"/>
                </a:solidFill>
                <a:latin typeface="Calibri" pitchFamily="34" charset="0"/>
              </a:rPr>
              <a:t>And Peter said to them, “Repent and be baptized (immersed) every one of you in the name of Jesus Christ for the forgiveness of your sins, and you will receive the gift of the Holy Spirit” (Acts 2:38).</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Have you repented and been forgiven through Christ? What does Peter say goes together with forgiveness?</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Peter says God also gives the gift of the Holy Spirit!</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Does Peter think God’s gift of the Spirit includes</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the baptism of the Spirit (1:5), receiving power when the Spirit comes upon us (1:8), the filling of the Spirit (2:4), and the pouring out of the Spirit (2:16-18)?  Yes!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To Peter, it’s not possible to be forgiven and not also receive the Holy Spirit in </a:t>
            </a:r>
            <a:r>
              <a:rPr lang="en-CA" sz="2800" b="1" u="sng" dirty="0" smtClean="0">
                <a:solidFill>
                  <a:schemeClr val="bg1"/>
                </a:solidFill>
                <a:latin typeface="Calibri" pitchFamily="34" charset="0"/>
              </a:rPr>
              <a:t>all</a:t>
            </a:r>
            <a:r>
              <a:rPr lang="en-CA" sz="2800" b="1" dirty="0" smtClean="0">
                <a:solidFill>
                  <a:schemeClr val="bg1"/>
                </a:solidFill>
                <a:latin typeface="Calibri" pitchFamily="34" charset="0"/>
              </a:rPr>
              <a:t> his New Covenant ministry.</a:t>
            </a:r>
            <a:endParaRPr lang="en-CA" sz="2800" b="1" dirty="0">
              <a:solidFill>
                <a:schemeClr val="bg1"/>
              </a:solidFill>
            </a:endParaRPr>
          </a:p>
        </p:txBody>
      </p:sp>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08520" y="1340768"/>
            <a:ext cx="6114274" cy="4297680"/>
          </a:xfrm>
          <a:prstGeom prst="rect">
            <a:avLst/>
          </a:prstGeom>
        </p:spPr>
      </p:pic>
      <p:sp>
        <p:nvSpPr>
          <p:cNvPr id="11" name="Rectangle 10"/>
          <p:cNvSpPr/>
          <p:nvPr/>
        </p:nvSpPr>
        <p:spPr>
          <a:xfrm>
            <a:off x="2771800" y="2924944"/>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23728" y="3351272"/>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827584"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085038"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435242" y="3075227"/>
            <a:ext cx="4301334" cy="2560320"/>
          </a:xfrm>
          <a:prstGeom prst="rect">
            <a:avLst/>
          </a:prstGeom>
        </p:spPr>
      </p:pic>
      <p:sp>
        <p:nvSpPr>
          <p:cNvPr id="21" name="TextBox 20"/>
          <p:cNvSpPr txBox="1"/>
          <p:nvPr/>
        </p:nvSpPr>
        <p:spPr>
          <a:xfrm>
            <a:off x="1043608"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pulsing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482796"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482796"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1050748"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914844"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482796"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1050748" y="4195011"/>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914844" y="3762963"/>
            <a:ext cx="921716" cy="548640"/>
          </a:xfrm>
          <a:prstGeom prst="rect">
            <a:avLst/>
          </a:prstGeom>
        </p:spPr>
      </p:pic>
      <p:sp>
        <p:nvSpPr>
          <p:cNvPr id="17" name="WordArt 2"/>
          <p:cNvSpPr>
            <a:spLocks noChangeArrowheads="1" noChangeShapeType="1" noTextEdit="1"/>
          </p:cNvSpPr>
          <p:nvPr/>
        </p:nvSpPr>
        <p:spPr bwMode="auto">
          <a:xfrm>
            <a:off x="395536" y="1340768"/>
            <a:ext cx="5079508" cy="4608512"/>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22" name="TextBox 21"/>
          <p:cNvSpPr txBox="1"/>
          <p:nvPr/>
        </p:nvSpPr>
        <p:spPr>
          <a:xfrm>
            <a:off x="5715744" y="1124744"/>
            <a:ext cx="3464768" cy="5670783"/>
          </a:xfrm>
          <a:prstGeom prst="rect">
            <a:avLst/>
          </a:prstGeom>
          <a:noFill/>
        </p:spPr>
        <p:txBody>
          <a:bodyPr wrap="square" rtlCol="0">
            <a:spAutoFit/>
          </a:bodyPr>
          <a:lstStyle/>
          <a:p>
            <a:pPr algn="ctr">
              <a:lnSpc>
                <a:spcPts val="2900"/>
              </a:lnSpc>
            </a:pPr>
            <a:r>
              <a:rPr lang="en-CA" sz="2600" b="1" dirty="0" smtClean="0">
                <a:solidFill>
                  <a:schemeClr val="bg1"/>
                </a:solidFill>
                <a:latin typeface="Calibri" pitchFamily="34" charset="0"/>
                <a:cs typeface="Calibri" pitchFamily="34" charset="0"/>
              </a:rPr>
              <a:t>The moment we are made sons in the Son, we are in Christ, immersed into the </a:t>
            </a:r>
          </a:p>
          <a:p>
            <a:pPr algn="ctr">
              <a:lnSpc>
                <a:spcPts val="2900"/>
              </a:lnSpc>
            </a:pPr>
            <a:r>
              <a:rPr lang="en-CA" sz="2600" b="1" dirty="0" smtClean="0">
                <a:solidFill>
                  <a:schemeClr val="bg1"/>
                </a:solidFill>
                <a:latin typeface="Calibri" pitchFamily="34" charset="0"/>
                <a:cs typeface="Calibri" pitchFamily="34" charset="0"/>
              </a:rPr>
              <a:t>“The Name” of the LORD who is Father, Son and Spirit. </a:t>
            </a:r>
          </a:p>
          <a:p>
            <a:pPr algn="ctr">
              <a:lnSpc>
                <a:spcPts val="2900"/>
              </a:lnSpc>
            </a:pPr>
            <a:r>
              <a:rPr lang="en-CA" sz="2600" b="1" dirty="0" smtClean="0">
                <a:solidFill>
                  <a:schemeClr val="bg1"/>
                </a:solidFill>
                <a:latin typeface="Calibri" pitchFamily="34" charset="0"/>
                <a:cs typeface="Calibri" pitchFamily="34" charset="0"/>
              </a:rPr>
              <a:t>We are fully reconciled to God the Father, Son and Spirit, in Christ and Christ in us, in the Spirit and the Spirit in us, </a:t>
            </a:r>
          </a:p>
          <a:p>
            <a:pPr algn="ctr">
              <a:lnSpc>
                <a:spcPts val="2900"/>
              </a:lnSpc>
            </a:pPr>
            <a:r>
              <a:rPr lang="en-CA" sz="2600" b="1" dirty="0" smtClean="0">
                <a:solidFill>
                  <a:schemeClr val="bg1"/>
                </a:solidFill>
                <a:latin typeface="Calibri" pitchFamily="34" charset="0"/>
                <a:cs typeface="Calibri" pitchFamily="34" charset="0"/>
              </a:rPr>
              <a:t>in the Father and </a:t>
            </a:r>
          </a:p>
          <a:p>
            <a:pPr algn="ctr">
              <a:lnSpc>
                <a:spcPts val="2900"/>
              </a:lnSpc>
            </a:pPr>
            <a:r>
              <a:rPr lang="en-CA" sz="2600" b="1" dirty="0" smtClean="0">
                <a:solidFill>
                  <a:schemeClr val="bg1"/>
                </a:solidFill>
                <a:latin typeface="Calibri" pitchFamily="34" charset="0"/>
                <a:cs typeface="Calibri" pitchFamily="34" charset="0"/>
              </a:rPr>
              <a:t>the Father in us!  </a:t>
            </a:r>
          </a:p>
          <a:p>
            <a:pPr algn="ctr">
              <a:lnSpc>
                <a:spcPts val="2900"/>
              </a:lnSpc>
            </a:pPr>
            <a:r>
              <a:rPr lang="en-CA" sz="2600" b="1" dirty="0" smtClean="0">
                <a:solidFill>
                  <a:schemeClr val="bg1"/>
                </a:solidFill>
                <a:latin typeface="Calibri" pitchFamily="34" charset="0"/>
                <a:cs typeface="Calibri" pitchFamily="34" charset="0"/>
              </a:rPr>
              <a:t>Thank you, LORD!</a:t>
            </a:r>
            <a:endParaRPr lang="en-CA" sz="2600" b="1" dirty="0">
              <a:solidFill>
                <a:schemeClr val="bg1"/>
              </a:solidFill>
              <a:latin typeface="Calibri" pitchFamily="34" charset="0"/>
              <a:cs typeface="Calibri" pitchFamily="34" charset="0"/>
            </a:endParaRPr>
          </a:p>
        </p:txBody>
      </p:sp>
      <p:sp>
        <p:nvSpPr>
          <p:cNvPr id="23" name="TextBox 22"/>
          <p:cNvSpPr txBox="1"/>
          <p:nvPr/>
        </p:nvSpPr>
        <p:spPr>
          <a:xfrm>
            <a:off x="5436096" y="44624"/>
            <a:ext cx="3888432" cy="1246495"/>
          </a:xfrm>
          <a:prstGeom prst="rect">
            <a:avLst/>
          </a:prstGeom>
          <a:noFill/>
        </p:spPr>
        <p:txBody>
          <a:bodyPr wrap="square" rtlCol="0">
            <a:spAutoFit/>
          </a:bodyPr>
          <a:lstStyle/>
          <a:p>
            <a:pPr algn="ctr">
              <a:lnSpc>
                <a:spcPts val="2900"/>
              </a:lnSpc>
            </a:pPr>
            <a:r>
              <a:rPr lang="en-CA" sz="2600" b="1" dirty="0" smtClean="0">
                <a:solidFill>
                  <a:schemeClr val="bg1"/>
                </a:solidFill>
                <a:latin typeface="Calibri" pitchFamily="34" charset="0"/>
                <a:cs typeface="Calibri" pitchFamily="34" charset="0"/>
              </a:rPr>
              <a:t>Salvation is to be united with the LORD, God the Father, Son and Spirit!</a:t>
            </a:r>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08520" y="1340768"/>
            <a:ext cx="6114274" cy="4297680"/>
          </a:xfrm>
          <a:prstGeom prst="rect">
            <a:avLst/>
          </a:prstGeom>
        </p:spPr>
      </p:pic>
      <p:sp>
        <p:nvSpPr>
          <p:cNvPr id="11" name="Rectangle 10"/>
          <p:cNvSpPr/>
          <p:nvPr/>
        </p:nvSpPr>
        <p:spPr>
          <a:xfrm>
            <a:off x="2771800" y="2924944"/>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23728" y="3351272"/>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827584"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085038"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435242" y="3075227"/>
            <a:ext cx="4301334" cy="2560320"/>
          </a:xfrm>
          <a:prstGeom prst="rect">
            <a:avLst/>
          </a:prstGeom>
        </p:spPr>
      </p:pic>
      <p:sp>
        <p:nvSpPr>
          <p:cNvPr id="21" name="TextBox 20"/>
          <p:cNvSpPr txBox="1"/>
          <p:nvPr/>
        </p:nvSpPr>
        <p:spPr>
          <a:xfrm>
            <a:off x="1043608"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pulsing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482796"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482796"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1050748"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914844"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482796"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1050748" y="4195011"/>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914844" y="3762963"/>
            <a:ext cx="921716" cy="548640"/>
          </a:xfrm>
          <a:prstGeom prst="rect">
            <a:avLst/>
          </a:prstGeom>
        </p:spPr>
      </p:pic>
      <p:sp>
        <p:nvSpPr>
          <p:cNvPr id="17" name="WordArt 2"/>
          <p:cNvSpPr>
            <a:spLocks noChangeArrowheads="1" noChangeShapeType="1" noTextEdit="1"/>
          </p:cNvSpPr>
          <p:nvPr/>
        </p:nvSpPr>
        <p:spPr bwMode="auto">
          <a:xfrm>
            <a:off x="395536" y="1340768"/>
            <a:ext cx="5079508" cy="4608512"/>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580112" y="44624"/>
            <a:ext cx="3600400" cy="7017306"/>
          </a:xfrm>
          <a:prstGeom prst="rect">
            <a:avLst/>
          </a:prstGeom>
          <a:noFill/>
        </p:spPr>
        <p:txBody>
          <a:bodyPr wrap="square" rtlCol="0">
            <a:spAutoFit/>
          </a:bodyPr>
          <a:lstStyle/>
          <a:p>
            <a:pPr algn="ctr">
              <a:lnSpc>
                <a:spcPts val="2900"/>
              </a:lnSpc>
            </a:pPr>
            <a:r>
              <a:rPr lang="en-CA" sz="2600" b="1" dirty="0" smtClean="0">
                <a:solidFill>
                  <a:schemeClr val="bg1"/>
                </a:solidFill>
                <a:latin typeface="Calibri" pitchFamily="34" charset="0"/>
                <a:cs typeface="Calibri" pitchFamily="34" charset="0"/>
              </a:rPr>
              <a:t>For Jews, the stunning conclusion of the gospel </a:t>
            </a:r>
          </a:p>
          <a:p>
            <a:pPr algn="ctr">
              <a:lnSpc>
                <a:spcPts val="2900"/>
              </a:lnSpc>
            </a:pPr>
            <a:r>
              <a:rPr lang="en-CA" sz="2600" b="1" dirty="0" smtClean="0">
                <a:solidFill>
                  <a:schemeClr val="bg1"/>
                </a:solidFill>
                <a:latin typeface="Calibri" pitchFamily="34" charset="0"/>
                <a:cs typeface="Calibri" pitchFamily="34" charset="0"/>
              </a:rPr>
              <a:t>of Matthew is that Jesus wants to make disciples </a:t>
            </a:r>
          </a:p>
          <a:p>
            <a:pPr algn="ctr">
              <a:lnSpc>
                <a:spcPts val="2900"/>
              </a:lnSpc>
            </a:pPr>
            <a:r>
              <a:rPr lang="en-CA" sz="2600" b="1" dirty="0" smtClean="0">
                <a:solidFill>
                  <a:schemeClr val="bg1"/>
                </a:solidFill>
                <a:latin typeface="Calibri" pitchFamily="34" charset="0"/>
                <a:cs typeface="Calibri" pitchFamily="34" charset="0"/>
              </a:rPr>
              <a:t>of all nations (Gentiles) </a:t>
            </a:r>
          </a:p>
          <a:p>
            <a:pPr algn="ctr">
              <a:lnSpc>
                <a:spcPts val="2900"/>
              </a:lnSpc>
            </a:pPr>
            <a:r>
              <a:rPr lang="en-CA" sz="2600" b="1" dirty="0" smtClean="0">
                <a:solidFill>
                  <a:schemeClr val="bg1"/>
                </a:solidFill>
                <a:latin typeface="Calibri" pitchFamily="34" charset="0"/>
                <a:cs typeface="Calibri" pitchFamily="34" charset="0"/>
              </a:rPr>
              <a:t>and immerse them into </a:t>
            </a:r>
          </a:p>
          <a:p>
            <a:pPr algn="ctr">
              <a:lnSpc>
                <a:spcPts val="2900"/>
              </a:lnSpc>
            </a:pPr>
            <a:r>
              <a:rPr lang="en-CA" sz="2600" b="1" dirty="0" smtClean="0">
                <a:solidFill>
                  <a:schemeClr val="bg1"/>
                </a:solidFill>
                <a:latin typeface="Calibri" pitchFamily="34" charset="0"/>
                <a:cs typeface="Calibri" pitchFamily="34" charset="0"/>
              </a:rPr>
              <a:t>“The Name” (“Ha Shem” in Hebrew), t</a:t>
            </a:r>
            <a:r>
              <a:rPr lang="en-US" sz="2600" b="1" dirty="0" smtClean="0">
                <a:solidFill>
                  <a:schemeClr val="bg1"/>
                </a:solidFill>
                <a:latin typeface="Calibri" pitchFamily="34" charset="0"/>
                <a:cs typeface="Calibri" pitchFamily="34" charset="0"/>
              </a:rPr>
              <a:t>he name </a:t>
            </a:r>
          </a:p>
          <a:p>
            <a:pPr algn="ctr">
              <a:lnSpc>
                <a:spcPts val="2900"/>
              </a:lnSpc>
            </a:pPr>
            <a:r>
              <a:rPr lang="en-US" sz="2600" b="1" dirty="0" smtClean="0">
                <a:solidFill>
                  <a:schemeClr val="bg1"/>
                </a:solidFill>
                <a:latin typeface="Calibri" pitchFamily="34" charset="0"/>
                <a:cs typeface="Calibri" pitchFamily="34" charset="0"/>
              </a:rPr>
              <a:t>of the Father, Son and Holy Spirit (Mat 28:19)</a:t>
            </a:r>
            <a:r>
              <a:rPr lang="en-CA" sz="2600" b="1" dirty="0" smtClean="0">
                <a:solidFill>
                  <a:schemeClr val="bg1"/>
                </a:solidFill>
                <a:latin typeface="Calibri" pitchFamily="34" charset="0"/>
                <a:cs typeface="Calibri" pitchFamily="34" charset="0"/>
              </a:rPr>
              <a:t>. All who rely on Jesus </a:t>
            </a:r>
          </a:p>
          <a:p>
            <a:pPr algn="ctr">
              <a:lnSpc>
                <a:spcPts val="2900"/>
              </a:lnSpc>
            </a:pPr>
            <a:r>
              <a:rPr lang="en-CA" sz="2600" b="1" dirty="0" smtClean="0">
                <a:solidFill>
                  <a:schemeClr val="bg1"/>
                </a:solidFill>
                <a:latin typeface="Calibri" pitchFamily="34" charset="0"/>
                <a:cs typeface="Calibri" pitchFamily="34" charset="0"/>
              </a:rPr>
              <a:t>to save them from </a:t>
            </a:r>
          </a:p>
          <a:p>
            <a:pPr algn="ctr">
              <a:lnSpc>
                <a:spcPts val="2900"/>
              </a:lnSpc>
            </a:pPr>
            <a:r>
              <a:rPr lang="en-CA" sz="2600" b="1" dirty="0" smtClean="0">
                <a:solidFill>
                  <a:schemeClr val="bg1"/>
                </a:solidFill>
                <a:latin typeface="Calibri" pitchFamily="34" charset="0"/>
                <a:cs typeface="Calibri" pitchFamily="34" charset="0"/>
              </a:rPr>
              <a:t>their sins (Mat 1:21) are immersed into God the Father, Son and Spirit!</a:t>
            </a:r>
          </a:p>
          <a:p>
            <a:pPr algn="ctr">
              <a:lnSpc>
                <a:spcPts val="2900"/>
              </a:lnSpc>
            </a:pPr>
            <a:r>
              <a:rPr lang="en-CA" sz="2600" b="1" dirty="0" smtClean="0">
                <a:solidFill>
                  <a:schemeClr val="bg1"/>
                </a:solidFill>
                <a:latin typeface="Calibri" pitchFamily="34" charset="0"/>
                <a:cs typeface="Calibri" pitchFamily="34" charset="0"/>
              </a:rPr>
              <a:t>It’s not possible to be saved without immersion in the Spirit.</a:t>
            </a:r>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Explosion 1 2"/>
          <p:cNvSpPr/>
          <p:nvPr/>
        </p:nvSpPr>
        <p:spPr>
          <a:xfrm>
            <a:off x="1224136" y="1"/>
            <a:ext cx="3851920" cy="321297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Arc 8"/>
          <p:cNvSpPr/>
          <p:nvPr/>
        </p:nvSpPr>
        <p:spPr>
          <a:xfrm rot="3099384" flipV="1">
            <a:off x="1229909" y="1754173"/>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0" name="Arc 9"/>
          <p:cNvSpPr/>
          <p:nvPr/>
        </p:nvSpPr>
        <p:spPr>
          <a:xfrm rot="2625361">
            <a:off x="-511424" y="2639460"/>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35849" name="TextBox 10"/>
          <p:cNvSpPr txBox="1">
            <a:spLocks noChangeArrowheads="1"/>
          </p:cNvSpPr>
          <p:nvPr/>
        </p:nvSpPr>
        <p:spPr bwMode="auto">
          <a:xfrm>
            <a:off x="2196133" y="1177588"/>
            <a:ext cx="2159843" cy="523220"/>
          </a:xfrm>
          <a:prstGeom prst="rect">
            <a:avLst/>
          </a:prstGeom>
          <a:noFill/>
          <a:ln w="9525">
            <a:noFill/>
            <a:miter lim="800000"/>
            <a:headEnd/>
            <a:tailEnd/>
          </a:ln>
        </p:spPr>
        <p:txBody>
          <a:bodyPr wrap="square">
            <a:spAutoFit/>
          </a:bodyPr>
          <a:lstStyle/>
          <a:p>
            <a:r>
              <a:rPr lang="en-CA" sz="2800" b="1" dirty="0">
                <a:solidFill>
                  <a:schemeClr val="bg1"/>
                </a:solidFill>
              </a:rPr>
              <a:t>the </a:t>
            </a:r>
            <a:r>
              <a:rPr lang="en-CA" sz="2800" b="1" dirty="0" smtClean="0">
                <a:solidFill>
                  <a:schemeClr val="bg1"/>
                </a:solidFill>
              </a:rPr>
              <a:t>Lord</a:t>
            </a:r>
            <a:endParaRPr lang="en-CA" sz="2800" b="1" dirty="0">
              <a:solidFill>
                <a:schemeClr val="bg1"/>
              </a:solidFill>
            </a:endParaRPr>
          </a:p>
        </p:txBody>
      </p:sp>
      <p:sp>
        <p:nvSpPr>
          <p:cNvPr id="16" name="Arc 15"/>
          <p:cNvSpPr/>
          <p:nvPr/>
        </p:nvSpPr>
        <p:spPr>
          <a:xfrm rot="3099384" flipV="1">
            <a:off x="1534709" y="1386430"/>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7" name="Arc 16"/>
          <p:cNvSpPr/>
          <p:nvPr/>
        </p:nvSpPr>
        <p:spPr>
          <a:xfrm rot="2625361">
            <a:off x="64640" y="2680823"/>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9" name="Oval 18"/>
          <p:cNvSpPr/>
          <p:nvPr/>
        </p:nvSpPr>
        <p:spPr>
          <a:xfrm>
            <a:off x="5076056" y="4725144"/>
            <a:ext cx="504056" cy="50405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ed Rectangle 20"/>
          <p:cNvSpPr/>
          <p:nvPr/>
        </p:nvSpPr>
        <p:spPr>
          <a:xfrm>
            <a:off x="5004048" y="5229200"/>
            <a:ext cx="648072" cy="792088"/>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a:off x="5364088" y="6021288"/>
            <a:ext cx="144016" cy="57606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5148064" y="6021288"/>
            <a:ext cx="144016" cy="57606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395536" y="3429000"/>
            <a:ext cx="3312368" cy="2092881"/>
          </a:xfrm>
          <a:prstGeom prst="rect">
            <a:avLst/>
          </a:prstGeom>
          <a:noFill/>
        </p:spPr>
        <p:txBody>
          <a:bodyPr wrap="square" rtlCol="0">
            <a:spAutoFit/>
          </a:bodyPr>
          <a:lstStyle/>
          <a:p>
            <a:r>
              <a:rPr lang="en-CA" sz="2800" b="1" dirty="0" smtClean="0">
                <a:latin typeface="Calibri" pitchFamily="34" charset="0"/>
              </a:rPr>
              <a:t>“You will receive power when the Holy Spirit has come upon you”  Acts 1:8</a:t>
            </a:r>
          </a:p>
          <a:p>
            <a:endParaRPr lang="en-CA" dirty="0">
              <a:latin typeface="Calibri" pitchFamily="34" charset="0"/>
            </a:endParaRPr>
          </a:p>
        </p:txBody>
      </p:sp>
      <p:sp>
        <p:nvSpPr>
          <p:cNvPr id="27" name="TextBox 26"/>
          <p:cNvSpPr txBox="1"/>
          <p:nvPr/>
        </p:nvSpPr>
        <p:spPr>
          <a:xfrm>
            <a:off x="5508104" y="534159"/>
            <a:ext cx="3672408" cy="2246769"/>
          </a:xfrm>
          <a:prstGeom prst="rect">
            <a:avLst/>
          </a:prstGeom>
          <a:noFill/>
        </p:spPr>
        <p:txBody>
          <a:bodyPr wrap="square" rtlCol="0">
            <a:spAutoFit/>
          </a:bodyPr>
          <a:lstStyle/>
          <a:p>
            <a:r>
              <a:rPr lang="en-CA" sz="2800" b="1" dirty="0" smtClean="0">
                <a:latin typeface="Calibri" pitchFamily="34" charset="0"/>
              </a:rPr>
              <a:t>“As I began to speak, the Holy Spirit fell on them just as on us at the beginning” </a:t>
            </a:r>
          </a:p>
          <a:p>
            <a:r>
              <a:rPr lang="en-CA" sz="2800" b="1" dirty="0" smtClean="0">
                <a:latin typeface="Calibri" pitchFamily="34" charset="0"/>
              </a:rPr>
              <a:t>Acts 11:15 </a:t>
            </a:r>
            <a:endParaRPr lang="en-CA" sz="2800" dirty="0">
              <a:latin typeface="Calibri" pitchFamily="34" charset="0"/>
            </a:endParaRPr>
          </a:p>
        </p:txBody>
      </p:sp>
      <p:pic>
        <p:nvPicPr>
          <p:cNvPr id="20" name="Picture 19" descr="dove and sword large cropped.png"/>
          <p:cNvPicPr>
            <a:picLocks noChangeAspect="1"/>
          </p:cNvPicPr>
          <p:nvPr/>
        </p:nvPicPr>
        <p:blipFill>
          <a:blip r:embed="rId2" cstate="print"/>
          <a:stretch>
            <a:fillRect/>
          </a:stretch>
        </p:blipFill>
        <p:spPr>
          <a:xfrm>
            <a:off x="4067944" y="3284984"/>
            <a:ext cx="1592795" cy="1648198"/>
          </a:xfrm>
          <a:prstGeom prst="rect">
            <a:avLst/>
          </a:prstGeom>
        </p:spPr>
      </p:pic>
      <p:sp>
        <p:nvSpPr>
          <p:cNvPr id="22" name="Rectangle 21"/>
          <p:cNvSpPr/>
          <p:nvPr/>
        </p:nvSpPr>
        <p:spPr>
          <a:xfrm>
            <a:off x="5220072" y="3356992"/>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25" name="Title 1"/>
          <p:cNvSpPr txBox="1">
            <a:spLocks/>
          </p:cNvSpPr>
          <p:nvPr/>
        </p:nvSpPr>
        <p:spPr bwMode="auto">
          <a:xfrm>
            <a:off x="6156176" y="4509120"/>
            <a:ext cx="2743200" cy="1828800"/>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57. the Spirit </a:t>
            </a:r>
          </a:p>
          <a:p>
            <a:pPr algn="ctr" eaLnBrk="0" hangingPunct="0">
              <a:defRPr/>
            </a:pPr>
            <a:r>
              <a:rPr lang="en-CA" sz="2800" b="1" kern="0" dirty="0" smtClean="0">
                <a:solidFill>
                  <a:srgbClr val="FF0000"/>
                </a:solidFill>
                <a:latin typeface="Calibri" pitchFamily="34" charset="0"/>
                <a:ea typeface="+mj-ea"/>
                <a:cs typeface="+mj-cs"/>
              </a:rPr>
              <a:t>comes on us </a:t>
            </a:r>
          </a:p>
          <a:p>
            <a:pPr algn="ctr" eaLnBrk="0" hangingPunct="0">
              <a:defRPr/>
            </a:pPr>
            <a:r>
              <a:rPr lang="en-CA" sz="2800" b="1" kern="0" dirty="0" smtClean="0">
                <a:solidFill>
                  <a:srgbClr val="FF0000"/>
                </a:solidFill>
                <a:latin typeface="Calibri" pitchFamily="34" charset="0"/>
                <a:ea typeface="+mj-ea"/>
                <a:cs typeface="+mj-cs"/>
              </a:rPr>
              <a:t>and falls on us.</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2800" b="1" kern="0" dirty="0">
              <a:latin typeface="Calibri" pitchFamily="34" charset="0"/>
              <a:ea typeface="+mj-ea"/>
              <a:cs typeface="+mj-cs"/>
            </a:endParaRPr>
          </a:p>
        </p:txBody>
      </p:sp>
      <p:pic>
        <p:nvPicPr>
          <p:cNvPr id="18" name="Picture 17"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28" name="TextBox 27"/>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1" name="Oval 30"/>
          <p:cNvSpPr/>
          <p:nvPr/>
        </p:nvSpPr>
        <p:spPr>
          <a:xfrm>
            <a:off x="5148064" y="4653136"/>
            <a:ext cx="504056" cy="50405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ounded Rectangle 31"/>
          <p:cNvSpPr/>
          <p:nvPr/>
        </p:nvSpPr>
        <p:spPr>
          <a:xfrm>
            <a:off x="5076056" y="5157192"/>
            <a:ext cx="648072" cy="79208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5220072" y="5949280"/>
            <a:ext cx="144016" cy="64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5436096" y="5949280"/>
            <a:ext cx="144016" cy="64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5292080" y="5256624"/>
            <a:ext cx="18288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5" name="Rectangle 34"/>
          <p:cNvSpPr/>
          <p:nvPr/>
        </p:nvSpPr>
        <p:spPr>
          <a:xfrm>
            <a:off x="5148064" y="5373216"/>
            <a:ext cx="5029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5" name="TextBox 4"/>
          <p:cNvSpPr txBox="1"/>
          <p:nvPr/>
        </p:nvSpPr>
        <p:spPr>
          <a:xfrm>
            <a:off x="179512" y="4567768"/>
            <a:ext cx="878497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“Therefore, </a:t>
            </a:r>
            <a:r>
              <a:rPr lang="en-US" sz="2800" b="1" dirty="0" smtClean="0">
                <a:solidFill>
                  <a:srgbClr val="0000FF"/>
                </a:solidFill>
                <a:latin typeface="Calibri" pitchFamily="34" charset="0"/>
              </a:rPr>
              <a:t>we are ambassadors for Christ,</a:t>
            </a:r>
            <a:r>
              <a:rPr lang="en-US" sz="2800" b="1" dirty="0" smtClean="0">
                <a:latin typeface="Calibri" pitchFamily="34" charset="0"/>
              </a:rPr>
              <a:t> </a:t>
            </a:r>
            <a:r>
              <a:rPr lang="en-US" sz="2800" b="1" dirty="0" smtClean="0">
                <a:solidFill>
                  <a:schemeClr val="bg1"/>
                </a:solidFill>
                <a:latin typeface="Calibri" pitchFamily="34" charset="0"/>
              </a:rPr>
              <a:t>God making his appeal through us. </a:t>
            </a:r>
            <a:r>
              <a:rPr lang="en-US" sz="2800" b="1" dirty="0" smtClean="0">
                <a:solidFill>
                  <a:srgbClr val="0000FF"/>
                </a:solidFill>
                <a:latin typeface="Calibri" pitchFamily="34" charset="0"/>
              </a:rPr>
              <a:t>We implore you on behalf of Christ</a:t>
            </a:r>
            <a:r>
              <a:rPr lang="en-US" sz="2800" b="1" dirty="0" smtClean="0">
                <a:solidFill>
                  <a:schemeClr val="bg1"/>
                </a:solidFill>
                <a:latin typeface="Calibri" pitchFamily="34" charset="0"/>
              </a:rPr>
              <a:t>, </a:t>
            </a:r>
          </a:p>
          <a:p>
            <a:pPr algn="ctr"/>
            <a:r>
              <a:rPr lang="en-US" sz="2800" b="1" dirty="0" smtClean="0">
                <a:solidFill>
                  <a:srgbClr val="0000FF"/>
                </a:solidFill>
                <a:latin typeface="Calibri" pitchFamily="34" charset="0"/>
              </a:rPr>
              <a:t>be reconciled to God.  </a:t>
            </a:r>
            <a:r>
              <a:rPr lang="en-CA" sz="2800" b="1" dirty="0" smtClean="0">
                <a:solidFill>
                  <a:schemeClr val="bg1"/>
                </a:solidFill>
                <a:latin typeface="Calibri" pitchFamily="34" charset="0"/>
                <a:cs typeface="Calibri" pitchFamily="34" charset="0"/>
              </a:rPr>
              <a:t>For our sake he made him to be sin    </a:t>
            </a:r>
          </a:p>
          <a:p>
            <a:pPr algn="ctr"/>
            <a:r>
              <a:rPr lang="en-CA" sz="2800" b="1" dirty="0" smtClean="0">
                <a:solidFill>
                  <a:schemeClr val="bg1"/>
                </a:solidFill>
                <a:latin typeface="Calibri" pitchFamily="34" charset="0"/>
                <a:cs typeface="Calibri" pitchFamily="34" charset="0"/>
              </a:rPr>
              <a:t>      who knew no sin, so that in him we might become </a:t>
            </a:r>
          </a:p>
          <a:p>
            <a:pPr algn="ctr"/>
            <a:r>
              <a:rPr lang="en-CA" sz="2800" b="1" dirty="0" smtClean="0">
                <a:solidFill>
                  <a:schemeClr val="bg1"/>
                </a:solidFill>
                <a:latin typeface="Calibri" pitchFamily="34" charset="0"/>
                <a:cs typeface="Calibri" pitchFamily="34" charset="0"/>
              </a:rPr>
              <a:t>   the righteousness of God.” </a:t>
            </a: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5:20-21 </a:t>
            </a:r>
            <a:r>
              <a:rPr lang="en-CA" sz="2800" dirty="0" smtClean="0">
                <a:solidFill>
                  <a:schemeClr val="bg1"/>
                </a:solidFill>
              </a:rPr>
              <a:t/>
            </a:r>
            <a:br>
              <a:rPr lang="en-CA" sz="2800" dirty="0" smtClean="0">
                <a:solidFill>
                  <a:schemeClr val="bg1"/>
                </a:solidFill>
              </a:rPr>
            </a:br>
            <a:endParaRPr lang="en-CA" sz="2800" b="1" dirty="0">
              <a:solidFill>
                <a:schemeClr val="bg1"/>
              </a:solidFill>
              <a:latin typeface="Calibri" pitchFamily="34" charset="0"/>
            </a:endParaRPr>
          </a:p>
        </p:txBody>
      </p:sp>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cxnSp>
        <p:nvCxnSpPr>
          <p:cNvPr id="16" name="Straight Arrow Connector 15"/>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
        <p:nvSpPr>
          <p:cNvPr id="19" name="TextBox 18"/>
          <p:cNvSpPr txBox="1"/>
          <p:nvPr/>
        </p:nvSpPr>
        <p:spPr>
          <a:xfrm>
            <a:off x="179512" y="4924325"/>
            <a:ext cx="8784976" cy="1384995"/>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“But you will receive power when the Holy Spirit has come upon you, and you will be my witnesses . . . to the end of the earth.”  </a:t>
            </a:r>
            <a:r>
              <a:rPr lang="en-CA" sz="2800" b="1" dirty="0" smtClean="0">
                <a:solidFill>
                  <a:schemeClr val="bg1"/>
                </a:solidFill>
                <a:latin typeface="Calibri" pitchFamily="34" charset="0"/>
              </a:rPr>
              <a:t>Acts 1:8</a:t>
            </a:r>
          </a:p>
        </p:txBody>
      </p:sp>
      <p:cxnSp>
        <p:nvCxnSpPr>
          <p:cNvPr id="20" name="Straight Arrow Connector 19"/>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
        <p:nvSpPr>
          <p:cNvPr id="19" name="TextBox 18"/>
          <p:cNvSpPr txBox="1"/>
          <p:nvPr/>
        </p:nvSpPr>
        <p:spPr>
          <a:xfrm>
            <a:off x="251520" y="4709462"/>
            <a:ext cx="8784976"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“But when the Helper comes, whom I will send to you from the Father, the Spirit of truth, who proceeds from the Father, he will bear witness about me.  </a:t>
            </a:r>
          </a:p>
          <a:p>
            <a:pPr algn="ctr"/>
            <a:r>
              <a:rPr lang="en-US" sz="2800" b="1" dirty="0" smtClean="0">
                <a:solidFill>
                  <a:schemeClr val="bg1"/>
                </a:solidFill>
                <a:latin typeface="Calibri" pitchFamily="34" charset="0"/>
                <a:cs typeface="Calibri" pitchFamily="34" charset="0"/>
              </a:rPr>
              <a:t>And you also will bear witness”  John 15:26-27</a:t>
            </a:r>
            <a:endParaRPr lang="en-CA" sz="2800" b="1" dirty="0">
              <a:solidFill>
                <a:schemeClr val="bg1"/>
              </a:solidFill>
              <a:latin typeface="Calibri" pitchFamily="34" charset="0"/>
            </a:endParaRPr>
          </a:p>
        </p:txBody>
      </p:sp>
      <p:cxnSp>
        <p:nvCxnSpPr>
          <p:cNvPr id="20" name="Straight Arrow Connector 19"/>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6" name="Picture 5" descr="anointed MH900133027.JPG"/>
          <p:cNvPicPr>
            <a:picLocks noChangeAspect="1"/>
          </p:cNvPicPr>
          <p:nvPr/>
        </p:nvPicPr>
        <p:blipFill>
          <a:blip r:embed="rId2" cstate="print"/>
          <a:stretch>
            <a:fillRect/>
          </a:stretch>
        </p:blipFill>
        <p:spPr>
          <a:xfrm>
            <a:off x="611560" y="2492896"/>
            <a:ext cx="4176464" cy="4176464"/>
          </a:xfrm>
          <a:prstGeom prst="rect">
            <a:avLst/>
          </a:prstGeom>
        </p:spPr>
      </p:pic>
      <p:sp>
        <p:nvSpPr>
          <p:cNvPr id="7" name="TextBox 6"/>
          <p:cNvSpPr txBox="1"/>
          <p:nvPr/>
        </p:nvSpPr>
        <p:spPr>
          <a:xfrm>
            <a:off x="5148064" y="1484784"/>
            <a:ext cx="3600400" cy="4401205"/>
          </a:xfrm>
          <a:prstGeom prst="rect">
            <a:avLst/>
          </a:prstGeom>
          <a:noFill/>
        </p:spPr>
        <p:txBody>
          <a:bodyPr wrap="square" rtlCol="0">
            <a:spAutoFit/>
          </a:bodyPr>
          <a:lstStyle/>
          <a:p>
            <a:pPr algn="ctr"/>
            <a:r>
              <a:rPr lang="en-CA" sz="2800" b="1" dirty="0" smtClean="0">
                <a:latin typeface="Calibri" pitchFamily="34" charset="0"/>
              </a:rPr>
              <a:t>“And it is God wh</a:t>
            </a:r>
            <a:r>
              <a:rPr lang="en-CA" sz="2800" b="1" dirty="0" smtClean="0">
                <a:latin typeface="Calibri" pitchFamily="34" charset="0"/>
                <a:cs typeface="Calibri" pitchFamily="34" charset="0"/>
              </a:rPr>
              <a:t>o</a:t>
            </a:r>
          </a:p>
          <a:p>
            <a:pPr algn="ctr"/>
            <a:r>
              <a:rPr lang="en-US" sz="2800" b="1" dirty="0" smtClean="0">
                <a:latin typeface="Calibri" pitchFamily="34" charset="0"/>
                <a:cs typeface="Calibri" pitchFamily="34" charset="0"/>
              </a:rPr>
              <a:t>establishes us with you in Christ, and</a:t>
            </a:r>
            <a:r>
              <a:rPr lang="en-CA" sz="2800" b="1" dirty="0" smtClean="0">
                <a:latin typeface="Calibri" pitchFamily="34" charset="0"/>
              </a:rPr>
              <a:t> </a:t>
            </a:r>
          </a:p>
          <a:p>
            <a:pPr algn="ctr"/>
            <a:r>
              <a:rPr lang="en-CA" sz="2800" b="1" dirty="0" smtClean="0">
                <a:latin typeface="Calibri" pitchFamily="34" charset="0"/>
              </a:rPr>
              <a:t>has anointed us, </a:t>
            </a:r>
            <a:br>
              <a:rPr lang="en-CA" sz="2800" b="1" dirty="0" smtClean="0">
                <a:latin typeface="Calibri" pitchFamily="34" charset="0"/>
              </a:rPr>
            </a:br>
            <a:r>
              <a:rPr lang="en-CA" sz="2800" b="1" dirty="0" smtClean="0">
                <a:latin typeface="Calibri" pitchFamily="34" charset="0"/>
              </a:rPr>
              <a:t>and who has also put his seal on us and given us his Spirit </a:t>
            </a:r>
          </a:p>
          <a:p>
            <a:pPr algn="ctr"/>
            <a:r>
              <a:rPr lang="en-CA" sz="2800" b="1" dirty="0" smtClean="0">
                <a:latin typeface="Calibri" pitchFamily="34" charset="0"/>
              </a:rPr>
              <a:t>in our hearts </a:t>
            </a:r>
            <a:br>
              <a:rPr lang="en-CA" sz="2800" b="1" dirty="0" smtClean="0">
                <a:latin typeface="Calibri" pitchFamily="34" charset="0"/>
              </a:rPr>
            </a:br>
            <a:r>
              <a:rPr lang="en-CA" sz="2800" b="1" dirty="0" smtClean="0">
                <a:latin typeface="Calibri" pitchFamily="34" charset="0"/>
              </a:rPr>
              <a:t>as a guarantee”</a:t>
            </a:r>
            <a:r>
              <a:rPr lang="en-US" sz="2800" b="1" dirty="0" smtClean="0">
                <a:latin typeface="Calibri" pitchFamily="34" charset="0"/>
              </a:rPr>
              <a:t>  </a:t>
            </a:r>
          </a:p>
          <a:p>
            <a:pPr algn="ctr"/>
            <a:r>
              <a:rPr lang="en-US" sz="2800" b="1" dirty="0" smtClean="0">
                <a:latin typeface="Calibri" pitchFamily="34" charset="0"/>
              </a:rPr>
              <a:t>2 </a:t>
            </a:r>
            <a:r>
              <a:rPr lang="en-US" sz="2800" b="1" dirty="0" err="1" smtClean="0">
                <a:latin typeface="Calibri" pitchFamily="34" charset="0"/>
              </a:rPr>
              <a:t>Cor</a:t>
            </a:r>
            <a:r>
              <a:rPr lang="en-US" sz="2800" b="1" dirty="0" smtClean="0">
                <a:latin typeface="Calibri" pitchFamily="34" charset="0"/>
              </a:rPr>
              <a:t> 1:21-22</a:t>
            </a:r>
            <a:endParaRPr lang="en-CA" sz="2800" dirty="0">
              <a:latin typeface="Calibri" pitchFamily="34" charset="0"/>
            </a:endParaRPr>
          </a:p>
        </p:txBody>
      </p:sp>
      <p:sp>
        <p:nvSpPr>
          <p:cNvPr id="10" name="Rectangle 9"/>
          <p:cNvSpPr/>
          <p:nvPr/>
        </p:nvSpPr>
        <p:spPr>
          <a:xfrm>
            <a:off x="1763688" y="5888885"/>
            <a:ext cx="2088232"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2" name="Picture 16" descr="C:\Users\Supernike\AppData\Local\Microsoft\Windows\Temporary Internet Files\Content.IE5\3EZ02TG4\MC900241089[1].wmf"/>
          <p:cNvPicPr preferRelativeResize="0">
            <a:picLocks noChangeArrowheads="1"/>
          </p:cNvPicPr>
          <p:nvPr/>
        </p:nvPicPr>
        <p:blipFill>
          <a:blip r:embed="rId3" cstate="print">
            <a:lum bright="70000" contrast="-70000"/>
          </a:blip>
          <a:srcRect t="49844"/>
          <a:stretch>
            <a:fillRect/>
          </a:stretch>
        </p:blipFill>
        <p:spPr bwMode="auto">
          <a:xfrm rot="3371282" flipH="1">
            <a:off x="173044" y="591093"/>
            <a:ext cx="1874444" cy="722525"/>
          </a:xfrm>
          <a:prstGeom prst="rect">
            <a:avLst/>
          </a:prstGeom>
          <a:noFill/>
          <a:ln w="9525">
            <a:noFill/>
            <a:miter lim="800000"/>
            <a:headEnd/>
            <a:tailEnd/>
          </a:ln>
        </p:spPr>
      </p:pic>
      <p:pic>
        <p:nvPicPr>
          <p:cNvPr id="13" name="Picture 12" descr="dove and sword large cropped.png"/>
          <p:cNvPicPr>
            <a:picLocks noChangeAspect="1"/>
          </p:cNvPicPr>
          <p:nvPr/>
        </p:nvPicPr>
        <p:blipFill>
          <a:blip r:embed="rId4" cstate="print"/>
          <a:stretch>
            <a:fillRect/>
          </a:stretch>
        </p:blipFill>
        <p:spPr>
          <a:xfrm>
            <a:off x="1619672" y="1700808"/>
            <a:ext cx="1592795" cy="1648198"/>
          </a:xfrm>
          <a:prstGeom prst="rect">
            <a:avLst/>
          </a:prstGeom>
        </p:spPr>
      </p:pic>
      <p:sp>
        <p:nvSpPr>
          <p:cNvPr id="14" name="Rectangle 13"/>
          <p:cNvSpPr/>
          <p:nvPr/>
        </p:nvSpPr>
        <p:spPr>
          <a:xfrm>
            <a:off x="1619672" y="148478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5" cstate="print"/>
          <a:stretch>
            <a:fillRect/>
          </a:stretch>
        </p:blipFill>
        <p:spPr>
          <a:xfrm>
            <a:off x="8172400" y="5877272"/>
            <a:ext cx="864096" cy="864096"/>
          </a:xfrm>
          <a:prstGeom prst="ellipse">
            <a:avLst/>
          </a:prstGeom>
        </p:spPr>
      </p:pic>
      <p:sp>
        <p:nvSpPr>
          <p:cNvPr id="15" name="TextBox 14"/>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8" name="Rectangle 3"/>
          <p:cNvSpPr>
            <a:spLocks noChangeArrowheads="1"/>
          </p:cNvSpPr>
          <p:nvPr/>
        </p:nvSpPr>
        <p:spPr bwMode="auto">
          <a:xfrm>
            <a:off x="2843808" y="285728"/>
            <a:ext cx="5239504" cy="954107"/>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Calibri" pitchFamily="34" charset="0"/>
                <a:ea typeface="Gulim" pitchFamily="34" charset="-127"/>
              </a:rPr>
              <a:t>59. anointed with the Spirit.</a:t>
            </a:r>
          </a:p>
          <a:p>
            <a:pPr algn="ctr" eaLnBrk="0" hangingPunct="0"/>
            <a:r>
              <a:rPr lang="en-CA" altLang="ko-KR" sz="2800" b="1" dirty="0" smtClean="0">
                <a:solidFill>
                  <a:srgbClr val="FF0000"/>
                </a:solidFill>
                <a:latin typeface="Calibri" pitchFamily="34" charset="0"/>
                <a:ea typeface="Gulim" pitchFamily="34" charset="-127"/>
              </a:rPr>
              <a:t>Thank you, Lord!</a:t>
            </a:r>
          </a:p>
        </p:txBody>
      </p:sp>
      <p:sp>
        <p:nvSpPr>
          <p:cNvPr id="17"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632" y="965041"/>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1" name="TextBox 1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5" name="Rectangle 3"/>
          <p:cNvSpPr>
            <a:spLocks noChangeArrowheads="1"/>
          </p:cNvSpPr>
          <p:nvPr/>
        </p:nvSpPr>
        <p:spPr bwMode="auto">
          <a:xfrm>
            <a:off x="857224" y="48260"/>
            <a:ext cx="7358114" cy="523220"/>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Calibri" pitchFamily="34" charset="0"/>
                <a:ea typeface="Gulim" pitchFamily="34" charset="-127"/>
              </a:rPr>
              <a:t>60. sealed with the Spirit.  </a:t>
            </a:r>
            <a:r>
              <a:rPr lang="en-CA" sz="2800" b="1" dirty="0" smtClean="0">
                <a:solidFill>
                  <a:srgbClr val="FF0000"/>
                </a:solidFill>
                <a:latin typeface="Calibri" pitchFamily="34" charset="0"/>
                <a:ea typeface="Gulim" pitchFamily="34" charset="-127"/>
              </a:rPr>
              <a:t>Thank you, Lord!</a:t>
            </a:r>
            <a:endParaRPr lang="en-CA" sz="2800" dirty="0">
              <a:solidFill>
                <a:srgbClr val="FF0000"/>
              </a:solidFill>
              <a:latin typeface="Calibri" pitchFamily="34" charset="0"/>
            </a:endParaRPr>
          </a:p>
        </p:txBody>
      </p:sp>
      <p:sp>
        <p:nvSpPr>
          <p:cNvPr id="20" name="Rectangle 19"/>
          <p:cNvSpPr/>
          <p:nvPr/>
        </p:nvSpPr>
        <p:spPr>
          <a:xfrm>
            <a:off x="1115616" y="19647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21" name="Title 1"/>
          <p:cNvSpPr txBox="1">
            <a:spLocks/>
          </p:cNvSpPr>
          <p:nvPr/>
        </p:nvSpPr>
        <p:spPr>
          <a:xfrm rot="20258483">
            <a:off x="-1179621" y="2430932"/>
            <a:ext cx="11142663" cy="1080000"/>
          </a:xfrm>
          <a:prstGeom prst="rect">
            <a:avLst/>
          </a:prstGeom>
          <a:solidFill>
            <a:srgbClr val="FFFFFF"/>
          </a:solidFill>
          <a:ln>
            <a:prstDash val="dash"/>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4400" b="0" i="0" u="none" strike="noStrike" kern="0" cap="none" spc="0" normalizeH="0" baseline="0" noProof="0" dirty="0" smtClean="0">
                <a:ln>
                  <a:noFill/>
                </a:ln>
                <a:solidFill>
                  <a:srgbClr val="FF0000"/>
                </a:solidFill>
                <a:effectLst/>
                <a:uLnTx/>
                <a:uFillTx/>
                <a:latin typeface="+mj-lt"/>
                <a:ea typeface="+mj-ea"/>
                <a:cs typeface="+mj-cs"/>
              </a:rPr>
              <a:t>       </a:t>
            </a:r>
            <a:r>
              <a:rPr kumimoji="0" lang="en-CA" sz="4400" b="1" i="0" u="none" strike="noStrike" kern="0" cap="none" spc="0" normalizeH="0" baseline="0" noProof="0" dirty="0" smtClean="0">
                <a:ln>
                  <a:noFill/>
                </a:ln>
                <a:solidFill>
                  <a:srgbClr val="FF0000"/>
                </a:solidFill>
                <a:effectLst/>
                <a:uLnTx/>
                <a:uFillTx/>
                <a:latin typeface="+mj-lt"/>
                <a:ea typeface="+mj-ea"/>
                <a:cs typeface="+mj-cs"/>
              </a:rPr>
              <a:t>Holy to                  the Lord</a:t>
            </a:r>
          </a:p>
        </p:txBody>
      </p:sp>
      <p:pic>
        <p:nvPicPr>
          <p:cNvPr id="9" name="Picture 8" descr="dove and sword large cropped.png"/>
          <p:cNvPicPr>
            <a:picLocks noChangeAspect="1"/>
          </p:cNvPicPr>
          <p:nvPr/>
        </p:nvPicPr>
        <p:blipFill>
          <a:blip r:embed="rId3" cstate="print"/>
          <a:stretch>
            <a:fillRect/>
          </a:stretch>
        </p:blipFill>
        <p:spPr>
          <a:xfrm>
            <a:off x="2195736" y="893214"/>
            <a:ext cx="4176464" cy="4321736"/>
          </a:xfrm>
          <a:prstGeom prst="rect">
            <a:avLst/>
          </a:prstGeom>
        </p:spPr>
      </p:pic>
      <p:sp>
        <p:nvSpPr>
          <p:cNvPr id="24" name="Title 1"/>
          <p:cNvSpPr txBox="1">
            <a:spLocks/>
          </p:cNvSpPr>
          <p:nvPr/>
        </p:nvSpPr>
        <p:spPr bwMode="auto">
          <a:xfrm>
            <a:off x="179512" y="5445224"/>
            <a:ext cx="86971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CA" sz="2800" b="1" dirty="0" smtClean="0">
                <a:latin typeface="Calibri" pitchFamily="34" charset="0"/>
              </a:rPr>
              <a:t>“And do not grieve the Holy Spirit of God, by whom you were sealed for the day of redemption”  Eph 4:30</a:t>
            </a:r>
          </a:p>
          <a:p>
            <a:endParaRPr lang="en-CA" sz="2800" dirty="0" smtClean="0"/>
          </a:p>
        </p:txBody>
      </p:sp>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632" y="965041"/>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Title 1"/>
          <p:cNvSpPr txBox="1">
            <a:spLocks/>
          </p:cNvSpPr>
          <p:nvPr/>
        </p:nvSpPr>
        <p:spPr bwMode="auto">
          <a:xfrm>
            <a:off x="-32" y="5572148"/>
            <a:ext cx="86971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latin typeface="Calibri" pitchFamily="34" charset="0"/>
                <a:cs typeface="Calibri" pitchFamily="34" charset="0"/>
              </a:rPr>
              <a:t>“In him you . . . were sealed with the promised </a:t>
            </a:r>
          </a:p>
          <a:p>
            <a:pPr algn="ctr"/>
            <a:r>
              <a:rPr lang="en-CA" sz="2800" b="1" dirty="0" smtClean="0">
                <a:latin typeface="Calibri" pitchFamily="34" charset="0"/>
                <a:cs typeface="Calibri" pitchFamily="34" charset="0"/>
              </a:rPr>
              <a:t>Holy Spirit, who is the guarantee of our inheritance </a:t>
            </a:r>
          </a:p>
          <a:p>
            <a:pPr algn="ctr"/>
            <a:r>
              <a:rPr lang="en-CA" sz="2800" b="1" dirty="0" smtClean="0">
                <a:latin typeface="Calibri" pitchFamily="34" charset="0"/>
                <a:cs typeface="Calibri" pitchFamily="34" charset="0"/>
              </a:rPr>
              <a:t>until we acquire possession of it”  </a:t>
            </a:r>
            <a:r>
              <a:rPr lang="en-CA" sz="2800" b="1" smtClean="0">
                <a:latin typeface="Calibri" pitchFamily="34" charset="0"/>
                <a:cs typeface="Calibri" pitchFamily="34" charset="0"/>
              </a:rPr>
              <a:t>Eph 1:13-14</a:t>
            </a:r>
            <a:endParaRPr lang="en-CA" sz="2800" b="1" dirty="0" smtClean="0">
              <a:latin typeface="Calibri" pitchFamily="34" charset="0"/>
              <a:cs typeface="Calibri" pitchFamily="34" charset="0"/>
            </a:endParaRPr>
          </a:p>
          <a:p>
            <a:endParaRPr lang="en-CA" sz="2800" b="1" dirty="0" smtClean="0">
              <a:latin typeface="Calibri" pitchFamily="34" charset="0"/>
              <a:cs typeface="Calibri" pitchFamily="34" charset="0"/>
            </a:endParaRPr>
          </a:p>
        </p:txBody>
      </p:sp>
      <p:sp>
        <p:nvSpPr>
          <p:cNvPr id="10" name="Rectangle 9"/>
          <p:cNvSpPr/>
          <p:nvPr/>
        </p:nvSpPr>
        <p:spPr>
          <a:xfrm>
            <a:off x="5868144" y="1772816"/>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1" name="TextBox 1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9" name="Picture 8" descr="dove and sword large cropped.png"/>
          <p:cNvPicPr>
            <a:picLocks noChangeAspect="1"/>
          </p:cNvPicPr>
          <p:nvPr/>
        </p:nvPicPr>
        <p:blipFill>
          <a:blip r:embed="rId3" cstate="print"/>
          <a:stretch>
            <a:fillRect/>
          </a:stretch>
        </p:blipFill>
        <p:spPr>
          <a:xfrm>
            <a:off x="2195736" y="893214"/>
            <a:ext cx="4176464" cy="4321736"/>
          </a:xfrm>
          <a:prstGeom prst="rect">
            <a:avLst/>
          </a:prstGeom>
        </p:spPr>
      </p:pic>
      <p:sp>
        <p:nvSpPr>
          <p:cNvPr id="17" name="Oval 16"/>
          <p:cNvSpPr/>
          <p:nvPr/>
        </p:nvSpPr>
        <p:spPr>
          <a:xfrm rot="20788275">
            <a:off x="996146" y="1352902"/>
            <a:ext cx="3474720" cy="2468880"/>
          </a:xfrm>
          <a:prstGeom prst="ellipse">
            <a:avLst/>
          </a:prstGeom>
          <a:solidFill>
            <a:srgbClr val="FFCC00"/>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rot="20788275">
            <a:off x="1479210" y="1824003"/>
            <a:ext cx="2468880" cy="1554480"/>
          </a:xfrm>
          <a:prstGeom prst="ellipse">
            <a:avLst/>
          </a:prstGeom>
          <a:solidFill>
            <a:srgbClr val="FFCC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rot="20805690">
            <a:off x="1937131" y="3252687"/>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23" name="TextBox 22"/>
          <p:cNvSpPr txBox="1"/>
          <p:nvPr/>
        </p:nvSpPr>
        <p:spPr>
          <a:xfrm rot="20805690">
            <a:off x="1361067" y="1353901"/>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19" name="TextBox 18"/>
          <p:cNvSpPr txBox="1"/>
          <p:nvPr/>
        </p:nvSpPr>
        <p:spPr>
          <a:xfrm rot="20805690">
            <a:off x="1586246" y="1993954"/>
            <a:ext cx="2294158" cy="1188146"/>
          </a:xfrm>
          <a:prstGeom prst="rect">
            <a:avLst/>
          </a:prstGeom>
          <a:noFill/>
        </p:spPr>
        <p:txBody>
          <a:bodyPr wrap="square" rtlCol="0">
            <a:spAutoFit/>
          </a:bodyPr>
          <a:lstStyle/>
          <a:p>
            <a:pPr algn="ctr">
              <a:lnSpc>
                <a:spcPts val="2800"/>
              </a:lnSpc>
            </a:pPr>
            <a:r>
              <a:rPr lang="en-CA" sz="3200" b="1" dirty="0" smtClean="0">
                <a:solidFill>
                  <a:schemeClr val="bg1"/>
                </a:solidFill>
                <a:latin typeface="Calibri" pitchFamily="34" charset="0"/>
                <a:cs typeface="Calibri" pitchFamily="34" charset="0"/>
              </a:rPr>
              <a:t>Guarantee</a:t>
            </a:r>
          </a:p>
          <a:p>
            <a:pPr algn="ctr">
              <a:lnSpc>
                <a:spcPts val="2800"/>
              </a:lnSpc>
            </a:pPr>
            <a:r>
              <a:rPr lang="en-CA" sz="3200" b="1" dirty="0" smtClean="0">
                <a:solidFill>
                  <a:schemeClr val="bg1"/>
                </a:solidFill>
                <a:latin typeface="Calibri" pitchFamily="34" charset="0"/>
                <a:cs typeface="Calibri" pitchFamily="34" charset="0"/>
              </a:rPr>
              <a:t>of inheritance</a:t>
            </a:r>
            <a:endParaRPr lang="en-CA" sz="3200" b="1" dirty="0">
              <a:solidFill>
                <a:schemeClr val="bg1"/>
              </a:solidFill>
              <a:latin typeface="Calibri" pitchFamily="34" charset="0"/>
              <a:cs typeface="Calibri" pitchFamily="34" charset="0"/>
            </a:endParaRPr>
          </a:p>
        </p:txBody>
      </p:sp>
      <p:sp>
        <p:nvSpPr>
          <p:cNvPr id="16" name="Rectangle 3"/>
          <p:cNvSpPr>
            <a:spLocks noChangeArrowheads="1"/>
          </p:cNvSpPr>
          <p:nvPr/>
        </p:nvSpPr>
        <p:spPr bwMode="auto">
          <a:xfrm>
            <a:off x="714348" y="46946"/>
            <a:ext cx="7776864" cy="861774"/>
          </a:xfrm>
          <a:prstGeom prst="rect">
            <a:avLst/>
          </a:prstGeom>
          <a:solidFill>
            <a:schemeClr val="tx1"/>
          </a:solidFill>
          <a:ln w="9525">
            <a:noFill/>
            <a:miter lim="800000"/>
            <a:headEnd/>
            <a:tailEnd/>
          </a:ln>
        </p:spPr>
        <p:txBody>
          <a:bodyPr wrap="square" anchor="ctr">
            <a:spAutoFit/>
          </a:bodyPr>
          <a:lstStyle/>
          <a:p>
            <a:pPr algn="ctr" eaLnBrk="0" hangingPunct="0">
              <a:lnSpc>
                <a:spcPts val="3000"/>
              </a:lnSpc>
            </a:pPr>
            <a:r>
              <a:rPr lang="en-CA" altLang="ko-KR" sz="2800" b="1" dirty="0" smtClean="0">
                <a:solidFill>
                  <a:srgbClr val="FF0000"/>
                </a:solidFill>
                <a:latin typeface="Calibri" pitchFamily="34" charset="0"/>
                <a:ea typeface="Gulim" pitchFamily="34" charset="-127"/>
              </a:rPr>
              <a:t>61. the Spirit is the guarantee of our inheritance.</a:t>
            </a:r>
          </a:p>
          <a:p>
            <a:pPr algn="ctr" eaLnBrk="0" hangingPunct="0">
              <a:lnSpc>
                <a:spcPts val="3000"/>
              </a:lnSpc>
            </a:pPr>
            <a:r>
              <a:rPr lang="en-CA" sz="2800" b="1" dirty="0" smtClean="0">
                <a:solidFill>
                  <a:srgbClr val="FF0000"/>
                </a:solidFill>
                <a:latin typeface="Calibri" pitchFamily="34" charset="0"/>
                <a:ea typeface="Gulim" pitchFamily="34" charset="-127"/>
              </a:rPr>
              <a:t>Thank you, Lord!</a:t>
            </a:r>
            <a:endParaRPr lang="en-CA" sz="280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62466" name="Picture 1"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3275856" y="3092158"/>
            <a:ext cx="2160240" cy="1479850"/>
          </a:xfrm>
          <a:prstGeom prst="rect">
            <a:avLst/>
          </a:prstGeom>
          <a:noFill/>
          <a:ln w="9525">
            <a:noFill/>
            <a:miter lim="800000"/>
            <a:headEnd/>
            <a:tailEnd/>
          </a:ln>
        </p:spPr>
      </p:pic>
      <p:pic>
        <p:nvPicPr>
          <p:cNvPr id="62467" name="Picture 9" descr="MH900315769.GIF"/>
          <p:cNvPicPr>
            <a:picLocks noChangeAspect="1"/>
          </p:cNvPicPr>
          <p:nvPr/>
        </p:nvPicPr>
        <p:blipFill>
          <a:blip r:embed="rId3" cstate="print"/>
          <a:srcRect l="15727" t="18732" r="21365"/>
          <a:stretch>
            <a:fillRect/>
          </a:stretch>
        </p:blipFill>
        <p:spPr bwMode="auto">
          <a:xfrm>
            <a:off x="6635012" y="3847796"/>
            <a:ext cx="2401484" cy="2893572"/>
          </a:xfrm>
          <a:prstGeom prst="rect">
            <a:avLst/>
          </a:prstGeom>
          <a:noFill/>
          <a:ln w="9525">
            <a:noFill/>
            <a:miter lim="800000"/>
            <a:headEnd/>
            <a:tailEnd/>
          </a:ln>
        </p:spPr>
      </p:pic>
      <p:sp>
        <p:nvSpPr>
          <p:cNvPr id="9" name="Rectangle 8"/>
          <p:cNvSpPr/>
          <p:nvPr/>
        </p:nvSpPr>
        <p:spPr>
          <a:xfrm>
            <a:off x="1259632" y="3389511"/>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0" name="Rectangle 9"/>
          <p:cNvSpPr/>
          <p:nvPr/>
        </p:nvSpPr>
        <p:spPr>
          <a:xfrm>
            <a:off x="6588224" y="6588060"/>
            <a:ext cx="2520280" cy="369332"/>
          </a:xfrm>
          <a:prstGeom prst="rect">
            <a:avLst/>
          </a:prstGeom>
          <a:solidFill>
            <a:srgbClr val="00FF00"/>
          </a:solidFill>
        </p:spPr>
        <p:txBody>
          <a:bodyPr wrap="square">
            <a:spAutoFit/>
          </a:bodyPr>
          <a:lstStyle/>
          <a:p>
            <a:pPr algn="ctr"/>
            <a:r>
              <a:rPr lang="en-CA" sz="800" dirty="0" smtClean="0">
                <a:solidFill>
                  <a:schemeClr val="tx1">
                    <a:lumMod val="65000"/>
                  </a:schemeClr>
                </a:solidFill>
              </a:rPr>
              <a:t>Microsoft clip art © 2013 Microsoft Corporation. </a:t>
            </a:r>
          </a:p>
          <a:p>
            <a:pPr algn="ctr"/>
            <a:endParaRPr lang="en-CA" sz="1000" dirty="0">
              <a:solidFill>
                <a:schemeClr val="tx1">
                  <a:lumMod val="65000"/>
                </a:schemeClr>
              </a:solidFill>
            </a:endParaRPr>
          </a:p>
        </p:txBody>
      </p:sp>
      <p:cxnSp>
        <p:nvCxnSpPr>
          <p:cNvPr id="11" name="Straight Arrow Connector 10"/>
          <p:cNvCxnSpPr/>
          <p:nvPr/>
        </p:nvCxnSpPr>
        <p:spPr>
          <a:xfrm>
            <a:off x="2500298" y="2997578"/>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565934" y="4283462"/>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dove and sword large cropped.png"/>
          <p:cNvPicPr>
            <a:picLocks noChangeAspect="1"/>
          </p:cNvPicPr>
          <p:nvPr/>
        </p:nvPicPr>
        <p:blipFill>
          <a:blip r:embed="rId4" cstate="print"/>
          <a:stretch>
            <a:fillRect/>
          </a:stretch>
        </p:blipFill>
        <p:spPr>
          <a:xfrm>
            <a:off x="107504" y="1479146"/>
            <a:ext cx="2232248" cy="2309894"/>
          </a:xfrm>
          <a:prstGeom prst="rect">
            <a:avLst/>
          </a:prstGeom>
        </p:spPr>
      </p:pic>
      <p:sp>
        <p:nvSpPr>
          <p:cNvPr id="18" name="TextBox 17"/>
          <p:cNvSpPr txBox="1"/>
          <p:nvPr/>
        </p:nvSpPr>
        <p:spPr>
          <a:xfrm>
            <a:off x="1643042" y="1039355"/>
            <a:ext cx="7236296" cy="2246769"/>
          </a:xfrm>
          <a:prstGeom prst="rect">
            <a:avLst/>
          </a:prstGeom>
          <a:noFill/>
        </p:spPr>
        <p:txBody>
          <a:bodyPr wrap="square" rtlCol="0">
            <a:spAutoFit/>
          </a:bodyPr>
          <a:lstStyle/>
          <a:p>
            <a:pPr algn="r"/>
            <a:r>
              <a:rPr lang="en-US" sz="2800" b="1" dirty="0" smtClean="0">
                <a:solidFill>
                  <a:schemeClr val="bg1"/>
                </a:solidFill>
                <a:latin typeface="Calibri" pitchFamily="34" charset="0"/>
              </a:rPr>
              <a:t>“But when the Helper comes, . . . the Spirit of truth . . . he will bear witness about me</a:t>
            </a:r>
          </a:p>
          <a:p>
            <a:pPr algn="r"/>
            <a:r>
              <a:rPr lang="en-US" sz="2800" b="1" dirty="0" smtClean="0">
                <a:solidFill>
                  <a:schemeClr val="bg1"/>
                </a:solidFill>
                <a:latin typeface="Calibri" pitchFamily="34" charset="0"/>
              </a:rPr>
              <a:t>. . . he will teach you all things . . . </a:t>
            </a:r>
          </a:p>
          <a:p>
            <a:pPr algn="r"/>
            <a:r>
              <a:rPr lang="en-US" sz="2800" b="1" dirty="0" smtClean="0">
                <a:solidFill>
                  <a:schemeClr val="bg1"/>
                </a:solidFill>
                <a:latin typeface="Calibri" pitchFamily="34" charset="0"/>
              </a:rPr>
              <a:t>he will guide you into all the truth”  </a:t>
            </a:r>
          </a:p>
          <a:p>
            <a:pPr algn="r"/>
            <a:r>
              <a:rPr lang="en-US" sz="2800" b="1" dirty="0" smtClean="0">
                <a:solidFill>
                  <a:schemeClr val="bg1"/>
                </a:solidFill>
                <a:latin typeface="Calibri" pitchFamily="34" charset="0"/>
              </a:rPr>
              <a:t>			   John 15:26; 14:26;16:13</a:t>
            </a:r>
            <a:endParaRPr lang="en-CA" sz="2800" dirty="0">
              <a:solidFill>
                <a:schemeClr val="bg1"/>
              </a:solidFill>
              <a:latin typeface="Calibri" pitchFamily="34" charset="0"/>
            </a:endParaRPr>
          </a:p>
        </p:txBody>
      </p:sp>
      <p:sp>
        <p:nvSpPr>
          <p:cNvPr id="16" name="Rectangle 3"/>
          <p:cNvSpPr>
            <a:spLocks noChangeArrowheads="1"/>
          </p:cNvSpPr>
          <p:nvPr/>
        </p:nvSpPr>
        <p:spPr bwMode="auto">
          <a:xfrm>
            <a:off x="75376" y="-24"/>
            <a:ext cx="8961120"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helps us 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  Praise you, Lord!</a:t>
            </a:r>
            <a:endParaRPr lang="en-US" sz="2800" b="1" dirty="0">
              <a:solidFill>
                <a:srgbClr val="FF0000"/>
              </a:solidFill>
              <a:latin typeface="Calibri" pitchFamily="34" charset="0"/>
            </a:endParaRPr>
          </a:p>
        </p:txBody>
      </p:sp>
      <p:sp>
        <p:nvSpPr>
          <p:cNvPr id="12" name="TextBox 11"/>
          <p:cNvSpPr txBox="1"/>
          <p:nvPr/>
        </p:nvSpPr>
        <p:spPr>
          <a:xfrm>
            <a:off x="1115616" y="4756390"/>
            <a:ext cx="5472608" cy="1815882"/>
          </a:xfrm>
          <a:prstGeom prst="rect">
            <a:avLst/>
          </a:prstGeom>
          <a:noFill/>
        </p:spPr>
        <p:txBody>
          <a:bodyPr wrap="square" rtlCol="0">
            <a:spAutoFit/>
          </a:bodyPr>
          <a:lstStyle/>
          <a:p>
            <a:pPr algn="ctr"/>
            <a:r>
              <a:rPr lang="en-US" sz="2800" b="1" dirty="0" smtClean="0">
                <a:solidFill>
                  <a:schemeClr val="bg1"/>
                </a:solidFill>
                <a:latin typeface="Calibri" pitchFamily="34" charset="0"/>
              </a:rPr>
              <a:t>“Take . . . the sword of the Spirit, </a:t>
            </a:r>
          </a:p>
          <a:p>
            <a:pPr algn="ctr"/>
            <a:r>
              <a:rPr lang="en-US" sz="2800" b="1" dirty="0" smtClean="0">
                <a:solidFill>
                  <a:schemeClr val="bg1"/>
                </a:solidFill>
                <a:latin typeface="Calibri" pitchFamily="34" charset="0"/>
              </a:rPr>
              <a:t>which is the word of God, </a:t>
            </a:r>
          </a:p>
          <a:p>
            <a:pPr algn="ctr"/>
            <a:r>
              <a:rPr lang="en-US" sz="2800" b="1" dirty="0" smtClean="0">
                <a:solidFill>
                  <a:schemeClr val="bg1"/>
                </a:solidFill>
                <a:latin typeface="Calibri" pitchFamily="34" charset="0"/>
              </a:rPr>
              <a:t>praying at all times in the Spirit”  </a:t>
            </a:r>
          </a:p>
          <a:p>
            <a:pPr algn="ctr"/>
            <a:r>
              <a:rPr lang="en-US" sz="2800" b="1" dirty="0" smtClean="0">
                <a:solidFill>
                  <a:schemeClr val="bg1"/>
                </a:solidFill>
                <a:latin typeface="Calibri" pitchFamily="34" charset="0"/>
              </a:rPr>
              <a:t>Eph 6:17-18</a:t>
            </a:r>
            <a:endParaRPr lang="en-CA" sz="2800" dirty="0">
              <a:solidFill>
                <a:schemeClr val="bg1"/>
              </a:solidFill>
              <a:latin typeface="Calibri" pitchFamily="34" charset="0"/>
            </a:endParaRPr>
          </a:p>
        </p:txBody>
      </p:sp>
      <p:pic>
        <p:nvPicPr>
          <p:cNvPr id="15" name="Picture 14"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17" name="TextBox 16"/>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9"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3" name="Picture 12"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18" name="TextBox 17"/>
          <p:cNvSpPr txBox="1"/>
          <p:nvPr/>
        </p:nvSpPr>
        <p:spPr>
          <a:xfrm>
            <a:off x="1691680" y="1196752"/>
            <a:ext cx="7236296" cy="5632311"/>
          </a:xfrm>
          <a:prstGeom prst="rect">
            <a:avLst/>
          </a:prstGeom>
          <a:noFill/>
        </p:spPr>
        <p:txBody>
          <a:bodyPr wrap="square" rtlCol="0">
            <a:spAutoFit/>
          </a:bodyPr>
          <a:lstStyle/>
          <a:p>
            <a:pPr algn="ctr"/>
            <a:r>
              <a:rPr lang="en-US" sz="2800" b="1" dirty="0" smtClean="0">
                <a:solidFill>
                  <a:schemeClr val="bg1"/>
                </a:solidFill>
                <a:latin typeface="Calibri" pitchFamily="34" charset="0"/>
              </a:rPr>
              <a:t>John 14:16-18</a:t>
            </a:r>
          </a:p>
          <a:p>
            <a:pPr algn="ctr"/>
            <a:r>
              <a:rPr lang="en-US" sz="2800" b="1" dirty="0" smtClean="0">
                <a:solidFill>
                  <a:schemeClr val="bg1"/>
                </a:solidFill>
                <a:latin typeface="Calibri" pitchFamily="34" charset="0"/>
              </a:rPr>
              <a:t>The Helper / Counselor, the Spirit of truth</a:t>
            </a:r>
          </a:p>
          <a:p>
            <a:pPr algn="ctr"/>
            <a:r>
              <a:rPr lang="en-US" sz="2800" b="1" dirty="0" smtClean="0">
                <a:solidFill>
                  <a:schemeClr val="bg1"/>
                </a:solidFill>
                <a:latin typeface="Calibri" pitchFamily="34" charset="0"/>
              </a:rPr>
              <a:t>helps us and is with us,</a:t>
            </a:r>
          </a:p>
          <a:p>
            <a:pPr algn="ctr"/>
            <a:r>
              <a:rPr lang="en-US" sz="2800" b="1" dirty="0" smtClean="0">
                <a:solidFill>
                  <a:schemeClr val="bg1"/>
                </a:solidFill>
                <a:latin typeface="Calibri" pitchFamily="34" charset="0"/>
              </a:rPr>
              <a:t>lives with us and is in us.</a:t>
            </a:r>
          </a:p>
          <a:p>
            <a:pPr algn="ctr"/>
            <a:r>
              <a:rPr lang="en-US" sz="2800" b="1" dirty="0" smtClean="0">
                <a:solidFill>
                  <a:schemeClr val="bg1"/>
                </a:solidFill>
                <a:latin typeface="Calibri" pitchFamily="34" charset="0"/>
              </a:rPr>
              <a:t>Jesus comes to us by the Spirit.</a:t>
            </a:r>
          </a:p>
          <a:p>
            <a:pPr algn="ctr"/>
            <a:endParaRPr lang="en-US" sz="1200" b="1" dirty="0" smtClean="0">
              <a:solidFill>
                <a:schemeClr val="bg1"/>
              </a:solidFill>
              <a:latin typeface="Calibri" pitchFamily="34" charset="0"/>
            </a:endParaRPr>
          </a:p>
          <a:p>
            <a:pPr algn="ctr"/>
            <a:r>
              <a:rPr lang="en-US" sz="2800" b="1" dirty="0" smtClean="0">
                <a:solidFill>
                  <a:schemeClr val="bg1"/>
                </a:solidFill>
                <a:latin typeface="Calibri" pitchFamily="34" charset="0"/>
              </a:rPr>
              <a:t>John 14:26</a:t>
            </a:r>
          </a:p>
          <a:p>
            <a:pPr algn="ctr"/>
            <a:r>
              <a:rPr lang="en-US" sz="2800" b="1" dirty="0" smtClean="0">
                <a:solidFill>
                  <a:schemeClr val="bg1"/>
                </a:solidFill>
                <a:latin typeface="Calibri" pitchFamily="34" charset="0"/>
              </a:rPr>
              <a:t>The Helper / Counselor, the Holy Spirit </a:t>
            </a:r>
          </a:p>
          <a:p>
            <a:pPr algn="ctr"/>
            <a:r>
              <a:rPr lang="en-US" sz="2800" b="1" dirty="0" smtClean="0">
                <a:solidFill>
                  <a:schemeClr val="bg1"/>
                </a:solidFill>
                <a:latin typeface="Calibri" pitchFamily="34" charset="0"/>
              </a:rPr>
              <a:t>teaches and reminds </a:t>
            </a:r>
          </a:p>
          <a:p>
            <a:pPr algn="ctr"/>
            <a:endParaRPr lang="en-US" sz="1200" b="1" dirty="0" smtClean="0">
              <a:solidFill>
                <a:schemeClr val="bg1"/>
              </a:solidFill>
              <a:latin typeface="Calibri" pitchFamily="34" charset="0"/>
            </a:endParaRPr>
          </a:p>
          <a:p>
            <a:pPr algn="ctr"/>
            <a:r>
              <a:rPr lang="en-US" sz="1200" b="1" dirty="0" smtClean="0">
                <a:solidFill>
                  <a:schemeClr val="bg1"/>
                </a:solidFill>
                <a:latin typeface="Calibri" pitchFamily="34" charset="0"/>
              </a:rPr>
              <a:t>    </a:t>
            </a:r>
            <a:r>
              <a:rPr lang="en-US" sz="2800" b="1" dirty="0" smtClean="0">
                <a:solidFill>
                  <a:schemeClr val="bg1"/>
                </a:solidFill>
                <a:latin typeface="Calibri" pitchFamily="34" charset="0"/>
              </a:rPr>
              <a:t>John 15:26     </a:t>
            </a:r>
          </a:p>
          <a:p>
            <a:pPr algn="ctr"/>
            <a:r>
              <a:rPr lang="en-US" sz="2800" b="1" dirty="0" smtClean="0">
                <a:solidFill>
                  <a:schemeClr val="bg1"/>
                </a:solidFill>
                <a:latin typeface="Calibri" pitchFamily="34" charset="0"/>
              </a:rPr>
              <a:t>The Helper / Counselor, the Spirit of truth</a:t>
            </a:r>
          </a:p>
          <a:p>
            <a:pPr algn="ctr"/>
            <a:r>
              <a:rPr lang="en-US" sz="2800" b="1" dirty="0" smtClean="0">
                <a:solidFill>
                  <a:schemeClr val="bg1"/>
                </a:solidFill>
                <a:latin typeface="Calibri" pitchFamily="34" charset="0"/>
              </a:rPr>
              <a:t>testifies about Jesus as we testify</a:t>
            </a:r>
          </a:p>
          <a:p>
            <a:pPr algn="ctr"/>
            <a:endParaRPr lang="en-CA" sz="2800" dirty="0">
              <a:solidFill>
                <a:schemeClr val="bg1"/>
              </a:solidFill>
              <a:latin typeface="Calibri" pitchFamily="34" charset="0"/>
            </a:endParaRPr>
          </a:p>
        </p:txBody>
      </p:sp>
      <p:sp>
        <p:nvSpPr>
          <p:cNvPr id="6" name="Rectangle 5"/>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7"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3" name="Picture 12"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18" name="TextBox 17"/>
          <p:cNvSpPr txBox="1"/>
          <p:nvPr/>
        </p:nvSpPr>
        <p:spPr>
          <a:xfrm>
            <a:off x="1835696" y="1196752"/>
            <a:ext cx="7236296" cy="5262979"/>
          </a:xfrm>
          <a:prstGeom prst="rect">
            <a:avLst/>
          </a:prstGeom>
          <a:noFill/>
        </p:spPr>
        <p:txBody>
          <a:bodyPr wrap="square" rtlCol="0">
            <a:spAutoFit/>
          </a:bodyPr>
          <a:lstStyle/>
          <a:p>
            <a:pPr algn="ctr"/>
            <a:r>
              <a:rPr lang="en-US" sz="2800" b="1" dirty="0" smtClean="0">
                <a:solidFill>
                  <a:schemeClr val="bg1"/>
                </a:solidFill>
                <a:latin typeface="Calibri" pitchFamily="34" charset="0"/>
              </a:rPr>
              <a:t>John 16:7-11</a:t>
            </a:r>
          </a:p>
          <a:p>
            <a:pPr algn="ctr"/>
            <a:r>
              <a:rPr lang="en-US" sz="2800" b="1" dirty="0" smtClean="0">
                <a:solidFill>
                  <a:schemeClr val="bg1"/>
                </a:solidFill>
                <a:latin typeface="Calibri" pitchFamily="34" charset="0"/>
              </a:rPr>
              <a:t>The Helper / Counselor convicts and convinces</a:t>
            </a:r>
          </a:p>
          <a:p>
            <a:pPr algn="ctr"/>
            <a:r>
              <a:rPr lang="en-US" sz="2800" b="1" dirty="0" smtClean="0">
                <a:solidFill>
                  <a:schemeClr val="bg1"/>
                </a:solidFill>
                <a:latin typeface="Calibri" pitchFamily="34" charset="0"/>
              </a:rPr>
              <a:t>of the sin of unbelief in Jesus, </a:t>
            </a:r>
          </a:p>
          <a:p>
            <a:pPr algn="ctr"/>
            <a:r>
              <a:rPr lang="en-US" sz="2800" b="1" dirty="0" smtClean="0">
                <a:solidFill>
                  <a:schemeClr val="bg1"/>
                </a:solidFill>
                <a:latin typeface="Calibri" pitchFamily="34" charset="0"/>
              </a:rPr>
              <a:t>the righteousness of Jesus,</a:t>
            </a:r>
          </a:p>
          <a:p>
            <a:pPr algn="ctr"/>
            <a:r>
              <a:rPr lang="en-US" sz="2800" b="1" dirty="0" smtClean="0">
                <a:solidFill>
                  <a:schemeClr val="bg1"/>
                </a:solidFill>
                <a:latin typeface="Calibri" pitchFamily="34" charset="0"/>
              </a:rPr>
              <a:t>the judgment of Satan and sin</a:t>
            </a:r>
          </a:p>
          <a:p>
            <a:pPr algn="ctr"/>
            <a:endParaRPr lang="en-US" sz="2000" b="1" dirty="0" smtClean="0">
              <a:solidFill>
                <a:schemeClr val="bg1"/>
              </a:solidFill>
              <a:latin typeface="Calibri" pitchFamily="34" charset="0"/>
            </a:endParaRPr>
          </a:p>
          <a:p>
            <a:pPr algn="ctr"/>
            <a:r>
              <a:rPr lang="en-US" sz="2800" b="1" dirty="0" smtClean="0">
                <a:solidFill>
                  <a:schemeClr val="bg1"/>
                </a:solidFill>
                <a:latin typeface="Calibri" pitchFamily="34" charset="0"/>
              </a:rPr>
              <a:t>John 16:13-15</a:t>
            </a:r>
          </a:p>
          <a:p>
            <a:pPr algn="ctr"/>
            <a:r>
              <a:rPr lang="en-US" sz="2800" b="1" dirty="0" smtClean="0">
                <a:solidFill>
                  <a:schemeClr val="bg1"/>
                </a:solidFill>
                <a:latin typeface="Calibri" pitchFamily="34" charset="0"/>
              </a:rPr>
              <a:t>The Spirit of truth</a:t>
            </a:r>
          </a:p>
          <a:p>
            <a:pPr algn="ctr"/>
            <a:r>
              <a:rPr lang="en-US" sz="2800" b="1" dirty="0" smtClean="0">
                <a:solidFill>
                  <a:schemeClr val="bg1"/>
                </a:solidFill>
                <a:latin typeface="Calibri" pitchFamily="34" charset="0"/>
              </a:rPr>
              <a:t>guides into all truth,</a:t>
            </a:r>
          </a:p>
          <a:p>
            <a:pPr algn="ctr"/>
            <a:r>
              <a:rPr lang="en-US" sz="2800" b="1" dirty="0" smtClean="0">
                <a:solidFill>
                  <a:schemeClr val="bg1"/>
                </a:solidFill>
                <a:latin typeface="Calibri" pitchFamily="34" charset="0"/>
              </a:rPr>
              <a:t>reveals future things to come,</a:t>
            </a:r>
          </a:p>
          <a:p>
            <a:pPr algn="ctr"/>
            <a:r>
              <a:rPr lang="en-US" sz="2800" b="1" dirty="0" smtClean="0">
                <a:solidFill>
                  <a:schemeClr val="bg1"/>
                </a:solidFill>
                <a:latin typeface="Calibri" pitchFamily="34" charset="0"/>
              </a:rPr>
              <a:t>glorifies Jesus, makes known Jesus,</a:t>
            </a:r>
          </a:p>
          <a:p>
            <a:pPr algn="ctr"/>
            <a:r>
              <a:rPr lang="en-US" sz="2800" b="1" dirty="0" smtClean="0">
                <a:solidFill>
                  <a:schemeClr val="bg1"/>
                </a:solidFill>
                <a:latin typeface="Calibri" pitchFamily="34" charset="0"/>
              </a:rPr>
              <a:t>makes known all that belongs to Jesus</a:t>
            </a:r>
            <a:endParaRPr lang="en-CA" sz="2800" dirty="0">
              <a:solidFill>
                <a:schemeClr val="bg1"/>
              </a:solidFill>
              <a:latin typeface="Calibri" pitchFamily="34" charset="0"/>
            </a:endParaRPr>
          </a:p>
        </p:txBody>
      </p:sp>
      <p:sp>
        <p:nvSpPr>
          <p:cNvPr id="21" name="Rectangle 20"/>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7"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8" name="TextBox 17"/>
          <p:cNvSpPr txBox="1"/>
          <p:nvPr/>
        </p:nvSpPr>
        <p:spPr>
          <a:xfrm>
            <a:off x="2195736" y="1124744"/>
            <a:ext cx="6948264" cy="2862322"/>
          </a:xfrm>
          <a:prstGeom prst="rect">
            <a:avLst/>
          </a:prstGeom>
          <a:noFill/>
        </p:spPr>
        <p:txBody>
          <a:bodyPr wrap="square" rtlCol="0">
            <a:spAutoFit/>
          </a:bodyPr>
          <a:lstStyle/>
          <a:p>
            <a:pPr algn="ctr"/>
            <a:r>
              <a:rPr lang="en-US" sz="2800" b="1" dirty="0" smtClean="0">
                <a:solidFill>
                  <a:schemeClr val="bg1"/>
                </a:solidFill>
                <a:latin typeface="Calibri" pitchFamily="34" charset="0"/>
              </a:rPr>
              <a:t>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1:23-24; 2:9-16</a:t>
            </a:r>
          </a:p>
          <a:p>
            <a:pPr algn="ctr"/>
            <a:r>
              <a:rPr lang="en-US" sz="2800" b="1" dirty="0" smtClean="0">
                <a:solidFill>
                  <a:schemeClr val="bg1"/>
                </a:solidFill>
                <a:latin typeface="Calibri" pitchFamily="34" charset="0"/>
              </a:rPr>
              <a:t>God’s Spirit reveals what God has prepared </a:t>
            </a:r>
          </a:p>
          <a:p>
            <a:pPr algn="ctr"/>
            <a:r>
              <a:rPr lang="en-US" sz="2800" b="1" dirty="0" smtClean="0">
                <a:solidFill>
                  <a:schemeClr val="bg1"/>
                </a:solidFill>
                <a:latin typeface="Calibri" pitchFamily="34" charset="0"/>
              </a:rPr>
              <a:t>for those who love him; we understand </a:t>
            </a:r>
          </a:p>
          <a:p>
            <a:pPr algn="ctr"/>
            <a:r>
              <a:rPr lang="en-US" sz="2800" b="1" dirty="0" smtClean="0">
                <a:solidFill>
                  <a:schemeClr val="bg1"/>
                </a:solidFill>
                <a:latin typeface="Calibri" pitchFamily="34" charset="0"/>
              </a:rPr>
              <a:t>what God has given us in Christ crucified, </a:t>
            </a:r>
          </a:p>
          <a:p>
            <a:pPr algn="ctr"/>
            <a:r>
              <a:rPr lang="en-US" sz="2800" b="1" dirty="0" smtClean="0">
                <a:solidFill>
                  <a:schemeClr val="bg1"/>
                </a:solidFill>
                <a:latin typeface="Calibri" pitchFamily="34" charset="0"/>
              </a:rPr>
              <a:t>the power and wisdom of God</a:t>
            </a:r>
          </a:p>
          <a:p>
            <a:pPr algn="ctr"/>
            <a:endParaRPr lang="en-US" sz="1200" b="1" dirty="0" smtClean="0">
              <a:solidFill>
                <a:schemeClr val="bg1"/>
              </a:solidFill>
              <a:latin typeface="Calibri" pitchFamily="34" charset="0"/>
            </a:endParaRPr>
          </a:p>
          <a:p>
            <a:pPr algn="ctr"/>
            <a:endParaRPr lang="en-CA" sz="2800" dirty="0" smtClean="0">
              <a:solidFill>
                <a:schemeClr val="bg1"/>
              </a:solidFill>
              <a:latin typeface="Calibri" pitchFamily="34" charset="0"/>
            </a:endParaRPr>
          </a:p>
        </p:txBody>
      </p:sp>
      <p:sp>
        <p:nvSpPr>
          <p:cNvPr id="6" name="TextBox 5"/>
          <p:cNvSpPr txBox="1"/>
          <p:nvPr/>
        </p:nvSpPr>
        <p:spPr>
          <a:xfrm>
            <a:off x="35496" y="3284984"/>
            <a:ext cx="9071992" cy="3477875"/>
          </a:xfrm>
          <a:prstGeom prst="rect">
            <a:avLst/>
          </a:prstGeom>
          <a:noFill/>
        </p:spPr>
        <p:txBody>
          <a:bodyPr wrap="square" rtlCol="0">
            <a:spAutoFit/>
          </a:bodyPr>
          <a:lstStyle/>
          <a:p>
            <a:pPr algn="ctr"/>
            <a:endParaRPr lang="en-US" sz="1200" b="1" dirty="0" smtClean="0">
              <a:solidFill>
                <a:schemeClr val="bg1"/>
              </a:solidFill>
              <a:latin typeface="Calibri" pitchFamily="34" charset="0"/>
            </a:endParaRPr>
          </a:p>
          <a:p>
            <a:pPr algn="ctr"/>
            <a:r>
              <a:rPr lang="en-US" sz="2800" b="1" dirty="0" smtClean="0">
                <a:solidFill>
                  <a:schemeClr val="bg1"/>
                </a:solidFill>
                <a:latin typeface="Calibri" pitchFamily="34" charset="0"/>
              </a:rPr>
              <a:t>Eph 6:17-18</a:t>
            </a:r>
          </a:p>
          <a:p>
            <a:pPr algn="ctr"/>
            <a:r>
              <a:rPr lang="en-US" sz="2800" b="1" dirty="0" smtClean="0">
                <a:solidFill>
                  <a:schemeClr val="bg1"/>
                </a:solidFill>
                <a:latin typeface="Calibri" pitchFamily="34" charset="0"/>
              </a:rPr>
              <a:t>The Spirit helps us take the sword of the word of God</a:t>
            </a:r>
          </a:p>
          <a:p>
            <a:pPr algn="ctr"/>
            <a:r>
              <a:rPr lang="en-US" sz="2800" b="1" dirty="0" smtClean="0">
                <a:solidFill>
                  <a:schemeClr val="bg1"/>
                </a:solidFill>
                <a:latin typeface="Calibri" pitchFamily="34" charset="0"/>
              </a:rPr>
              <a:t>to pray in the Spirit with God’s word</a:t>
            </a:r>
          </a:p>
          <a:p>
            <a:pPr algn="ctr"/>
            <a:endParaRPr lang="en-US" sz="1200" b="1" dirty="0" smtClean="0">
              <a:solidFill>
                <a:schemeClr val="bg1"/>
              </a:solidFill>
              <a:latin typeface="Calibri" pitchFamily="34" charset="0"/>
            </a:endParaRPr>
          </a:p>
          <a:p>
            <a:pPr algn="ctr"/>
            <a:r>
              <a:rPr lang="en-US" sz="1200" b="1" dirty="0" smtClean="0">
                <a:solidFill>
                  <a:schemeClr val="bg1"/>
                </a:solidFill>
                <a:latin typeface="Calibri" pitchFamily="34" charset="0"/>
              </a:rPr>
              <a:t>     </a:t>
            </a:r>
            <a:r>
              <a:rPr lang="en-US" sz="2800" b="1" dirty="0" smtClean="0">
                <a:solidFill>
                  <a:schemeClr val="bg1"/>
                </a:solidFill>
                <a:latin typeface="Calibri" pitchFamily="34" charset="0"/>
              </a:rPr>
              <a:t>1 John 2:20, 26-27</a:t>
            </a:r>
          </a:p>
          <a:p>
            <a:pPr algn="ctr"/>
            <a:r>
              <a:rPr lang="en-US" sz="2800" b="1" dirty="0" smtClean="0">
                <a:solidFill>
                  <a:schemeClr val="bg1"/>
                </a:solidFill>
                <a:latin typeface="Calibri" pitchFamily="34" charset="0"/>
              </a:rPr>
              <a:t>The Holy One anoints us with the Spirit to know his truth.</a:t>
            </a:r>
          </a:p>
          <a:p>
            <a:pPr algn="ctr"/>
            <a:r>
              <a:rPr lang="en-US" sz="2800" b="1" dirty="0" smtClean="0">
                <a:solidFill>
                  <a:schemeClr val="bg1"/>
                </a:solidFill>
                <a:latin typeface="Calibri" pitchFamily="34" charset="0"/>
              </a:rPr>
              <a:t>The Spirit teaches us all God’s truth in Christ</a:t>
            </a:r>
          </a:p>
          <a:p>
            <a:pPr algn="ctr"/>
            <a:r>
              <a:rPr lang="en-US" sz="2800" b="1" dirty="0" smtClean="0">
                <a:solidFill>
                  <a:schemeClr val="bg1"/>
                </a:solidFill>
                <a:latin typeface="Calibri" pitchFamily="34" charset="0"/>
              </a:rPr>
              <a:t>so we discern error and remain in Christ.</a:t>
            </a:r>
            <a:endParaRPr lang="en-CA" sz="2800" dirty="0" smtClean="0">
              <a:solidFill>
                <a:schemeClr val="bg1"/>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8" name="Rectangle 7"/>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0"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4" name="Rectangle 3"/>
          <p:cNvSpPr/>
          <p:nvPr/>
        </p:nvSpPr>
        <p:spPr>
          <a:xfrm>
            <a:off x="35496" y="3068960"/>
            <a:ext cx="9001000" cy="3108543"/>
          </a:xfrm>
          <a:prstGeom prst="rect">
            <a:avLst/>
          </a:prstGeom>
        </p:spPr>
        <p:txBody>
          <a:bodyPr wrap="square">
            <a:spAutoFit/>
          </a:bodyPr>
          <a:lstStyle/>
          <a:p>
            <a:pPr algn="r"/>
            <a:r>
              <a:rPr lang="en-CA" sz="2800" b="1" dirty="0" smtClean="0">
                <a:solidFill>
                  <a:schemeClr val="bg1"/>
                </a:solidFill>
                <a:latin typeface="Calibri" pitchFamily="34" charset="0"/>
              </a:rPr>
              <a:t>                  The Spirit’s sword is the word of God (Eph 6:17). </a:t>
            </a:r>
          </a:p>
          <a:p>
            <a:pPr algn="r"/>
            <a:r>
              <a:rPr lang="en-CA" sz="2800" b="1" dirty="0" smtClean="0">
                <a:solidFill>
                  <a:schemeClr val="bg1"/>
                </a:solidFill>
                <a:latin typeface="Calibri" pitchFamily="34" charset="0"/>
              </a:rPr>
              <a:t>          The Helper, the Spirit of truth, teaches us God’s </a:t>
            </a:r>
          </a:p>
          <a:p>
            <a:pPr algn="r"/>
            <a:r>
              <a:rPr lang="en-CA" sz="2800" b="1" dirty="0" smtClean="0">
                <a:solidFill>
                  <a:schemeClr val="bg1"/>
                </a:solidFill>
                <a:latin typeface="Calibri" pitchFamily="34" charset="0"/>
              </a:rPr>
              <a:t>Word as he bears witness to Jesus (John 14:26; 15:26) </a:t>
            </a:r>
          </a:p>
          <a:p>
            <a:pPr algn="r"/>
            <a:r>
              <a:rPr lang="en-CA" sz="2800" b="1" dirty="0" smtClean="0">
                <a:solidFill>
                  <a:schemeClr val="bg1"/>
                </a:solidFill>
                <a:latin typeface="Calibri" pitchFamily="34" charset="0"/>
              </a:rPr>
              <a:t>with the word of the cross, Christ crucified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1:18, 23). This word of God and Christ crucified, breathed out by God in the Spirit, teaches, reproves, corrects and trains us to be complete, equipped for every good work (2 Tim 3:16-17).</a:t>
            </a:r>
            <a:endParaRPr lang="en-CA" dirty="0" smtClean="0"/>
          </a:p>
        </p:txBody>
      </p:sp>
      <p:pic>
        <p:nvPicPr>
          <p:cNvPr id="8" name="Picture 7" descr="dove and sword large cropped.png"/>
          <p:cNvPicPr>
            <a:picLocks noChangeAspect="1"/>
          </p:cNvPicPr>
          <p:nvPr/>
        </p:nvPicPr>
        <p:blipFill>
          <a:blip r:embed="rId3" cstate="print"/>
          <a:stretch>
            <a:fillRect/>
          </a:stretch>
        </p:blipFill>
        <p:spPr>
          <a:xfrm>
            <a:off x="-36511" y="44624"/>
            <a:ext cx="3711387" cy="3840480"/>
          </a:xfrm>
          <a:prstGeom prst="rect">
            <a:avLst/>
          </a:prstGeom>
        </p:spPr>
      </p:pic>
      <p:sp>
        <p:nvSpPr>
          <p:cNvPr id="9" name="Rectangle 8"/>
          <p:cNvSpPr/>
          <p:nvPr/>
        </p:nvSpPr>
        <p:spPr>
          <a:xfrm>
            <a:off x="-612576" y="2263224"/>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
        <p:nvSpPr>
          <p:cNvPr id="10" name="TextBox 9"/>
          <p:cNvSpPr txBox="1"/>
          <p:nvPr/>
        </p:nvSpPr>
        <p:spPr>
          <a:xfrm>
            <a:off x="3491880" y="1179909"/>
            <a:ext cx="5256584"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Why is there a Bible </a:t>
            </a:r>
          </a:p>
          <a:p>
            <a:pPr algn="ctr"/>
            <a:r>
              <a:rPr lang="en-US" sz="2800" b="1" dirty="0" smtClean="0">
                <a:solidFill>
                  <a:schemeClr val="bg1"/>
                </a:solidFill>
                <a:latin typeface="Calibri" pitchFamily="34" charset="0"/>
              </a:rPr>
              <a:t>and cross inside</a:t>
            </a:r>
          </a:p>
          <a:p>
            <a:pPr algn="ctr"/>
            <a:r>
              <a:rPr lang="en-US" sz="2800" b="1" dirty="0" smtClean="0">
                <a:solidFill>
                  <a:schemeClr val="bg1"/>
                </a:solidFill>
                <a:latin typeface="Calibri" pitchFamily="34" charset="0"/>
              </a:rPr>
              <a:t>the dove?</a:t>
            </a:r>
            <a:endParaRPr lang="en-CA" sz="28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6511" y="44624"/>
            <a:ext cx="3711387" cy="3840480"/>
          </a:xfrm>
          <a:prstGeom prst="rect">
            <a:avLst/>
          </a:prstGeom>
        </p:spPr>
      </p:pic>
      <p:sp>
        <p:nvSpPr>
          <p:cNvPr id="4" name="Rectangle 3"/>
          <p:cNvSpPr/>
          <p:nvPr/>
        </p:nvSpPr>
        <p:spPr>
          <a:xfrm>
            <a:off x="2915816" y="2838415"/>
            <a:ext cx="6035040" cy="2246769"/>
          </a:xfrm>
          <a:prstGeom prst="rect">
            <a:avLst/>
          </a:prstGeom>
        </p:spPr>
        <p:txBody>
          <a:bodyPr wrap="square">
            <a:spAutoFit/>
          </a:bodyPr>
          <a:lstStyle/>
          <a:p>
            <a:pPr algn="r"/>
            <a:r>
              <a:rPr lang="en-CA" sz="2800" b="1" dirty="0" smtClean="0">
                <a:solidFill>
                  <a:schemeClr val="bg1"/>
                </a:solidFill>
                <a:latin typeface="Calibri" pitchFamily="34" charset="0"/>
              </a:rPr>
              <a:t>Because of the serious problem </a:t>
            </a:r>
          </a:p>
          <a:p>
            <a:pPr algn="r"/>
            <a:r>
              <a:rPr lang="en-CA" sz="2800" b="1" dirty="0" smtClean="0">
                <a:solidFill>
                  <a:schemeClr val="bg1"/>
                </a:solidFill>
                <a:latin typeface="Calibri" pitchFamily="34" charset="0"/>
              </a:rPr>
              <a:t>around the world with many sincere </a:t>
            </a:r>
          </a:p>
          <a:p>
            <a:pPr algn="r"/>
            <a:r>
              <a:rPr lang="en-CA" sz="2800" b="1" dirty="0" smtClean="0">
                <a:solidFill>
                  <a:schemeClr val="bg1"/>
                </a:solidFill>
                <a:latin typeface="Calibri" pitchFamily="34" charset="0"/>
              </a:rPr>
              <a:t>Christians who are disconnecting </a:t>
            </a:r>
          </a:p>
          <a:p>
            <a:pPr algn="r"/>
            <a:r>
              <a:rPr lang="en-CA" sz="2800" b="1" dirty="0" smtClean="0">
                <a:solidFill>
                  <a:schemeClr val="bg1"/>
                </a:solidFill>
                <a:latin typeface="Calibri" pitchFamily="34" charset="0"/>
              </a:rPr>
              <a:t>the Spirit of truth from the Bible </a:t>
            </a:r>
          </a:p>
          <a:p>
            <a:pPr algn="r"/>
            <a:r>
              <a:rPr lang="en-CA" sz="2800" b="1" dirty="0" smtClean="0">
                <a:solidFill>
                  <a:schemeClr val="bg1"/>
                </a:solidFill>
                <a:latin typeface="Calibri" pitchFamily="34" charset="0"/>
              </a:rPr>
              <a:t>and from Christ and his cross!</a:t>
            </a:r>
          </a:p>
        </p:txBody>
      </p:sp>
      <p:sp>
        <p:nvSpPr>
          <p:cNvPr id="6" name="Rectangle 5"/>
          <p:cNvSpPr/>
          <p:nvPr/>
        </p:nvSpPr>
        <p:spPr>
          <a:xfrm>
            <a:off x="-612576" y="2263224"/>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
        <p:nvSpPr>
          <p:cNvPr id="8" name="TextBox 7"/>
          <p:cNvSpPr txBox="1"/>
          <p:nvPr/>
        </p:nvSpPr>
        <p:spPr>
          <a:xfrm>
            <a:off x="3491880" y="1179909"/>
            <a:ext cx="5256584"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Why is there a Bible </a:t>
            </a:r>
          </a:p>
          <a:p>
            <a:pPr algn="ctr"/>
            <a:r>
              <a:rPr lang="en-US" sz="2800" b="1" dirty="0" smtClean="0">
                <a:solidFill>
                  <a:schemeClr val="bg1"/>
                </a:solidFill>
                <a:latin typeface="Calibri" pitchFamily="34" charset="0"/>
              </a:rPr>
              <a:t>and cross inside</a:t>
            </a:r>
          </a:p>
          <a:p>
            <a:pPr algn="ctr"/>
            <a:r>
              <a:rPr lang="en-US" sz="2800" b="1" dirty="0" smtClean="0">
                <a:solidFill>
                  <a:schemeClr val="bg1"/>
                </a:solidFill>
                <a:latin typeface="Calibri" pitchFamily="34" charset="0"/>
              </a:rPr>
              <a:t>the dove?</a:t>
            </a:r>
            <a:endParaRPr lang="en-CA" sz="28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4" name="Rectangle 3"/>
          <p:cNvSpPr/>
          <p:nvPr/>
        </p:nvSpPr>
        <p:spPr>
          <a:xfrm>
            <a:off x="49128" y="188640"/>
            <a:ext cx="6035040" cy="7417415"/>
          </a:xfrm>
          <a:prstGeom prst="rect">
            <a:avLst/>
          </a:prstGeom>
        </p:spPr>
        <p:txBody>
          <a:bodyPr wrap="square">
            <a:spAutoFit/>
          </a:bodyPr>
          <a:lstStyle/>
          <a:p>
            <a:pPr algn="ctr"/>
            <a:r>
              <a:rPr lang="en-CA" sz="2800" b="1" dirty="0" smtClean="0">
                <a:solidFill>
                  <a:schemeClr val="bg1"/>
                </a:solidFill>
                <a:latin typeface="Calibri" pitchFamily="34" charset="0"/>
              </a:rPr>
              <a:t>Many today prefer and emphasize new ‘words,’ dreams, and visions</a:t>
            </a:r>
          </a:p>
          <a:p>
            <a:pPr algn="ctr"/>
            <a:r>
              <a:rPr lang="en-CA" sz="2800" b="1" dirty="0" smtClean="0">
                <a:solidFill>
                  <a:schemeClr val="bg1"/>
                </a:solidFill>
                <a:latin typeface="Calibri" pitchFamily="34" charset="0"/>
              </a:rPr>
              <a:t>of personal direction, not of Christ crucified of whom the Spirit testifies. </a:t>
            </a:r>
          </a:p>
          <a:p>
            <a:pPr algn="ctr"/>
            <a:r>
              <a:rPr lang="en-CA" sz="2800" b="1" dirty="0" smtClean="0">
                <a:solidFill>
                  <a:schemeClr val="bg1"/>
                </a:solidFill>
                <a:latin typeface="Calibri" pitchFamily="34" charset="0"/>
              </a:rPr>
              <a:t>Thus the Bible, the inerrant word </a:t>
            </a:r>
          </a:p>
          <a:p>
            <a:pPr algn="ctr"/>
            <a:r>
              <a:rPr lang="en-CA" sz="2800" b="1" dirty="0" smtClean="0">
                <a:solidFill>
                  <a:schemeClr val="bg1"/>
                </a:solidFill>
                <a:latin typeface="Calibri" pitchFamily="34" charset="0"/>
              </a:rPr>
              <a:t>of God, is not the final authority </a:t>
            </a:r>
          </a:p>
          <a:p>
            <a:pPr algn="ctr"/>
            <a:r>
              <a:rPr lang="en-CA" sz="2800" b="1" dirty="0" smtClean="0">
                <a:solidFill>
                  <a:schemeClr val="bg1"/>
                </a:solidFill>
                <a:latin typeface="Calibri" pitchFamily="34" charset="0"/>
              </a:rPr>
              <a:t>in all matters of faith and practice, </a:t>
            </a:r>
          </a:p>
          <a:p>
            <a:pPr algn="ctr"/>
            <a:r>
              <a:rPr lang="en-CA" sz="2800" b="1" dirty="0" smtClean="0">
                <a:solidFill>
                  <a:schemeClr val="bg1"/>
                </a:solidFill>
                <a:latin typeface="Calibri" pitchFamily="34" charset="0"/>
              </a:rPr>
              <a:t>nor is Christ and his finished work </a:t>
            </a:r>
          </a:p>
          <a:p>
            <a:pPr algn="ctr"/>
            <a:r>
              <a:rPr lang="en-CA" sz="2800" b="1" dirty="0" smtClean="0">
                <a:solidFill>
                  <a:schemeClr val="bg1"/>
                </a:solidFill>
                <a:latin typeface="Calibri" pitchFamily="34" charset="0"/>
              </a:rPr>
              <a:t>the preeminent focus of the Spirit. Many focus on tongues they don’t understand, which therefore can’t build up in Christ, rather than abiding in Christ and his words abiding in them, and praying in the Spirit with the Spirit’s sword of the word of God.</a:t>
            </a:r>
          </a:p>
          <a:p>
            <a:pPr algn="ctr"/>
            <a:endParaRPr lang="en-US" sz="2800" dirty="0" smtClean="0">
              <a:solidFill>
                <a:schemeClr val="bg1"/>
              </a:solidFill>
            </a:endParaRPr>
          </a:p>
          <a:p>
            <a:pPr algn="ctr"/>
            <a:r>
              <a:rPr lang="en-CA" sz="2800" b="1" dirty="0" smtClean="0">
                <a:solidFill>
                  <a:schemeClr val="bg1"/>
                </a:solidFill>
                <a:latin typeface="Calibri" pitchFamily="34" charset="0"/>
              </a:rPr>
              <a:t> </a:t>
            </a:r>
          </a:p>
        </p:txBody>
      </p:sp>
      <p:pic>
        <p:nvPicPr>
          <p:cNvPr id="5"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5852258" y="44624"/>
            <a:ext cx="2922273" cy="3200400"/>
          </a:xfrm>
          <a:prstGeom prst="rect">
            <a:avLst/>
          </a:prstGeom>
          <a:noFill/>
          <a:ln w="9525">
            <a:noFill/>
            <a:miter lim="800000"/>
            <a:headEnd/>
            <a:tailEnd/>
          </a:ln>
        </p:spPr>
      </p:pic>
      <p:sp>
        <p:nvSpPr>
          <p:cNvPr id="8" name="Rectangle 7"/>
          <p:cNvSpPr/>
          <p:nvPr/>
        </p:nvSpPr>
        <p:spPr>
          <a:xfrm>
            <a:off x="7020272" y="1772816"/>
            <a:ext cx="2736304" cy="661720"/>
          </a:xfrm>
          <a:prstGeom prst="rect">
            <a:avLst/>
          </a:prstGeom>
        </p:spPr>
        <p:txBody>
          <a:bodyPr wrap="square">
            <a:spAutoFit/>
          </a:bodyPr>
          <a:lstStyle/>
          <a:p>
            <a:pPr algn="ctr"/>
            <a:r>
              <a:rPr lang="en-CA" sz="900" dirty="0" smtClean="0"/>
              <a:t>Dove </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5852258" y="44624"/>
            <a:ext cx="2922273" cy="3200400"/>
          </a:xfrm>
          <a:prstGeom prst="rect">
            <a:avLst/>
          </a:prstGeom>
          <a:noFill/>
          <a:ln w="9525">
            <a:noFill/>
            <a:miter lim="800000"/>
            <a:headEnd/>
            <a:tailEnd/>
          </a:ln>
        </p:spPr>
      </p:pic>
      <p:sp>
        <p:nvSpPr>
          <p:cNvPr id="4" name="Rectangle 3"/>
          <p:cNvSpPr/>
          <p:nvPr/>
        </p:nvSpPr>
        <p:spPr>
          <a:xfrm>
            <a:off x="-36512" y="332656"/>
            <a:ext cx="6827128" cy="6278642"/>
          </a:xfrm>
          <a:prstGeom prst="rect">
            <a:avLst/>
          </a:prstGeom>
        </p:spPr>
        <p:txBody>
          <a:bodyPr wrap="square">
            <a:spAutoFit/>
          </a:bodyPr>
          <a:lstStyle/>
          <a:p>
            <a:pPr algn="ctr"/>
            <a:r>
              <a:rPr lang="en-CA" sz="2800" b="1" dirty="0" smtClean="0">
                <a:solidFill>
                  <a:schemeClr val="bg1"/>
                </a:solidFill>
                <a:latin typeface="Calibri" pitchFamily="34" charset="0"/>
              </a:rPr>
              <a:t>Charismatic confusion</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all over the world</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leads people away from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joy-filled rest in Christ </a:t>
            </a:r>
          </a:p>
          <a:p>
            <a:pPr algn="ctr"/>
            <a:r>
              <a:rPr lang="en-CA" sz="2800" b="1" dirty="0" smtClean="0">
                <a:solidFill>
                  <a:schemeClr val="bg1"/>
                </a:solidFill>
                <a:latin typeface="Calibri" pitchFamily="34" charset="0"/>
              </a:rPr>
              <a:t>and his finished work </a:t>
            </a:r>
          </a:p>
          <a:p>
            <a:pPr algn="ctr"/>
            <a:r>
              <a:rPr lang="en-CA" sz="2800" b="1" dirty="0" smtClean="0">
                <a:solidFill>
                  <a:schemeClr val="bg1"/>
                </a:solidFill>
                <a:latin typeface="Calibri" pitchFamily="34" charset="0"/>
              </a:rPr>
              <a:t>that provides every spiritual blessing.</a:t>
            </a:r>
            <a:br>
              <a:rPr lang="en-CA" sz="2800" b="1" dirty="0" smtClean="0">
                <a:solidFill>
                  <a:schemeClr val="bg1"/>
                </a:solidFill>
                <a:latin typeface="Calibri" pitchFamily="34" charset="0"/>
              </a:rPr>
            </a:b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Many promote all sorts of spiritual experiences as being “more spiritual”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than those who</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receive Christ by faith, </a:t>
            </a:r>
          </a:p>
          <a:p>
            <a:pPr algn="ctr"/>
            <a:r>
              <a:rPr lang="en-CA" sz="2800" b="1" dirty="0" smtClean="0">
                <a:solidFill>
                  <a:schemeClr val="bg1"/>
                </a:solidFill>
                <a:latin typeface="Calibri" pitchFamily="34" charset="0"/>
              </a:rPr>
              <a:t>walk in the fullness of Christ by faith, </a:t>
            </a:r>
          </a:p>
          <a:p>
            <a:pPr algn="ctr"/>
            <a:r>
              <a:rPr lang="en-CA" sz="2800" b="1" dirty="0" smtClean="0">
                <a:solidFill>
                  <a:schemeClr val="bg1"/>
                </a:solidFill>
                <a:latin typeface="Calibri" pitchFamily="34" charset="0"/>
              </a:rPr>
              <a:t>and overflow with thanksgiving (Col 2:6-7). </a:t>
            </a:r>
          </a:p>
          <a:p>
            <a:pPr algn="ctr"/>
            <a:r>
              <a:rPr lang="en-CA" sz="2800" b="1" dirty="0" smtClean="0">
                <a:solidFill>
                  <a:schemeClr val="bg1"/>
                </a:solidFill>
                <a:latin typeface="Calibri" pitchFamily="34" charset="0"/>
              </a:rPr>
              <a:t>The false teachers did this in Colossians, </a:t>
            </a:r>
          </a:p>
          <a:p>
            <a:pPr algn="ctr"/>
            <a:r>
              <a:rPr lang="en-CA" sz="2800" b="1" dirty="0" smtClean="0">
                <a:solidFill>
                  <a:schemeClr val="bg1"/>
                </a:solidFill>
                <a:latin typeface="Calibri" pitchFamily="34" charset="0"/>
              </a:rPr>
              <a:t>and many are repeating the error today.</a:t>
            </a:r>
          </a:p>
        </p:txBody>
      </p:sp>
      <p:sp>
        <p:nvSpPr>
          <p:cNvPr id="7" name="Rectangle 6"/>
          <p:cNvSpPr/>
          <p:nvPr/>
        </p:nvSpPr>
        <p:spPr>
          <a:xfrm>
            <a:off x="7020272" y="1772816"/>
            <a:ext cx="2736304" cy="661720"/>
          </a:xfrm>
          <a:prstGeom prst="rect">
            <a:avLst/>
          </a:prstGeom>
        </p:spPr>
        <p:txBody>
          <a:bodyPr wrap="square">
            <a:spAutoFit/>
          </a:bodyPr>
          <a:lstStyle/>
          <a:p>
            <a:pPr algn="ctr"/>
            <a:r>
              <a:rPr lang="en-CA" sz="900" dirty="0" smtClean="0"/>
              <a:t>Dove </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2" cstate="print"/>
          <a:stretch>
            <a:fillRect/>
          </a:stretch>
        </p:blipFill>
        <p:spPr>
          <a:xfrm>
            <a:off x="251520" y="1052736"/>
            <a:ext cx="4193702" cy="4339572"/>
          </a:xfrm>
          <a:prstGeom prst="rect">
            <a:avLst/>
          </a:prstGeom>
        </p:spPr>
      </p:pic>
      <p:sp>
        <p:nvSpPr>
          <p:cNvPr id="5" name="TextBox 4"/>
          <p:cNvSpPr txBox="1"/>
          <p:nvPr/>
        </p:nvSpPr>
        <p:spPr>
          <a:xfrm>
            <a:off x="1259632" y="260648"/>
            <a:ext cx="6696744" cy="523220"/>
          </a:xfrm>
          <a:prstGeom prst="rect">
            <a:avLst/>
          </a:prstGeom>
          <a:noFill/>
        </p:spPr>
        <p:txBody>
          <a:bodyPr wrap="square" rtlCol="0">
            <a:spAutoFit/>
          </a:bodyPr>
          <a:lstStyle/>
          <a:p>
            <a:pPr algn="ctr"/>
            <a:r>
              <a:rPr lang="en-CA" sz="2800" b="1" spc="-10" dirty="0" smtClean="0">
                <a:solidFill>
                  <a:schemeClr val="bg1"/>
                </a:solidFill>
                <a:latin typeface="Calibri" pitchFamily="34" charset="0"/>
              </a:rPr>
              <a:t>Which view of the Spirit do you have?</a:t>
            </a:r>
            <a:endParaRPr lang="en-CA" sz="2800" dirty="0">
              <a:solidFill>
                <a:schemeClr val="bg1"/>
              </a:solidFill>
              <a:latin typeface="Calibri" pitchFamily="34" charset="0"/>
            </a:endParaRPr>
          </a:p>
        </p:txBody>
      </p:sp>
      <p:pic>
        <p:nvPicPr>
          <p:cNvPr id="7"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4896544" y="1052736"/>
            <a:ext cx="3995936" cy="4376245"/>
          </a:xfrm>
          <a:prstGeom prst="rect">
            <a:avLst/>
          </a:prstGeom>
          <a:noFill/>
          <a:ln w="9525">
            <a:noFill/>
            <a:miter lim="800000"/>
            <a:headEnd/>
            <a:tailEnd/>
          </a:ln>
        </p:spPr>
      </p:pic>
      <p:sp>
        <p:nvSpPr>
          <p:cNvPr id="6" name="TextBox 5"/>
          <p:cNvSpPr txBox="1"/>
          <p:nvPr/>
        </p:nvSpPr>
        <p:spPr>
          <a:xfrm>
            <a:off x="251520" y="5445224"/>
            <a:ext cx="8640960" cy="1077218"/>
          </a:xfrm>
          <a:prstGeom prst="rect">
            <a:avLst/>
          </a:prstGeom>
          <a:noFill/>
        </p:spPr>
        <p:txBody>
          <a:bodyPr wrap="square" rtlCol="0">
            <a:spAutoFit/>
          </a:bodyPr>
          <a:lstStyle/>
          <a:p>
            <a:pPr algn="ctr"/>
            <a:r>
              <a:rPr lang="en-CA" sz="2800" b="1" dirty="0" smtClean="0">
                <a:solidFill>
                  <a:schemeClr val="bg1"/>
                </a:solidFill>
                <a:latin typeface="Calibri" pitchFamily="34" charset="0"/>
              </a:rPr>
              <a:t>Our view of the Spirit affects so many things in our soul.</a:t>
            </a:r>
          </a:p>
          <a:p>
            <a:pPr algn="ctr"/>
            <a:endParaRPr lang="en-CA" b="1" dirty="0" smtClean="0">
              <a:solidFill>
                <a:srgbClr val="FFFF00"/>
              </a:solidFill>
              <a:latin typeface="Calibri" pitchFamily="34" charset="0"/>
            </a:endParaRPr>
          </a:p>
          <a:p>
            <a:pPr algn="ctr"/>
            <a:r>
              <a:rPr lang="en-CA" b="1" dirty="0" smtClean="0">
                <a:solidFill>
                  <a:srgbClr val="0000FF"/>
                </a:solidFill>
                <a:latin typeface="Calibri" pitchFamily="34" charset="0"/>
              </a:rPr>
              <a:t>For more on this, download “Charismatic Confusion” at www.graceGodChrist.com</a:t>
            </a:r>
            <a:endParaRPr lang="en-CA" b="1" dirty="0">
              <a:solidFill>
                <a:srgbClr val="0000FF"/>
              </a:solidFill>
              <a:latin typeface="Calibri" pitchFamily="34" charset="0"/>
            </a:endParaRPr>
          </a:p>
        </p:txBody>
      </p:sp>
      <p:sp>
        <p:nvSpPr>
          <p:cNvPr id="9" name="Rectangle 8"/>
          <p:cNvSpPr/>
          <p:nvPr/>
        </p:nvSpPr>
        <p:spPr>
          <a:xfrm>
            <a:off x="3275856" y="3487360"/>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1" name="Picture 10" descr="angry-face-01s.gif"/>
          <p:cNvPicPr>
            <a:picLocks noChangeAspect="1"/>
          </p:cNvPicPr>
          <p:nvPr/>
        </p:nvPicPr>
        <p:blipFill>
          <a:blip r:embed="rId3" cstate="print"/>
          <a:stretch>
            <a:fillRect/>
          </a:stretch>
        </p:blipFill>
        <p:spPr>
          <a:xfrm>
            <a:off x="8143900" y="5877272"/>
            <a:ext cx="864096" cy="864096"/>
          </a:xfrm>
          <a:prstGeom prst="ellipse">
            <a:avLst/>
          </a:prstGeom>
        </p:spPr>
      </p:pic>
      <p:pic>
        <p:nvPicPr>
          <p:cNvPr id="10" name="Picture 9" descr="DSCN8117 crop email.jpg"/>
          <p:cNvPicPr>
            <a:picLocks noChangeAspect="1"/>
          </p:cNvPicPr>
          <p:nvPr/>
        </p:nvPicPr>
        <p:blipFill>
          <a:blip r:embed="rId4" cstate="print"/>
          <a:stretch>
            <a:fillRect/>
          </a:stretch>
        </p:blipFill>
        <p:spPr>
          <a:xfrm>
            <a:off x="533926" y="44624"/>
            <a:ext cx="3966066" cy="6768752"/>
          </a:xfrm>
          <a:prstGeom prst="rect">
            <a:avLst/>
          </a:prstGeom>
        </p:spPr>
      </p:pic>
      <p:pic>
        <p:nvPicPr>
          <p:cNvPr id="12" name="Picture 11" descr="dove and sword large cropped.png"/>
          <p:cNvPicPr>
            <a:picLocks noChangeAspect="1"/>
          </p:cNvPicPr>
          <p:nvPr/>
        </p:nvPicPr>
        <p:blipFill>
          <a:blip r:embed="rId5" cstate="print"/>
          <a:stretch>
            <a:fillRect/>
          </a:stretch>
        </p:blipFill>
        <p:spPr>
          <a:xfrm>
            <a:off x="1890466" y="443180"/>
            <a:ext cx="2537518" cy="2625780"/>
          </a:xfrm>
          <a:prstGeom prst="rect">
            <a:avLst/>
          </a:prstGeom>
        </p:spPr>
      </p:pic>
      <p:pic>
        <p:nvPicPr>
          <p:cNvPr id="13" name="Picture 12" descr="dove and sword large cropped.png"/>
          <p:cNvPicPr>
            <a:picLocks noChangeAspect="1"/>
          </p:cNvPicPr>
          <p:nvPr/>
        </p:nvPicPr>
        <p:blipFill>
          <a:blip r:embed="rId6" cstate="print"/>
          <a:stretch>
            <a:fillRect/>
          </a:stretch>
        </p:blipFill>
        <p:spPr>
          <a:xfrm>
            <a:off x="666330" y="3214549"/>
            <a:ext cx="1529406" cy="1582603"/>
          </a:xfrm>
          <a:prstGeom prst="rect">
            <a:avLst/>
          </a:prstGeom>
        </p:spPr>
      </p:pic>
      <p:sp>
        <p:nvSpPr>
          <p:cNvPr id="9" name="Rectangle 8"/>
          <p:cNvSpPr/>
          <p:nvPr/>
        </p:nvSpPr>
        <p:spPr>
          <a:xfrm>
            <a:off x="323528" y="1676708"/>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4" name="Rectangle 13"/>
          <p:cNvSpPr/>
          <p:nvPr/>
        </p:nvSpPr>
        <p:spPr>
          <a:xfrm>
            <a:off x="2915816" y="656715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sp>
        <p:nvSpPr>
          <p:cNvPr id="8" name="TextBox 7"/>
          <p:cNvSpPr txBox="1"/>
          <p:nvPr/>
        </p:nvSpPr>
        <p:spPr>
          <a:xfrm>
            <a:off x="81439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06391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7" name="Title 1"/>
          <p:cNvSpPr txBox="1">
            <a:spLocks/>
          </p:cNvSpPr>
          <p:nvPr/>
        </p:nvSpPr>
        <p:spPr bwMode="auto">
          <a:xfrm>
            <a:off x="5004048" y="692696"/>
            <a:ext cx="3657600" cy="136815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63. the Spirit leads us.</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We follow, Lord!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Thank you</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a:t>
            </a:r>
            <a:endParaRPr kumimoji="0" lang="en-CA" sz="2800" b="1" i="0" u="none" strike="noStrike" kern="0" cap="none" spc="0" normalizeH="0" baseline="0" noProof="0" dirty="0" smtClean="0">
              <a:ln>
                <a:noFill/>
              </a:ln>
              <a:solidFill>
                <a:schemeClr val="tx1"/>
              </a:solidFill>
              <a:effectLst/>
              <a:uLnTx/>
              <a:uFillTx/>
              <a:latin typeface="+mj-lt"/>
              <a:ea typeface="+mj-ea"/>
              <a:cs typeface="+mj-cs"/>
            </a:endParaRPr>
          </a:p>
        </p:txBody>
      </p:sp>
      <p:sp>
        <p:nvSpPr>
          <p:cNvPr id="18" name="Title 1"/>
          <p:cNvSpPr txBox="1">
            <a:spLocks/>
          </p:cNvSpPr>
          <p:nvPr/>
        </p:nvSpPr>
        <p:spPr bwMode="auto">
          <a:xfrm>
            <a:off x="4860032" y="2857504"/>
            <a:ext cx="388843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t>“</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For all who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are led by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 Spirit of God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are sons of God”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Rom 8:14</a:t>
            </a:r>
            <a:endParaRPr kumimoji="0" lang="en-CA" sz="2800" b="1" i="0" u="none" strike="noStrike" kern="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0" name="Object 8"/>
          <p:cNvGraphicFramePr>
            <a:graphicFrameLocks noChangeAspect="1"/>
          </p:cNvGraphicFramePr>
          <p:nvPr/>
        </p:nvGraphicFramePr>
        <p:xfrm>
          <a:off x="-252536" y="3501008"/>
          <a:ext cx="5247727" cy="3933056"/>
        </p:xfrm>
        <a:graphic>
          <a:graphicData uri="http://schemas.openxmlformats.org/presentationml/2006/ole">
            <p:oleObj spid="_x0000_s9460738" name="Slide" r:id="rId3" imgW="4570544" imgH="3427358" progId="PowerPoint.Slide.12">
              <p:embed/>
            </p:oleObj>
          </a:graphicData>
        </a:graphic>
      </p:graphicFrame>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2" name="Object 10"/>
          <p:cNvGraphicFramePr>
            <a:graphicFrameLocks noChangeAspect="1"/>
          </p:cNvGraphicFramePr>
          <p:nvPr/>
        </p:nvGraphicFramePr>
        <p:xfrm>
          <a:off x="4139952" y="44623"/>
          <a:ext cx="5328592" cy="3993663"/>
        </p:xfrm>
        <a:graphic>
          <a:graphicData uri="http://schemas.openxmlformats.org/presentationml/2006/ole">
            <p:oleObj spid="_x0000_s9460739" name="Unknown" r:id="rId4" imgW="4570544" imgH="3427358" progId="PowerPoint.Slide.12">
              <p:embed/>
            </p:oleObj>
          </a:graphicData>
        </a:graphic>
      </p:graphicFrame>
      <p:pic>
        <p:nvPicPr>
          <p:cNvPr id="11" name="Picture 10" descr="dove and sword large cropped.png"/>
          <p:cNvPicPr>
            <a:picLocks noChangeAspect="1"/>
          </p:cNvPicPr>
          <p:nvPr/>
        </p:nvPicPr>
        <p:blipFill>
          <a:blip r:embed="rId5"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499992" y="3753999"/>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“the sanctification of the Spirit, for obedience to </a:t>
            </a:r>
          </a:p>
          <a:p>
            <a:pPr algn="ctr"/>
            <a:r>
              <a:rPr lang="en-US" sz="2800" b="1" dirty="0" smtClean="0">
                <a:solidFill>
                  <a:schemeClr val="bg1"/>
                </a:solidFill>
                <a:latin typeface="Calibri" pitchFamily="34" charset="0"/>
              </a:rPr>
              <a:t>Jesus Christ and </a:t>
            </a:r>
          </a:p>
          <a:p>
            <a:pPr algn="ctr"/>
            <a:r>
              <a:rPr lang="en-US" sz="2800" b="1" dirty="0" smtClean="0">
                <a:solidFill>
                  <a:schemeClr val="bg1"/>
                </a:solidFill>
                <a:latin typeface="Calibri" pitchFamily="34" charset="0"/>
              </a:rPr>
              <a:t>for sprinkling by his blood”</a:t>
            </a:r>
          </a:p>
          <a:p>
            <a:pPr algn="ctr"/>
            <a:r>
              <a:rPr lang="en-US" sz="2800" b="1" dirty="0" smtClean="0">
                <a:solidFill>
                  <a:schemeClr val="bg1"/>
                </a:solidFill>
                <a:latin typeface="Calibri" pitchFamily="34" charset="0"/>
              </a:rPr>
              <a:t>1 Pet 1:2</a:t>
            </a:r>
            <a:endParaRPr lang="en-CA" sz="2800" dirty="0">
              <a:solidFill>
                <a:schemeClr val="bg1"/>
              </a:solidFill>
            </a:endParaRPr>
          </a:p>
        </p:txBody>
      </p:sp>
      <p:pic>
        <p:nvPicPr>
          <p:cNvPr id="18" name="Picture 17" descr="angry-face-01s.gif"/>
          <p:cNvPicPr>
            <a:picLocks noChangeAspect="1"/>
          </p:cNvPicPr>
          <p:nvPr/>
        </p:nvPicPr>
        <p:blipFill>
          <a:blip r:embed="rId6" cstate="print"/>
          <a:stretch>
            <a:fillRect/>
          </a:stretch>
        </p:blipFill>
        <p:spPr>
          <a:xfrm>
            <a:off x="8172400" y="5877272"/>
            <a:ext cx="864096" cy="864096"/>
          </a:xfrm>
          <a:prstGeom prst="ellipse">
            <a:avLst/>
          </a:prstGeom>
        </p:spPr>
      </p:pic>
      <p:sp>
        <p:nvSpPr>
          <p:cNvPr id="19" name="TextBox 18"/>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3" name="Rectangle 8"/>
          <p:cNvSpPr>
            <a:spLocks noChangeArrowheads="1"/>
          </p:cNvSpPr>
          <p:nvPr/>
        </p:nvSpPr>
        <p:spPr bwMode="auto">
          <a:xfrm>
            <a:off x="280040" y="116632"/>
            <a:ext cx="4219952"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Thank you, Lord!</a:t>
            </a:r>
            <a:endParaRPr lang="en-US" sz="2800" b="1" dirty="0">
              <a:solidFill>
                <a:srgbClr val="FF0000"/>
              </a:solidFill>
              <a:latin typeface="Calibri" pitchFamily="34" charset="0"/>
            </a:endParaRPr>
          </a:p>
        </p:txBody>
      </p:sp>
      <p:sp>
        <p:nvSpPr>
          <p:cNvPr id="22" name="Rectangle 21"/>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25" name="TextBox 24"/>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7" name="Heart 16"/>
          <p:cNvSpPr/>
          <p:nvPr/>
        </p:nvSpPr>
        <p:spPr>
          <a:xfrm>
            <a:off x="129208" y="3429000"/>
            <a:ext cx="4226768" cy="3312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reeform 24"/>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364343" y="4034971"/>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27"/>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251520" y="3789040"/>
            <a:ext cx="4320480" cy="2554545"/>
          </a:xfrm>
          <a:prstGeom prst="rect">
            <a:avLst/>
          </a:prstGeom>
          <a:noFill/>
        </p:spPr>
        <p:txBody>
          <a:bodyPr wrap="square" rtlCol="0">
            <a:spAutoFit/>
          </a:bodyPr>
          <a:lstStyle/>
          <a:p>
            <a:r>
              <a:rPr lang="en-CA" sz="2000" b="1" dirty="0" smtClean="0">
                <a:solidFill>
                  <a:schemeClr val="tx1">
                    <a:lumMod val="75000"/>
                  </a:schemeClr>
                </a:solidFill>
              </a:rPr>
              <a:t>     sexual                  immorality</a:t>
            </a:r>
          </a:p>
          <a:p>
            <a:r>
              <a:rPr lang="en-CA" sz="2000" b="1" dirty="0" smtClean="0">
                <a:solidFill>
                  <a:schemeClr val="tx1">
                    <a:lumMod val="75000"/>
                  </a:schemeClr>
                </a:solidFill>
              </a:rPr>
              <a:t> impurity                     sensuality   idolatry        sorcery         enmity           strife      jealousy    fits of anger    </a:t>
            </a:r>
          </a:p>
          <a:p>
            <a:r>
              <a:rPr lang="en-CA" sz="2000" b="1" dirty="0" smtClean="0">
                <a:solidFill>
                  <a:schemeClr val="tx1">
                    <a:lumMod val="75000"/>
                  </a:schemeClr>
                </a:solidFill>
              </a:rPr>
              <a:t>  rivalries              dissensions    </a:t>
            </a:r>
          </a:p>
          <a:p>
            <a:r>
              <a:rPr lang="en-CA" sz="2000" b="1" dirty="0" smtClean="0">
                <a:solidFill>
                  <a:schemeClr val="tx1">
                    <a:lumMod val="75000"/>
                  </a:schemeClr>
                </a:solidFill>
              </a:rPr>
              <a:t>      divisions                 envy     </a:t>
            </a:r>
          </a:p>
          <a:p>
            <a:r>
              <a:rPr lang="en-CA" sz="2000" b="1" dirty="0" smtClean="0">
                <a:solidFill>
                  <a:schemeClr val="tx1">
                    <a:lumMod val="75000"/>
                  </a:schemeClr>
                </a:solidFill>
              </a:rPr>
              <a:t>                drunkenness</a:t>
            </a:r>
          </a:p>
          <a:p>
            <a:r>
              <a:rPr lang="en-CA" sz="2000" b="1" dirty="0" smtClean="0">
                <a:solidFill>
                  <a:schemeClr val="tx1">
                    <a:lumMod val="75000"/>
                  </a:schemeClr>
                </a:solidFill>
              </a:rPr>
              <a:t>                     orgies </a:t>
            </a: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2"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Heart 18"/>
          <p:cNvSpPr/>
          <p:nvPr/>
        </p:nvSpPr>
        <p:spPr>
          <a:xfrm>
            <a:off x="4788024" y="116632"/>
            <a:ext cx="4248472" cy="338437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860032" y="332656"/>
            <a:ext cx="4248472" cy="2400657"/>
          </a:xfrm>
          <a:prstGeom prst="rect">
            <a:avLst/>
          </a:prstGeom>
          <a:noFill/>
        </p:spPr>
        <p:txBody>
          <a:bodyPr wrap="square" rtlCol="0">
            <a:spAutoFit/>
          </a:bodyPr>
          <a:lstStyle/>
          <a:p>
            <a:pPr>
              <a:lnSpc>
                <a:spcPct val="150000"/>
              </a:lnSpc>
            </a:pPr>
            <a:r>
              <a:rPr lang="en-CA" sz="2000" b="1" dirty="0" smtClean="0">
                <a:solidFill>
                  <a:schemeClr val="bg1"/>
                </a:solidFill>
              </a:rPr>
              <a:t>      </a:t>
            </a:r>
            <a:r>
              <a:rPr lang="en-CA" sz="2000" b="1" dirty="0" smtClean="0"/>
              <a:t>love                            joy</a:t>
            </a:r>
          </a:p>
          <a:p>
            <a:pPr>
              <a:lnSpc>
                <a:spcPct val="150000"/>
              </a:lnSpc>
            </a:pPr>
            <a:r>
              <a:rPr lang="en-CA" sz="2000" b="1" dirty="0" smtClean="0"/>
              <a:t>    peace                 longsuffering</a:t>
            </a:r>
          </a:p>
          <a:p>
            <a:pPr>
              <a:lnSpc>
                <a:spcPct val="150000"/>
              </a:lnSpc>
            </a:pPr>
            <a:r>
              <a:rPr lang="en-CA" sz="2000" b="1" dirty="0" smtClean="0"/>
              <a:t>  kindness                   goodness</a:t>
            </a:r>
          </a:p>
          <a:p>
            <a:pPr>
              <a:lnSpc>
                <a:spcPct val="150000"/>
              </a:lnSpc>
            </a:pPr>
            <a:r>
              <a:rPr lang="en-CA" sz="2000" b="1" dirty="0" smtClean="0"/>
              <a:t>      faithfulness     gentleness</a:t>
            </a:r>
          </a:p>
          <a:p>
            <a:pPr>
              <a:lnSpc>
                <a:spcPct val="150000"/>
              </a:lnSpc>
            </a:pPr>
            <a:r>
              <a:rPr lang="en-CA" sz="2000" b="1" dirty="0" smtClean="0"/>
              <a:t>                   self-control</a:t>
            </a:r>
            <a:endParaRPr lang="en-CA" sz="2000" b="1" dirty="0"/>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dirty="0" smtClean="0">
                <a:solidFill>
                  <a:schemeClr val="bg1"/>
                </a:solidFill>
              </a:rPr>
              <a:t>Gal 5:22-23</a:t>
            </a:r>
            <a:endParaRPr lang="en-CA" dirty="0">
              <a:solidFill>
                <a:schemeClr val="bg1"/>
              </a:solidFill>
            </a:endParaRPr>
          </a:p>
        </p:txBody>
      </p:sp>
      <p:sp>
        <p:nvSpPr>
          <p:cNvPr id="23" name="TextBox 22"/>
          <p:cNvSpPr txBox="1"/>
          <p:nvPr/>
        </p:nvSpPr>
        <p:spPr>
          <a:xfrm>
            <a:off x="3059832" y="6023029"/>
            <a:ext cx="1008112" cy="646331"/>
          </a:xfrm>
          <a:prstGeom prst="rect">
            <a:avLst/>
          </a:prstGeom>
          <a:noFill/>
        </p:spPr>
        <p:txBody>
          <a:bodyPr wrap="square" rtlCol="0">
            <a:spAutoFit/>
          </a:bodyPr>
          <a:lstStyle/>
          <a:p>
            <a:pPr algn="ctr"/>
            <a:r>
              <a:rPr lang="en-CA" dirty="0" smtClean="0">
                <a:solidFill>
                  <a:schemeClr val="bg1"/>
                </a:solidFill>
              </a:rPr>
              <a:t>Gal 5:19-21</a:t>
            </a:r>
            <a:endParaRPr lang="en-CA" dirty="0">
              <a:solidFill>
                <a:schemeClr val="bg1"/>
              </a:solidFill>
            </a:endParaRPr>
          </a:p>
        </p:txBody>
      </p:sp>
      <p:sp>
        <p:nvSpPr>
          <p:cNvPr id="24" name="TextBox 23"/>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6" name="TextBox 35"/>
          <p:cNvSpPr txBox="1"/>
          <p:nvPr/>
        </p:nvSpPr>
        <p:spPr>
          <a:xfrm>
            <a:off x="4499992" y="3846527"/>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“God chose you as the </a:t>
            </a:r>
            <a:r>
              <a:rPr lang="en-US" sz="2800" b="1" dirty="0" err="1" smtClean="0">
                <a:solidFill>
                  <a:schemeClr val="bg1"/>
                </a:solidFill>
                <a:latin typeface="Calibri" pitchFamily="34" charset="0"/>
                <a:cs typeface="Calibri" pitchFamily="34" charset="0"/>
              </a:rPr>
              <a:t>firstfruits</a:t>
            </a:r>
            <a:r>
              <a:rPr lang="en-US" sz="2800" b="1" dirty="0" smtClean="0">
                <a:solidFill>
                  <a:schemeClr val="bg1"/>
                </a:solidFill>
                <a:latin typeface="Calibri" pitchFamily="34" charset="0"/>
                <a:cs typeface="Calibri" pitchFamily="34" charset="0"/>
              </a:rPr>
              <a:t> to be saved, through sanctification by the Spirit and belief in the truth</a:t>
            </a:r>
            <a:r>
              <a:rPr lang="en-US" sz="2800" b="1" dirty="0" smtClean="0">
                <a:solidFill>
                  <a:schemeClr val="bg1"/>
                </a:solidFill>
                <a:latin typeface="Calibri" pitchFamily="34" charset="0"/>
              </a:rPr>
              <a:t>”</a:t>
            </a:r>
          </a:p>
          <a:p>
            <a:pPr algn="ct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Thes</a:t>
            </a:r>
            <a:r>
              <a:rPr lang="en-US" sz="2800" b="1" dirty="0" smtClean="0">
                <a:solidFill>
                  <a:schemeClr val="bg1"/>
                </a:solidFill>
                <a:latin typeface="Calibri" pitchFamily="34" charset="0"/>
              </a:rPr>
              <a:t> 2:13</a:t>
            </a:r>
            <a:endParaRPr lang="en-CA" sz="2800" dirty="0">
              <a:solidFill>
                <a:schemeClr val="bg1"/>
              </a:solidFill>
            </a:endParaRPr>
          </a:p>
        </p:txBody>
      </p:sp>
      <p:sp>
        <p:nvSpPr>
          <p:cNvPr id="37" name="Rectangle 8"/>
          <p:cNvSpPr>
            <a:spLocks noChangeArrowheads="1"/>
          </p:cNvSpPr>
          <p:nvPr/>
        </p:nvSpPr>
        <p:spPr bwMode="auto">
          <a:xfrm>
            <a:off x="280040" y="116632"/>
            <a:ext cx="4147944"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We keep in step, Lord!</a:t>
            </a:r>
            <a:endParaRPr lang="en-US" sz="2800" b="1" dirty="0">
              <a:solidFill>
                <a:srgbClr val="FF0000"/>
              </a:solidFill>
              <a:latin typeface="Calibri" pitchFamily="34" charset="0"/>
            </a:endParaRPr>
          </a:p>
        </p:txBody>
      </p:sp>
      <p:sp>
        <p:nvSpPr>
          <p:cNvPr id="33" name="Rectangle 32"/>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7" name="Heart 16"/>
          <p:cNvSpPr/>
          <p:nvPr/>
        </p:nvSpPr>
        <p:spPr>
          <a:xfrm>
            <a:off x="129208" y="3429000"/>
            <a:ext cx="4226768" cy="3312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27"/>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1331640" y="3933056"/>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reeform 24"/>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107504" y="3645024"/>
            <a:ext cx="4248472" cy="2862322"/>
          </a:xfrm>
          <a:prstGeom prst="rect">
            <a:avLst/>
          </a:prstGeom>
          <a:noFill/>
        </p:spPr>
        <p:txBody>
          <a:bodyPr wrap="square" rtlCol="0">
            <a:spAutoFit/>
          </a:bodyPr>
          <a:lstStyle/>
          <a:p>
            <a:pPr algn="ctr">
              <a:lnSpc>
                <a:spcPct val="150000"/>
              </a:lnSpc>
            </a:pPr>
            <a:r>
              <a:rPr lang="en-CA" sz="2000" b="1" dirty="0" smtClean="0"/>
              <a:t>   </a:t>
            </a:r>
            <a:r>
              <a:rPr lang="en-CA" sz="2000" b="1" dirty="0" smtClean="0">
                <a:solidFill>
                  <a:schemeClr val="tx1">
                    <a:lumMod val="75000"/>
                  </a:schemeClr>
                </a:solidFill>
              </a:rPr>
              <a:t>sexual                   immorality impurity     passion    evil desire  covetousness   idolatry  anger </a:t>
            </a:r>
          </a:p>
          <a:p>
            <a:pPr algn="ctr">
              <a:lnSpc>
                <a:spcPct val="150000"/>
              </a:lnSpc>
            </a:pPr>
            <a:r>
              <a:rPr lang="en-CA" sz="2000" b="1" dirty="0" smtClean="0">
                <a:solidFill>
                  <a:schemeClr val="tx1">
                    <a:lumMod val="75000"/>
                  </a:schemeClr>
                </a:solidFill>
              </a:rPr>
              <a:t> wrath    malice    slander </a:t>
            </a:r>
          </a:p>
          <a:p>
            <a:pPr algn="ctr">
              <a:lnSpc>
                <a:spcPct val="150000"/>
              </a:lnSpc>
            </a:pPr>
            <a:r>
              <a:rPr lang="en-CA" sz="2000" b="1" dirty="0" smtClean="0">
                <a:solidFill>
                  <a:schemeClr val="tx1">
                    <a:lumMod val="75000"/>
                  </a:schemeClr>
                </a:solidFill>
              </a:rPr>
              <a:t>  obscene talk</a:t>
            </a:r>
          </a:p>
          <a:p>
            <a:pPr algn="ctr">
              <a:lnSpc>
                <a:spcPct val="150000"/>
              </a:lnSpc>
            </a:pPr>
            <a:r>
              <a:rPr lang="en-CA" sz="2000" b="1" dirty="0" smtClean="0">
                <a:solidFill>
                  <a:schemeClr val="tx1">
                    <a:lumMod val="75000"/>
                  </a:schemeClr>
                </a:solidFill>
              </a:rPr>
              <a:t>lying</a:t>
            </a:r>
            <a:endParaRPr lang="x-none" sz="2000" b="1" smtClean="0">
              <a:solidFill>
                <a:schemeClr val="tx1">
                  <a:lumMod val="75000"/>
                </a:schemeClr>
              </a:solidFill>
            </a:endParaRP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2"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Heart 18"/>
          <p:cNvSpPr/>
          <p:nvPr/>
        </p:nvSpPr>
        <p:spPr>
          <a:xfrm>
            <a:off x="4788024" y="116632"/>
            <a:ext cx="4248472" cy="338437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572000" y="332656"/>
            <a:ext cx="4824536" cy="2554545"/>
          </a:xfrm>
          <a:prstGeom prst="rect">
            <a:avLst/>
          </a:prstGeom>
          <a:noFill/>
        </p:spPr>
        <p:txBody>
          <a:bodyPr wrap="square" rtlCol="0">
            <a:spAutoFit/>
          </a:bodyPr>
          <a:lstStyle/>
          <a:p>
            <a:r>
              <a:rPr lang="en-CA" sz="2000" b="1" dirty="0" smtClean="0">
                <a:solidFill>
                  <a:schemeClr val="bg1"/>
                </a:solidFill>
              </a:rPr>
              <a:t>    </a:t>
            </a:r>
            <a:r>
              <a:rPr lang="en-CA" sz="1000" b="1" dirty="0" smtClean="0">
                <a:solidFill>
                  <a:schemeClr val="bg1"/>
                </a:solidFill>
              </a:rPr>
              <a:t>   </a:t>
            </a:r>
            <a:r>
              <a:rPr lang="en-CA" sz="2000" b="1" dirty="0" smtClean="0"/>
              <a:t>compassion              kindness </a:t>
            </a:r>
          </a:p>
          <a:p>
            <a:r>
              <a:rPr lang="en-CA" sz="2000" b="1" dirty="0" smtClean="0"/>
              <a:t>    humility                         meekness </a:t>
            </a:r>
          </a:p>
          <a:p>
            <a:r>
              <a:rPr lang="en-CA" sz="2000" b="1" dirty="0" smtClean="0"/>
              <a:t>    patience                     forbearance     </a:t>
            </a:r>
          </a:p>
          <a:p>
            <a:r>
              <a:rPr lang="en-CA" sz="2000" b="1" dirty="0" smtClean="0"/>
              <a:t>     </a:t>
            </a:r>
            <a:r>
              <a:rPr lang="en-CA" sz="400" b="1" dirty="0" smtClean="0"/>
              <a:t> </a:t>
            </a:r>
            <a:r>
              <a:rPr lang="en-CA" sz="2000" b="1" dirty="0" smtClean="0"/>
              <a:t>forgiving                               love </a:t>
            </a:r>
          </a:p>
          <a:p>
            <a:r>
              <a:rPr lang="en-CA" sz="2000" b="1" dirty="0" smtClean="0"/>
              <a:t>       </a:t>
            </a:r>
            <a:r>
              <a:rPr lang="en-CA" sz="400" b="1" dirty="0" smtClean="0"/>
              <a:t> </a:t>
            </a:r>
            <a:r>
              <a:rPr lang="en-CA" sz="2000" b="1" dirty="0" smtClean="0"/>
              <a:t>peace                          thankful</a:t>
            </a:r>
          </a:p>
          <a:p>
            <a:r>
              <a:rPr lang="en-CA" sz="2000" b="1" dirty="0" smtClean="0"/>
              <a:t>         word</a:t>
            </a:r>
            <a:r>
              <a:rPr lang="en-CA" sz="1200" b="1" dirty="0" smtClean="0"/>
              <a:t> </a:t>
            </a:r>
            <a:r>
              <a:rPr lang="en-CA" sz="2000" b="1" dirty="0" smtClean="0"/>
              <a:t>of</a:t>
            </a:r>
            <a:r>
              <a:rPr lang="en-CA" sz="1200" b="1" dirty="0" smtClean="0"/>
              <a:t> </a:t>
            </a:r>
            <a:r>
              <a:rPr lang="en-CA" sz="2000" b="1" dirty="0" smtClean="0"/>
              <a:t>Christ</a:t>
            </a:r>
            <a:r>
              <a:rPr lang="en-CA" sz="1200" b="1" dirty="0" smtClean="0"/>
              <a:t> </a:t>
            </a:r>
            <a:r>
              <a:rPr lang="en-CA" sz="2000" b="1" dirty="0" smtClean="0"/>
              <a:t>in</a:t>
            </a:r>
            <a:r>
              <a:rPr lang="en-CA" sz="1200" b="1" dirty="0" smtClean="0"/>
              <a:t> </a:t>
            </a:r>
            <a:r>
              <a:rPr lang="en-CA" sz="2000" b="1" dirty="0" smtClean="0"/>
              <a:t>you</a:t>
            </a:r>
            <a:r>
              <a:rPr lang="en-CA" sz="1200" b="1" dirty="0" smtClean="0"/>
              <a:t> </a:t>
            </a:r>
            <a:r>
              <a:rPr lang="en-CA" sz="2000" b="1" dirty="0" smtClean="0"/>
              <a:t>richly    </a:t>
            </a:r>
          </a:p>
          <a:p>
            <a:r>
              <a:rPr lang="en-CA" sz="2000" b="1" dirty="0" smtClean="0"/>
              <a:t>              doing all in the name </a:t>
            </a:r>
          </a:p>
          <a:p>
            <a:r>
              <a:rPr lang="en-CA" sz="2000" b="1" dirty="0" smtClean="0"/>
              <a:t>                         of Jesus </a:t>
            </a:r>
            <a:endParaRPr lang="x-none" sz="2000" smtClean="0"/>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dirty="0" smtClean="0">
                <a:solidFill>
                  <a:schemeClr val="bg1"/>
                </a:solidFill>
              </a:rPr>
              <a:t>Col 3:12-17</a:t>
            </a:r>
            <a:endParaRPr lang="en-CA" dirty="0">
              <a:solidFill>
                <a:schemeClr val="bg1"/>
              </a:solidFill>
            </a:endParaRPr>
          </a:p>
        </p:txBody>
      </p:sp>
      <p:sp>
        <p:nvSpPr>
          <p:cNvPr id="23" name="TextBox 22"/>
          <p:cNvSpPr txBox="1"/>
          <p:nvPr/>
        </p:nvSpPr>
        <p:spPr>
          <a:xfrm>
            <a:off x="3059832" y="5951021"/>
            <a:ext cx="1152128" cy="646331"/>
          </a:xfrm>
          <a:prstGeom prst="rect">
            <a:avLst/>
          </a:prstGeom>
          <a:noFill/>
        </p:spPr>
        <p:txBody>
          <a:bodyPr wrap="square" rtlCol="0">
            <a:spAutoFit/>
          </a:bodyPr>
          <a:lstStyle/>
          <a:p>
            <a:pPr algn="ctr"/>
            <a:r>
              <a:rPr lang="en-CA" dirty="0" smtClean="0">
                <a:solidFill>
                  <a:schemeClr val="bg1"/>
                </a:solidFill>
              </a:rPr>
              <a:t>Col </a:t>
            </a:r>
          </a:p>
          <a:p>
            <a:pPr algn="ctr"/>
            <a:r>
              <a:rPr lang="en-CA" dirty="0" smtClean="0">
                <a:solidFill>
                  <a:schemeClr val="bg1"/>
                </a:solidFill>
              </a:rPr>
              <a:t>3:5, 8, 9</a:t>
            </a:r>
            <a:endParaRPr lang="en-CA" dirty="0">
              <a:solidFill>
                <a:schemeClr val="bg1"/>
              </a:solidFill>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6" name="TextBox 35"/>
          <p:cNvSpPr txBox="1"/>
          <p:nvPr/>
        </p:nvSpPr>
        <p:spPr>
          <a:xfrm>
            <a:off x="4499992" y="3918535"/>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“Flee from sexual immorality . . . do you not know that your body is a temple of the Holy Spirit within you?</a:t>
            </a:r>
            <a:r>
              <a:rPr lang="en-US" sz="2800" b="1" dirty="0" smtClean="0">
                <a:solidFill>
                  <a:schemeClr val="bg1"/>
                </a:solidFill>
                <a:latin typeface="Calibri" pitchFamily="34" charset="0"/>
              </a:rPr>
              <a:t>”</a:t>
            </a:r>
          </a:p>
          <a:p>
            <a:pPr algn="ctr"/>
            <a:r>
              <a:rPr lang="en-US" sz="2800" b="1" dirty="0" smtClean="0">
                <a:solidFill>
                  <a:schemeClr val="bg1"/>
                </a:solidFill>
                <a:latin typeface="Calibri" pitchFamily="34" charset="0"/>
              </a:rPr>
              <a:t>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6:18-19</a:t>
            </a:r>
            <a:endParaRPr lang="en-CA" sz="2800" dirty="0">
              <a:solidFill>
                <a:schemeClr val="bg1"/>
              </a:solidFill>
            </a:endParaRPr>
          </a:p>
        </p:txBody>
      </p:sp>
      <p:sp>
        <p:nvSpPr>
          <p:cNvPr id="37" name="Rectangle 8"/>
          <p:cNvSpPr>
            <a:spLocks noChangeArrowheads="1"/>
          </p:cNvSpPr>
          <p:nvPr/>
        </p:nvSpPr>
        <p:spPr bwMode="auto">
          <a:xfrm>
            <a:off x="280040" y="116632"/>
            <a:ext cx="4147944"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We cooperate, Lord!</a:t>
            </a:r>
            <a:endParaRPr lang="en-US" sz="2800" b="1" dirty="0">
              <a:solidFill>
                <a:srgbClr val="FF0000"/>
              </a:solidFill>
              <a:latin typeface="Calibri" pitchFamily="34" charset="0"/>
            </a:endParaRPr>
          </a:p>
        </p:txBody>
      </p:sp>
      <p:sp>
        <p:nvSpPr>
          <p:cNvPr id="32" name="Rectangle 31"/>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35" name="TextBox 34"/>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graphicFrame>
        <p:nvGraphicFramePr>
          <p:cNvPr id="1026" name="Object 2"/>
          <p:cNvGraphicFramePr>
            <a:graphicFrameLocks noChangeAspect="1"/>
          </p:cNvGraphicFramePr>
          <p:nvPr/>
        </p:nvGraphicFramePr>
        <p:xfrm>
          <a:off x="2195736" y="1879972"/>
          <a:ext cx="1863725" cy="2197100"/>
        </p:xfrm>
        <a:graphic>
          <a:graphicData uri="http://schemas.openxmlformats.org/presentationml/2006/ole">
            <p:oleObj spid="_x0000_s8571906" r:id="rId3" imgW="1379830" imgH="1720901" progId="">
              <p:embed/>
            </p:oleObj>
          </a:graphicData>
        </a:graphic>
      </p:graphicFrame>
      <p:sp>
        <p:nvSpPr>
          <p:cNvPr id="8" name="Smiley Face 7"/>
          <p:cNvSpPr/>
          <p:nvPr/>
        </p:nvSpPr>
        <p:spPr>
          <a:xfrm>
            <a:off x="6537796" y="2997200"/>
            <a:ext cx="698500" cy="71913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Oval 8"/>
          <p:cNvSpPr/>
          <p:nvPr/>
        </p:nvSpPr>
        <p:spPr>
          <a:xfrm>
            <a:off x="4860032" y="3213100"/>
            <a:ext cx="720725" cy="647700"/>
          </a:xfrm>
          <a:prstGeom prst="ellips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Rounded Rectangle 10"/>
          <p:cNvSpPr/>
          <p:nvPr/>
        </p:nvSpPr>
        <p:spPr>
          <a:xfrm>
            <a:off x="4788024" y="3860800"/>
            <a:ext cx="914400" cy="1152525"/>
          </a:xfrm>
          <a:prstGeom prst="round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Rectangle 11"/>
          <p:cNvSpPr/>
          <p:nvPr/>
        </p:nvSpPr>
        <p:spPr>
          <a:xfrm>
            <a:off x="5004172"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Rectangle 12"/>
          <p:cNvSpPr/>
          <p:nvPr/>
        </p:nvSpPr>
        <p:spPr>
          <a:xfrm>
            <a:off x="5292204"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7329884" y="2780928"/>
            <a:ext cx="698500" cy="720725"/>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8049964" y="5805264"/>
            <a:ext cx="698500" cy="719138"/>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8121972" y="2996952"/>
            <a:ext cx="698500" cy="719138"/>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7617916" y="3716338"/>
            <a:ext cx="698500" cy="720725"/>
          </a:xfrm>
          <a:prstGeom prst="smileyFac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6465788" y="5805488"/>
            <a:ext cx="698500" cy="719137"/>
          </a:xfrm>
          <a:prstGeom prst="smileyFace">
            <a:avLst/>
          </a:prstGeom>
          <a:solidFill>
            <a:srgbClr val="FFFF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6681812" y="4941168"/>
            <a:ext cx="698500" cy="720725"/>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6825828" y="4005263"/>
            <a:ext cx="698500" cy="719137"/>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8265988" y="4220443"/>
            <a:ext cx="698500" cy="720725"/>
          </a:xfrm>
          <a:prstGeom prst="smileyFace">
            <a:avLst/>
          </a:prstGeom>
          <a:solidFill>
            <a:srgbClr val="FF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7473900" y="4652963"/>
            <a:ext cx="698500" cy="720725"/>
          </a:xfrm>
          <a:prstGeom prst="smileyFace">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7257876" y="5589240"/>
            <a:ext cx="698500" cy="720725"/>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8244408" y="5013176"/>
            <a:ext cx="698500" cy="720725"/>
          </a:xfrm>
          <a:prstGeom prst="smileyFace">
            <a:avLst/>
          </a:prstGeom>
          <a:solidFill>
            <a:srgbClr val="FF99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9" name="Straight Arrow Connector 28"/>
          <p:cNvCxnSpPr/>
          <p:nvPr/>
        </p:nvCxnSpPr>
        <p:spPr>
          <a:xfrm>
            <a:off x="5875883" y="5309964"/>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5884391" y="3789363"/>
            <a:ext cx="631825" cy="376237"/>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947444" y="4797152"/>
            <a:ext cx="712788"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95536" y="2492896"/>
            <a:ext cx="2016224" cy="492443"/>
          </a:xfrm>
          <a:prstGeom prst="rect">
            <a:avLst/>
          </a:prstGeom>
        </p:spPr>
        <p:txBody>
          <a:bodyPr wrap="square">
            <a:spAutoFit/>
          </a:bodyPr>
          <a:lstStyle/>
          <a:p>
            <a:pPr algn="ctr"/>
            <a:r>
              <a:rPr lang="en-CA" sz="800" dirty="0" smtClean="0"/>
              <a:t>Microsoft clip art © 2013 </a:t>
            </a:r>
          </a:p>
          <a:p>
            <a:pPr algn="ctr"/>
            <a:r>
              <a:rPr lang="en-CA" sz="800" dirty="0" smtClean="0"/>
              <a:t>Microsoft Corporation. </a:t>
            </a:r>
          </a:p>
          <a:p>
            <a:pPr algn="ctr"/>
            <a:endParaRPr lang="en-CA" sz="1000" dirty="0"/>
          </a:p>
        </p:txBody>
      </p:sp>
      <p:pic>
        <p:nvPicPr>
          <p:cNvPr id="28" name="Picture 27" descr="dove and sword large cropped.png"/>
          <p:cNvPicPr>
            <a:picLocks noChangeAspect="1"/>
          </p:cNvPicPr>
          <p:nvPr/>
        </p:nvPicPr>
        <p:blipFill>
          <a:blip r:embed="rId4" cstate="print"/>
          <a:stretch>
            <a:fillRect/>
          </a:stretch>
        </p:blipFill>
        <p:spPr>
          <a:xfrm>
            <a:off x="107504" y="44624"/>
            <a:ext cx="2376264" cy="2458917"/>
          </a:xfrm>
          <a:prstGeom prst="rect">
            <a:avLst/>
          </a:prstGeom>
        </p:spPr>
      </p:pic>
      <p:graphicFrame>
        <p:nvGraphicFramePr>
          <p:cNvPr id="1576964" name="Object 4"/>
          <p:cNvGraphicFramePr>
            <a:graphicFrameLocks noChangeAspect="1"/>
          </p:cNvGraphicFramePr>
          <p:nvPr/>
        </p:nvGraphicFramePr>
        <p:xfrm>
          <a:off x="4776786" y="3933056"/>
          <a:ext cx="875334" cy="1037211"/>
        </p:xfrm>
        <a:graphic>
          <a:graphicData uri="http://schemas.openxmlformats.org/presentationml/2006/ole">
            <p:oleObj spid="_x0000_s8571907" r:id="rId5" imgW="1379830" imgH="1720901" progId="">
              <p:embed/>
            </p:oleObj>
          </a:graphicData>
        </a:graphic>
      </p:graphicFrame>
      <p:pic>
        <p:nvPicPr>
          <p:cNvPr id="32" name="Picture 31" descr="angry-face-01s.gif"/>
          <p:cNvPicPr>
            <a:picLocks noChangeAspect="1"/>
          </p:cNvPicPr>
          <p:nvPr/>
        </p:nvPicPr>
        <p:blipFill>
          <a:blip r:embed="rId6" cstate="print"/>
          <a:stretch>
            <a:fillRect/>
          </a:stretch>
        </p:blipFill>
        <p:spPr>
          <a:xfrm>
            <a:off x="179512" y="5877272"/>
            <a:ext cx="864096" cy="864096"/>
          </a:xfrm>
          <a:prstGeom prst="ellipse">
            <a:avLst/>
          </a:prstGeom>
        </p:spPr>
      </p:pic>
      <p:sp>
        <p:nvSpPr>
          <p:cNvPr id="34" name="TextBox 33"/>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6" name="Title 1"/>
          <p:cNvSpPr txBox="1">
            <a:spLocks/>
          </p:cNvSpPr>
          <p:nvPr/>
        </p:nvSpPr>
        <p:spPr bwMode="auto">
          <a:xfrm>
            <a:off x="3275856" y="260648"/>
            <a:ext cx="5652120" cy="864096"/>
          </a:xfrm>
          <a:prstGeom prst="rect">
            <a:avLst/>
          </a:prstGeom>
          <a:solidFill>
            <a:schemeClr val="tx1"/>
          </a:solidFill>
          <a:ln w="9525">
            <a:noFill/>
            <a:miter lim="800000"/>
            <a:headEnd/>
            <a:tailEnd/>
          </a:ln>
        </p:spPr>
        <p:txBody>
          <a:bodyPr anchor="ctr"/>
          <a:lstStyle/>
          <a:p>
            <a:pPr algn="ctr" eaLnBrk="0" hangingPunct="0"/>
            <a:r>
              <a:rPr lang="en-CA" sz="2800" b="1" dirty="0" smtClean="0">
                <a:solidFill>
                  <a:srgbClr val="FF0000"/>
                </a:solidFill>
                <a:latin typeface="Calibri" pitchFamily="34" charset="0"/>
              </a:rPr>
              <a:t>65. the Spirit gifts us to serve others.</a:t>
            </a:r>
          </a:p>
          <a:p>
            <a:pPr algn="ctr" eaLnBrk="0" hangingPunct="0"/>
            <a:r>
              <a:rPr lang="en-CA" sz="2800" b="1" dirty="0" smtClean="0">
                <a:solidFill>
                  <a:srgbClr val="FF0000"/>
                </a:solidFill>
                <a:latin typeface="Calibri" pitchFamily="34" charset="0"/>
              </a:rPr>
              <a:t>Thank you, Lord!</a:t>
            </a:r>
            <a:endParaRPr lang="en-CA" sz="3600" b="1" dirty="0">
              <a:solidFill>
                <a:srgbClr val="FFFF00"/>
              </a:solidFill>
              <a:latin typeface="Calibri" pitchFamily="34" charset="0"/>
            </a:endParaRPr>
          </a:p>
        </p:txBody>
      </p:sp>
      <p:sp>
        <p:nvSpPr>
          <p:cNvPr id="38" name="TextBox 37"/>
          <p:cNvSpPr txBox="1"/>
          <p:nvPr/>
        </p:nvSpPr>
        <p:spPr>
          <a:xfrm>
            <a:off x="467544" y="4134559"/>
            <a:ext cx="4644008" cy="2246769"/>
          </a:xfrm>
          <a:prstGeom prst="rect">
            <a:avLst/>
          </a:prstGeom>
          <a:noFill/>
        </p:spPr>
        <p:txBody>
          <a:bodyPr wrap="square" rtlCol="0">
            <a:spAutoFit/>
          </a:bodyPr>
          <a:lstStyle/>
          <a:p>
            <a:r>
              <a:rPr lang="en-CA" sz="2800" b="1" dirty="0" smtClean="0">
                <a:latin typeface="Calibri" pitchFamily="34" charset="0"/>
              </a:rPr>
              <a:t>“As each has received </a:t>
            </a:r>
          </a:p>
          <a:p>
            <a:r>
              <a:rPr lang="en-CA" sz="2800" b="1" dirty="0" smtClean="0">
                <a:latin typeface="Calibri" pitchFamily="34" charset="0"/>
              </a:rPr>
              <a:t>a gift, use it to serve one another, as good stewards </a:t>
            </a:r>
          </a:p>
          <a:p>
            <a:r>
              <a:rPr lang="en-CA" sz="2800" b="1" dirty="0" smtClean="0">
                <a:latin typeface="Calibri" pitchFamily="34" charset="0"/>
              </a:rPr>
              <a:t>       of God's varied grace”  </a:t>
            </a:r>
          </a:p>
          <a:p>
            <a:r>
              <a:rPr lang="en-US" sz="2800" b="1" dirty="0" smtClean="0">
                <a:latin typeface="Calibri" pitchFamily="34" charset="0"/>
              </a:rPr>
              <a:t>                           1 Pet 4:10</a:t>
            </a:r>
            <a:endParaRPr lang="en-CA" sz="2800" b="1" dirty="0">
              <a:latin typeface="Calibri" pitchFamily="34" charset="0"/>
            </a:endParaRPr>
          </a:p>
        </p:txBody>
      </p:sp>
      <p:cxnSp>
        <p:nvCxnSpPr>
          <p:cNvPr id="37" name="Straight Arrow Connector 36"/>
          <p:cNvCxnSpPr/>
          <p:nvPr/>
        </p:nvCxnSpPr>
        <p:spPr>
          <a:xfrm>
            <a:off x="1619672" y="1925588"/>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075683" y="3933056"/>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69" name="Picture 68" descr="www.clipartbest.com dc6XLjAMi.gif"/>
          <p:cNvPicPr>
            <a:picLocks noChangeAspect="1"/>
          </p:cNvPicPr>
          <p:nvPr/>
        </p:nvPicPr>
        <p:blipFill>
          <a:blip r:embed="rId2" cstate="print"/>
          <a:stretch>
            <a:fillRect/>
          </a:stretch>
        </p:blipFill>
        <p:spPr>
          <a:xfrm>
            <a:off x="1907704" y="2175088"/>
            <a:ext cx="5984185" cy="4206240"/>
          </a:xfrm>
          <a:prstGeom prst="rect">
            <a:avLst/>
          </a:prstGeom>
        </p:spPr>
      </p:pic>
      <p:sp>
        <p:nvSpPr>
          <p:cNvPr id="25" name="Rectangle 24"/>
          <p:cNvSpPr/>
          <p:nvPr/>
        </p:nvSpPr>
        <p:spPr>
          <a:xfrm>
            <a:off x="755576" y="1052736"/>
            <a:ext cx="1728192" cy="615553"/>
          </a:xfrm>
          <a:prstGeom prst="rect">
            <a:avLst/>
          </a:prstGeom>
        </p:spPr>
        <p:txBody>
          <a:bodyPr wrap="square">
            <a:spAutoFit/>
          </a:bodyPr>
          <a:lstStyle/>
          <a:p>
            <a:pPr algn="ctr"/>
            <a:r>
              <a:rPr lang="en-CA" sz="800" dirty="0" smtClean="0">
                <a:solidFill>
                  <a:schemeClr val="tx1">
                    <a:lumMod val="85000"/>
                  </a:schemeClr>
                </a:solidFill>
              </a:rPr>
              <a:t>Dove and Bible</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sp>
        <p:nvSpPr>
          <p:cNvPr id="38" name="TextBox 37"/>
          <p:cNvSpPr txBox="1"/>
          <p:nvPr/>
        </p:nvSpPr>
        <p:spPr>
          <a:xfrm>
            <a:off x="2987824" y="1178749"/>
            <a:ext cx="5976664" cy="954107"/>
          </a:xfrm>
          <a:prstGeom prst="rect">
            <a:avLst/>
          </a:prstGeom>
          <a:noFill/>
        </p:spPr>
        <p:txBody>
          <a:bodyPr wrap="square" rtlCol="0">
            <a:spAutoFit/>
          </a:bodyPr>
          <a:lstStyle/>
          <a:p>
            <a:pPr algn="r"/>
            <a:r>
              <a:rPr lang="en-CA" sz="2800" b="1" dirty="0" smtClean="0">
                <a:latin typeface="Calibri" pitchFamily="34" charset="0"/>
              </a:rPr>
              <a:t>“Do not get drunk with wine . . . but</a:t>
            </a:r>
          </a:p>
          <a:p>
            <a:pPr algn="r"/>
            <a:r>
              <a:rPr lang="en-CA" sz="2800" b="1" dirty="0" smtClean="0">
                <a:latin typeface="Calibri" pitchFamily="34" charset="0"/>
              </a:rPr>
              <a:t>be filled with the Spirit”  Eph 5:18</a:t>
            </a:r>
            <a:endParaRPr lang="en-CA" sz="2800" b="1" dirty="0">
              <a:latin typeface="Calibri" pitchFamily="34" charset="0"/>
            </a:endParaRPr>
          </a:p>
        </p:txBody>
      </p:sp>
      <p:sp>
        <p:nvSpPr>
          <p:cNvPr id="57" name="TextBox 56"/>
          <p:cNvSpPr txBox="1"/>
          <p:nvPr/>
        </p:nvSpPr>
        <p:spPr>
          <a:xfrm>
            <a:off x="2987824" y="3212976"/>
            <a:ext cx="3888432" cy="1569660"/>
          </a:xfrm>
          <a:prstGeom prst="rect">
            <a:avLst/>
          </a:prstGeom>
          <a:noFill/>
        </p:spPr>
        <p:txBody>
          <a:bodyPr wrap="square" rtlCol="0">
            <a:spAutoFit/>
          </a:bodyPr>
          <a:lstStyle/>
          <a:p>
            <a:pPr algn="ctr"/>
            <a:r>
              <a:rPr lang="en-CA" sz="7200" b="1" dirty="0" smtClean="0"/>
              <a:t>Jesus</a:t>
            </a:r>
            <a:r>
              <a:rPr lang="en-CA" sz="9600" b="1" dirty="0" smtClean="0"/>
              <a:t> </a:t>
            </a:r>
            <a:endParaRPr lang="en-CA" sz="9600" b="1" dirty="0"/>
          </a:p>
        </p:txBody>
      </p:sp>
      <p:pic>
        <p:nvPicPr>
          <p:cNvPr id="58" name="Picture 57" descr="dove and sword large cropped.png"/>
          <p:cNvPicPr>
            <a:picLocks noChangeAspect="1"/>
          </p:cNvPicPr>
          <p:nvPr/>
        </p:nvPicPr>
        <p:blipFill>
          <a:blip r:embed="rId3" cstate="print"/>
          <a:stretch>
            <a:fillRect/>
          </a:stretch>
        </p:blipFill>
        <p:spPr>
          <a:xfrm>
            <a:off x="266649" y="1052736"/>
            <a:ext cx="2505151" cy="2592288"/>
          </a:xfrm>
          <a:prstGeom prst="rect">
            <a:avLst/>
          </a:prstGeom>
        </p:spPr>
      </p:pic>
      <p:sp>
        <p:nvSpPr>
          <p:cNvPr id="59" name="TextBox 58"/>
          <p:cNvSpPr txBox="1"/>
          <p:nvPr/>
        </p:nvSpPr>
        <p:spPr>
          <a:xfrm>
            <a:off x="107504" y="4163596"/>
            <a:ext cx="3816424" cy="1569660"/>
          </a:xfrm>
          <a:prstGeom prst="rect">
            <a:avLst/>
          </a:prstGeom>
          <a:noFill/>
        </p:spPr>
        <p:txBody>
          <a:bodyPr wrap="square" rtlCol="0">
            <a:spAutoFit/>
          </a:bodyPr>
          <a:lstStyle/>
          <a:p>
            <a:r>
              <a:rPr lang="en-CA" sz="2400" b="1" dirty="0" smtClean="0">
                <a:solidFill>
                  <a:srgbClr val="0000FF"/>
                </a:solidFill>
                <a:latin typeface="Calibri" pitchFamily="34" charset="0"/>
              </a:rPr>
              <a:t>Filled with the </a:t>
            </a:r>
          </a:p>
          <a:p>
            <a:r>
              <a:rPr lang="en-CA" sz="2400" b="1" dirty="0" smtClean="0">
                <a:solidFill>
                  <a:srgbClr val="0000FF"/>
                </a:solidFill>
                <a:latin typeface="Calibri" pitchFamily="34" charset="0"/>
              </a:rPr>
              <a:t>Spirit of Jesus; </a:t>
            </a:r>
          </a:p>
          <a:p>
            <a:r>
              <a:rPr lang="en-CA" sz="2400" b="1" dirty="0" smtClean="0">
                <a:solidFill>
                  <a:srgbClr val="0000FF"/>
                </a:solidFill>
                <a:latin typeface="Calibri" pitchFamily="34" charset="0"/>
              </a:rPr>
              <a:t>filled with God’s nature </a:t>
            </a:r>
          </a:p>
          <a:p>
            <a:r>
              <a:rPr lang="en-CA" sz="2400" b="1" dirty="0" smtClean="0">
                <a:solidFill>
                  <a:srgbClr val="0000FF"/>
                </a:solidFill>
                <a:latin typeface="Calibri" pitchFamily="34" charset="0"/>
              </a:rPr>
              <a:t>of love for God and people</a:t>
            </a:r>
            <a:endParaRPr lang="en-CA" sz="2400" b="1" dirty="0">
              <a:solidFill>
                <a:srgbClr val="0000FF"/>
              </a:solidFill>
              <a:latin typeface="Calibri" pitchFamily="34" charset="0"/>
            </a:endParaRPr>
          </a:p>
        </p:txBody>
      </p:sp>
      <p:sp>
        <p:nvSpPr>
          <p:cNvPr id="60" name="TextBox 59"/>
          <p:cNvSpPr txBox="1"/>
          <p:nvPr/>
        </p:nvSpPr>
        <p:spPr>
          <a:xfrm>
            <a:off x="3275856" y="2636912"/>
            <a:ext cx="864096" cy="461665"/>
          </a:xfrm>
          <a:prstGeom prst="rect">
            <a:avLst/>
          </a:prstGeom>
          <a:noFill/>
        </p:spPr>
        <p:txBody>
          <a:bodyPr wrap="square" rtlCol="0">
            <a:spAutoFit/>
          </a:bodyPr>
          <a:lstStyle/>
          <a:p>
            <a:r>
              <a:rPr lang="en-CA" sz="2400" b="1" dirty="0" smtClean="0"/>
              <a:t>love</a:t>
            </a:r>
            <a:endParaRPr lang="en-CA" sz="2400" b="1" dirty="0"/>
          </a:p>
        </p:txBody>
      </p:sp>
      <p:sp>
        <p:nvSpPr>
          <p:cNvPr id="61" name="TextBox 60"/>
          <p:cNvSpPr txBox="1"/>
          <p:nvPr/>
        </p:nvSpPr>
        <p:spPr>
          <a:xfrm>
            <a:off x="5868144" y="2636912"/>
            <a:ext cx="864096" cy="461665"/>
          </a:xfrm>
          <a:prstGeom prst="rect">
            <a:avLst/>
          </a:prstGeom>
          <a:noFill/>
        </p:spPr>
        <p:txBody>
          <a:bodyPr wrap="square" rtlCol="0">
            <a:spAutoFit/>
          </a:bodyPr>
          <a:lstStyle/>
          <a:p>
            <a:r>
              <a:rPr lang="en-CA" sz="2400" b="1" dirty="0" smtClean="0"/>
              <a:t>joy</a:t>
            </a:r>
            <a:endParaRPr lang="en-CA" sz="2400" b="1" dirty="0"/>
          </a:p>
        </p:txBody>
      </p:sp>
      <p:sp>
        <p:nvSpPr>
          <p:cNvPr id="62" name="TextBox 61"/>
          <p:cNvSpPr txBox="1"/>
          <p:nvPr/>
        </p:nvSpPr>
        <p:spPr>
          <a:xfrm>
            <a:off x="3131840" y="2996952"/>
            <a:ext cx="1152128" cy="461665"/>
          </a:xfrm>
          <a:prstGeom prst="rect">
            <a:avLst/>
          </a:prstGeom>
          <a:noFill/>
        </p:spPr>
        <p:txBody>
          <a:bodyPr wrap="square" rtlCol="0">
            <a:spAutoFit/>
          </a:bodyPr>
          <a:lstStyle/>
          <a:p>
            <a:r>
              <a:rPr lang="en-CA" sz="2400" b="1" dirty="0" smtClean="0"/>
              <a:t>peace</a:t>
            </a:r>
            <a:endParaRPr lang="en-CA" sz="2400" b="1" dirty="0"/>
          </a:p>
        </p:txBody>
      </p:sp>
      <p:sp>
        <p:nvSpPr>
          <p:cNvPr id="63" name="TextBox 62"/>
          <p:cNvSpPr txBox="1"/>
          <p:nvPr/>
        </p:nvSpPr>
        <p:spPr>
          <a:xfrm>
            <a:off x="5076056" y="2996952"/>
            <a:ext cx="2160240" cy="461665"/>
          </a:xfrm>
          <a:prstGeom prst="rect">
            <a:avLst/>
          </a:prstGeom>
          <a:noFill/>
        </p:spPr>
        <p:txBody>
          <a:bodyPr wrap="square" rtlCol="0">
            <a:spAutoFit/>
          </a:bodyPr>
          <a:lstStyle/>
          <a:p>
            <a:r>
              <a:rPr lang="en-CA" sz="2400" b="1" dirty="0" smtClean="0"/>
              <a:t>longsuffering</a:t>
            </a:r>
            <a:endParaRPr lang="en-CA" sz="2400" b="1" dirty="0"/>
          </a:p>
        </p:txBody>
      </p:sp>
      <p:sp>
        <p:nvSpPr>
          <p:cNvPr id="64" name="TextBox 63"/>
          <p:cNvSpPr txBox="1"/>
          <p:nvPr/>
        </p:nvSpPr>
        <p:spPr>
          <a:xfrm>
            <a:off x="5076056" y="3356992"/>
            <a:ext cx="2160240" cy="461665"/>
          </a:xfrm>
          <a:prstGeom prst="rect">
            <a:avLst/>
          </a:prstGeom>
          <a:noFill/>
        </p:spPr>
        <p:txBody>
          <a:bodyPr wrap="square" rtlCol="0">
            <a:spAutoFit/>
          </a:bodyPr>
          <a:lstStyle/>
          <a:p>
            <a:pPr algn="ctr"/>
            <a:r>
              <a:rPr lang="en-CA" sz="2400" b="1" dirty="0" smtClean="0"/>
              <a:t>goodness</a:t>
            </a:r>
            <a:endParaRPr lang="en-CA" sz="2400" b="1" dirty="0"/>
          </a:p>
        </p:txBody>
      </p:sp>
      <p:sp>
        <p:nvSpPr>
          <p:cNvPr id="65" name="TextBox 64"/>
          <p:cNvSpPr txBox="1"/>
          <p:nvPr/>
        </p:nvSpPr>
        <p:spPr>
          <a:xfrm>
            <a:off x="2627784" y="3356992"/>
            <a:ext cx="2160240" cy="461665"/>
          </a:xfrm>
          <a:prstGeom prst="rect">
            <a:avLst/>
          </a:prstGeom>
          <a:noFill/>
        </p:spPr>
        <p:txBody>
          <a:bodyPr wrap="square" rtlCol="0">
            <a:spAutoFit/>
          </a:bodyPr>
          <a:lstStyle/>
          <a:p>
            <a:pPr algn="ctr"/>
            <a:r>
              <a:rPr lang="en-CA" sz="2400" b="1" dirty="0" smtClean="0"/>
              <a:t>kindness</a:t>
            </a:r>
            <a:endParaRPr lang="en-CA" sz="2400" b="1" dirty="0"/>
          </a:p>
        </p:txBody>
      </p:sp>
      <p:sp>
        <p:nvSpPr>
          <p:cNvPr id="66" name="TextBox 65"/>
          <p:cNvSpPr txBox="1"/>
          <p:nvPr/>
        </p:nvSpPr>
        <p:spPr>
          <a:xfrm>
            <a:off x="3491880" y="4437112"/>
            <a:ext cx="2880320" cy="461665"/>
          </a:xfrm>
          <a:prstGeom prst="rect">
            <a:avLst/>
          </a:prstGeom>
          <a:noFill/>
        </p:spPr>
        <p:txBody>
          <a:bodyPr wrap="square" rtlCol="0">
            <a:spAutoFit/>
          </a:bodyPr>
          <a:lstStyle/>
          <a:p>
            <a:pPr algn="ctr"/>
            <a:r>
              <a:rPr lang="en-CA" sz="2400" b="1" dirty="0" smtClean="0"/>
              <a:t>faithfulness</a:t>
            </a:r>
            <a:endParaRPr lang="en-CA" sz="2400" b="1" dirty="0"/>
          </a:p>
        </p:txBody>
      </p:sp>
      <p:sp>
        <p:nvSpPr>
          <p:cNvPr id="67" name="TextBox 66"/>
          <p:cNvSpPr txBox="1"/>
          <p:nvPr/>
        </p:nvSpPr>
        <p:spPr>
          <a:xfrm>
            <a:off x="3851920" y="4797152"/>
            <a:ext cx="2160240" cy="461665"/>
          </a:xfrm>
          <a:prstGeom prst="rect">
            <a:avLst/>
          </a:prstGeom>
          <a:noFill/>
        </p:spPr>
        <p:txBody>
          <a:bodyPr wrap="square" rtlCol="0">
            <a:spAutoFit/>
          </a:bodyPr>
          <a:lstStyle/>
          <a:p>
            <a:pPr algn="ctr"/>
            <a:r>
              <a:rPr lang="en-CA" sz="2400" b="1" dirty="0" smtClean="0"/>
              <a:t>gentleness</a:t>
            </a:r>
            <a:endParaRPr lang="en-CA" sz="2400" b="1" dirty="0"/>
          </a:p>
        </p:txBody>
      </p:sp>
      <p:sp>
        <p:nvSpPr>
          <p:cNvPr id="68" name="TextBox 67"/>
          <p:cNvSpPr txBox="1"/>
          <p:nvPr/>
        </p:nvSpPr>
        <p:spPr>
          <a:xfrm>
            <a:off x="3851920" y="5157192"/>
            <a:ext cx="2160240" cy="461665"/>
          </a:xfrm>
          <a:prstGeom prst="rect">
            <a:avLst/>
          </a:prstGeom>
          <a:noFill/>
        </p:spPr>
        <p:txBody>
          <a:bodyPr wrap="square" rtlCol="0">
            <a:spAutoFit/>
          </a:bodyPr>
          <a:lstStyle/>
          <a:p>
            <a:pPr algn="ctr"/>
            <a:r>
              <a:rPr lang="en-CA" sz="2400" b="1" dirty="0" smtClean="0"/>
              <a:t>self-control</a:t>
            </a:r>
            <a:endParaRPr lang="en-CA" sz="2400" b="1" dirty="0"/>
          </a:p>
        </p:txBody>
      </p:sp>
      <p:pic>
        <p:nvPicPr>
          <p:cNvPr id="53" name="Picture 52"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56" name="TextBox 55"/>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7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72" name="Title 24"/>
          <p:cNvSpPr txBox="1">
            <a:spLocks/>
          </p:cNvSpPr>
          <p:nvPr/>
        </p:nvSpPr>
        <p:spPr bwMode="auto">
          <a:xfrm>
            <a:off x="1" y="-27384"/>
            <a:ext cx="9144000" cy="10058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66. filled with the Spirit of </a:t>
            </a:r>
            <a:r>
              <a:rPr kumimoji="0" lang="en-CA" sz="2800" b="1" i="1" u="none" strike="noStrike" kern="0" cap="none" spc="0" normalizeH="0" baseline="0" noProof="0" dirty="0" smtClean="0">
                <a:ln>
                  <a:noFill/>
                </a:ln>
                <a:solidFill>
                  <a:srgbClr val="FF0000"/>
                </a:solidFill>
                <a:effectLst/>
                <a:uLnTx/>
                <a:uFillTx/>
                <a:latin typeface="Calibri" pitchFamily="34" charset="0"/>
                <a:ea typeface="+mj-ea"/>
                <a:cs typeface="+mj-cs"/>
              </a:rPr>
              <a:t>agape</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to walk as Jesus walked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doing the Lord’s will!  Yes, Lord, empower us!</a:t>
            </a:r>
            <a:endPar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endParaRPr>
          </a:p>
        </p:txBody>
      </p:sp>
      <p:sp>
        <p:nvSpPr>
          <p:cNvPr id="78" name="Oval 77"/>
          <p:cNvSpPr/>
          <p:nvPr/>
        </p:nvSpPr>
        <p:spPr>
          <a:xfrm>
            <a:off x="7380312" y="4661128"/>
            <a:ext cx="640080" cy="6400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rot="19091339" flipH="1">
            <a:off x="7652936" y="5179917"/>
            <a:ext cx="7315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rot="3138675" flipH="1">
            <a:off x="7553754" y="5177828"/>
            <a:ext cx="274320" cy="822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rot="8040000" flipH="1">
            <a:off x="7189681" y="5355232"/>
            <a:ext cx="182880" cy="5486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rot="5400000">
            <a:off x="7791792" y="5983560"/>
            <a:ext cx="2743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rot="3653219" flipH="1">
            <a:off x="7710196" y="5658112"/>
            <a:ext cx="457200" cy="1188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Arc 85"/>
          <p:cNvSpPr/>
          <p:nvPr/>
        </p:nvSpPr>
        <p:spPr>
          <a:xfrm rot="1517017">
            <a:off x="805889" y="3724102"/>
            <a:ext cx="6126480" cy="1609725"/>
          </a:xfrm>
          <a:prstGeom prst="arc">
            <a:avLst>
              <a:gd name="adj1" fmla="val 11896279"/>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dirty="0"/>
          </a:p>
        </p:txBody>
      </p:sp>
      <p:pic>
        <p:nvPicPr>
          <p:cNvPr id="89" name="Picture 88" descr="dove and sword large cropped.png"/>
          <p:cNvPicPr>
            <a:picLocks noChangeAspect="1"/>
          </p:cNvPicPr>
          <p:nvPr/>
        </p:nvPicPr>
        <p:blipFill>
          <a:blip r:embed="rId3" cstate="print"/>
          <a:stretch>
            <a:fillRect/>
          </a:stretch>
        </p:blipFill>
        <p:spPr>
          <a:xfrm>
            <a:off x="7236296" y="5120600"/>
            <a:ext cx="1148765" cy="1188720"/>
          </a:xfrm>
          <a:prstGeom prst="rect">
            <a:avLst/>
          </a:prstGeom>
        </p:spPr>
      </p:pic>
      <p:sp>
        <p:nvSpPr>
          <p:cNvPr id="33" name="Arc 32"/>
          <p:cNvSpPr/>
          <p:nvPr/>
        </p:nvSpPr>
        <p:spPr>
          <a:xfrm rot="1517017">
            <a:off x="627455" y="3972445"/>
            <a:ext cx="6126480" cy="1609725"/>
          </a:xfrm>
          <a:prstGeom prst="arc">
            <a:avLst>
              <a:gd name="adj1" fmla="val 11896279"/>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dirty="0"/>
          </a:p>
        </p:txBody>
      </p:sp>
      <p:sp>
        <p:nvSpPr>
          <p:cNvPr id="34" name="Arc 33"/>
          <p:cNvSpPr/>
          <p:nvPr/>
        </p:nvSpPr>
        <p:spPr>
          <a:xfrm rot="1744429" flipV="1">
            <a:off x="1824769" y="1791786"/>
            <a:ext cx="6126480" cy="1609725"/>
          </a:xfrm>
          <a:prstGeom prst="arc">
            <a:avLst>
              <a:gd name="adj1" fmla="val 11896279"/>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dirty="0"/>
          </a:p>
        </p:txBody>
      </p:sp>
      <p:sp>
        <p:nvSpPr>
          <p:cNvPr id="35" name="Arc 34"/>
          <p:cNvSpPr/>
          <p:nvPr/>
        </p:nvSpPr>
        <p:spPr>
          <a:xfrm rot="1744429" flipV="1">
            <a:off x="1696807" y="2079818"/>
            <a:ext cx="6126480" cy="1609725"/>
          </a:xfrm>
          <a:prstGeom prst="arc">
            <a:avLst>
              <a:gd name="adj1" fmla="val 11896279"/>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dirty="0"/>
          </a:p>
        </p:txBody>
      </p:sp>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13910" y="1340768"/>
            <a:ext cx="6114274" cy="4297680"/>
          </a:xfrm>
          <a:prstGeom prst="rect">
            <a:avLst/>
          </a:prstGeom>
        </p:spPr>
      </p:pic>
      <p:sp>
        <p:nvSpPr>
          <p:cNvPr id="11" name="Rectangle 10"/>
          <p:cNvSpPr/>
          <p:nvPr/>
        </p:nvSpPr>
        <p:spPr>
          <a:xfrm>
            <a:off x="2987824" y="2924944"/>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218" y="3075227"/>
            <a:ext cx="4301334" cy="256032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pulsing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2130976"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698820" y="449061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1266772" y="4195011"/>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2130976" y="3762963"/>
            <a:ext cx="921716" cy="548640"/>
          </a:xfrm>
          <a:prstGeom prst="rect">
            <a:avLst/>
          </a:prstGeom>
        </p:spPr>
      </p:pic>
      <p:sp>
        <p:nvSpPr>
          <p:cNvPr id="22" name="TextBox 21"/>
          <p:cNvSpPr txBox="1"/>
          <p:nvPr/>
        </p:nvSpPr>
        <p:spPr>
          <a:xfrm>
            <a:off x="5796136" y="332656"/>
            <a:ext cx="3312368" cy="6247864"/>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cs typeface="Calibri" pitchFamily="34" charset="0"/>
              </a:rPr>
              <a:t>The Spirit fills believers to love, fellowship with and cooperate with the Father as Jesus does.</a:t>
            </a:r>
          </a:p>
          <a:p>
            <a:pPr algn="ctr">
              <a:lnSpc>
                <a:spcPts val="3000"/>
              </a:lnSpc>
            </a:pPr>
            <a:endParaRPr lang="en-CA" sz="2800" b="1" dirty="0" smtClean="0">
              <a:solidFill>
                <a:schemeClr val="bg1"/>
              </a:solidFill>
              <a:latin typeface="Calibri" pitchFamily="34" charset="0"/>
              <a:cs typeface="Calibri" pitchFamily="34" charset="0"/>
            </a:endParaRPr>
          </a:p>
          <a:p>
            <a:pPr algn="ctr">
              <a:lnSpc>
                <a:spcPts val="3000"/>
              </a:lnSpc>
            </a:pPr>
            <a:r>
              <a:rPr lang="en-CA" sz="2800" b="1" dirty="0" smtClean="0">
                <a:solidFill>
                  <a:schemeClr val="bg1"/>
                </a:solidFill>
                <a:latin typeface="Calibri" pitchFamily="34" charset="0"/>
                <a:cs typeface="Calibri" pitchFamily="34" charset="0"/>
              </a:rPr>
              <a:t>The Spirit fills believers to </a:t>
            </a:r>
          </a:p>
          <a:p>
            <a:pPr algn="ctr">
              <a:lnSpc>
                <a:spcPts val="3000"/>
              </a:lnSpc>
            </a:pPr>
            <a:r>
              <a:rPr lang="en-CA" sz="2800" b="1" dirty="0" smtClean="0">
                <a:solidFill>
                  <a:schemeClr val="bg1"/>
                </a:solidFill>
                <a:latin typeface="Calibri" pitchFamily="34" charset="0"/>
                <a:cs typeface="Calibri" pitchFamily="34" charset="0"/>
              </a:rPr>
              <a:t>love others </a:t>
            </a:r>
          </a:p>
          <a:p>
            <a:pPr algn="ctr">
              <a:lnSpc>
                <a:spcPts val="3000"/>
              </a:lnSpc>
            </a:pPr>
            <a:r>
              <a:rPr lang="en-CA" sz="2800" b="1" dirty="0" smtClean="0">
                <a:solidFill>
                  <a:schemeClr val="bg1"/>
                </a:solidFill>
                <a:latin typeface="Calibri" pitchFamily="34" charset="0"/>
                <a:cs typeface="Calibri" pitchFamily="34" charset="0"/>
              </a:rPr>
              <a:t>as Jesus does, </a:t>
            </a:r>
          </a:p>
          <a:p>
            <a:pPr algn="ctr">
              <a:lnSpc>
                <a:spcPts val="3000"/>
              </a:lnSpc>
            </a:pPr>
            <a:r>
              <a:rPr lang="en-CA" sz="2800" b="1" dirty="0" smtClean="0">
                <a:solidFill>
                  <a:schemeClr val="bg1"/>
                </a:solidFill>
                <a:latin typeface="Calibri" pitchFamily="34" charset="0"/>
                <a:cs typeface="Calibri" pitchFamily="34" charset="0"/>
              </a:rPr>
              <a:t>and share </a:t>
            </a:r>
          </a:p>
          <a:p>
            <a:pPr algn="ctr">
              <a:lnSpc>
                <a:spcPts val="3000"/>
              </a:lnSpc>
            </a:pPr>
            <a:r>
              <a:rPr lang="en-CA" sz="2800" b="1" dirty="0" smtClean="0">
                <a:solidFill>
                  <a:schemeClr val="bg1"/>
                </a:solidFill>
                <a:latin typeface="Calibri" pitchFamily="34" charset="0"/>
                <a:cs typeface="Calibri" pitchFamily="34" charset="0"/>
              </a:rPr>
              <a:t>the gospel </a:t>
            </a:r>
          </a:p>
          <a:p>
            <a:pPr algn="ctr">
              <a:lnSpc>
                <a:spcPts val="3000"/>
              </a:lnSpc>
            </a:pPr>
            <a:r>
              <a:rPr lang="en-CA" sz="2800" b="1" dirty="0" smtClean="0">
                <a:solidFill>
                  <a:schemeClr val="bg1"/>
                </a:solidFill>
                <a:latin typeface="Calibri" pitchFamily="34" charset="0"/>
                <a:cs typeface="Calibri" pitchFamily="34" charset="0"/>
              </a:rPr>
              <a:t>as Jesus does.</a:t>
            </a:r>
          </a:p>
          <a:p>
            <a:pPr algn="ctr">
              <a:lnSpc>
                <a:spcPts val="3000"/>
              </a:lnSpc>
            </a:pPr>
            <a:r>
              <a:rPr lang="en-CA" sz="2800" b="1" dirty="0" smtClean="0">
                <a:solidFill>
                  <a:schemeClr val="bg1"/>
                </a:solidFill>
                <a:latin typeface="Calibri" pitchFamily="34" charset="0"/>
                <a:cs typeface="Calibri" pitchFamily="34" charset="0"/>
              </a:rPr>
              <a:t> </a:t>
            </a:r>
          </a:p>
          <a:p>
            <a:pPr algn="ctr">
              <a:lnSpc>
                <a:spcPts val="3000"/>
              </a:lnSpc>
            </a:pPr>
            <a:r>
              <a:rPr lang="en-CA" sz="2800" b="1" dirty="0" smtClean="0">
                <a:solidFill>
                  <a:schemeClr val="bg1"/>
                </a:solidFill>
                <a:latin typeface="Calibri" pitchFamily="34" charset="0"/>
                <a:cs typeface="Calibri" pitchFamily="34" charset="0"/>
              </a:rPr>
              <a:t>This is New Covenant salvation!</a:t>
            </a:r>
            <a:endParaRPr lang="en-CA" sz="2800" b="1" dirty="0">
              <a:solidFill>
                <a:schemeClr val="bg1"/>
              </a:solidFill>
              <a:latin typeface="Calibri" pitchFamily="34" charset="0"/>
              <a:cs typeface="Calibri" pitchFamily="34" charset="0"/>
            </a:endParaRPr>
          </a:p>
        </p:txBody>
      </p:sp>
      <p:sp>
        <p:nvSpPr>
          <p:cNvPr id="23"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313492"/>
            <a:ext cx="8892480" cy="523220"/>
          </a:xfrm>
          <a:prstGeom prst="rect">
            <a:avLst/>
          </a:prstGeom>
        </p:spPr>
        <p:txBody>
          <a:bodyPr wrap="square">
            <a:spAutoFit/>
          </a:bodyPr>
          <a:lstStyle/>
          <a:p>
            <a:pPr algn="ctr"/>
            <a:r>
              <a:rPr lang="en-CA" sz="2800" b="1" dirty="0" smtClean="0">
                <a:solidFill>
                  <a:srgbClr val="FF0000"/>
                </a:solidFill>
                <a:latin typeface="Calibri" pitchFamily="34" charset="0"/>
                <a:cs typeface="Calibri" pitchFamily="34" charset="0"/>
              </a:rPr>
              <a:t>How did Jesus walk with the Father in the Spirit?</a:t>
            </a:r>
            <a:endParaRPr lang="en-CA" sz="2800" dirty="0">
              <a:solidFill>
                <a:srgbClr val="FF0000"/>
              </a:solidFill>
            </a:endParaRPr>
          </a:p>
        </p:txBody>
      </p:sp>
      <p:sp>
        <p:nvSpPr>
          <p:cNvPr id="11" name="TextBox 10"/>
          <p:cNvSpPr txBox="1"/>
          <p:nvPr/>
        </p:nvSpPr>
        <p:spPr>
          <a:xfrm>
            <a:off x="4139952" y="3573016"/>
            <a:ext cx="1800200" cy="725711"/>
          </a:xfrm>
          <a:prstGeom prst="rect">
            <a:avLst/>
          </a:prstGeom>
          <a:noFill/>
        </p:spPr>
        <p:txBody>
          <a:bodyPr wrap="square" rtlCol="0">
            <a:spAutoFit/>
          </a:bodyPr>
          <a:lstStyle/>
          <a:p>
            <a:pPr algn="ctr">
              <a:lnSpc>
                <a:spcPts val="2400"/>
              </a:lnSpc>
            </a:pPr>
            <a:r>
              <a:rPr lang="en-US" sz="2800" b="1" dirty="0" smtClean="0">
                <a:latin typeface="Calibri" pitchFamily="34" charset="0"/>
                <a:cs typeface="Calibri" pitchFamily="34" charset="0"/>
              </a:rPr>
              <a:t>“You first   </a:t>
            </a:r>
          </a:p>
          <a:p>
            <a:pPr algn="ct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1.JPG"/>
          <p:cNvPicPr>
            <a:picLocks noChangeAspect="1"/>
          </p:cNvPicPr>
          <p:nvPr/>
        </p:nvPicPr>
        <p:blipFill>
          <a:blip r:embed="rId2" cstate="print"/>
          <a:stretch>
            <a:fillRect/>
          </a:stretch>
        </p:blipFill>
        <p:spPr>
          <a:xfrm>
            <a:off x="0" y="-27384"/>
            <a:ext cx="9144000" cy="6885384"/>
          </a:xfrm>
          <a:prstGeom prst="rect">
            <a:avLst/>
          </a:prstGeom>
        </p:spPr>
      </p:pic>
      <p:sp>
        <p:nvSpPr>
          <p:cNvPr id="7" name="Rectangle 6"/>
          <p:cNvSpPr/>
          <p:nvPr/>
        </p:nvSpPr>
        <p:spPr>
          <a:xfrm>
            <a:off x="179512" y="6074132"/>
            <a:ext cx="8892480" cy="523220"/>
          </a:xfrm>
          <a:prstGeom prst="rect">
            <a:avLst/>
          </a:prstGeom>
        </p:spPr>
        <p:txBody>
          <a:bodyPr wrap="square">
            <a:spAutoFit/>
          </a:bodyPr>
          <a:lstStyle/>
          <a:p>
            <a:pPr algn="ctr"/>
            <a:r>
              <a:rPr lang="en-CA" sz="2800" b="1" dirty="0" smtClean="0">
                <a:solidFill>
                  <a:srgbClr val="FF0000"/>
                </a:solidFill>
                <a:latin typeface="Calibri" pitchFamily="34" charset="0"/>
                <a:cs typeface="Calibri" pitchFamily="34" charset="0"/>
              </a:rPr>
              <a:t>How do we walk with Christ in the Spirit?</a:t>
            </a:r>
            <a:endParaRPr lang="en-CA" sz="2800" dirty="0">
              <a:solidFill>
                <a:srgbClr val="FF0000"/>
              </a:solidFill>
            </a:endParaRPr>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Yoon Nam Sun darkness people.jpg"/>
          <p:cNvPicPr>
            <a:picLocks noChangeAspect="1"/>
          </p:cNvPicPr>
          <p:nvPr/>
        </p:nvPicPr>
        <p:blipFill>
          <a:blip r:embed="rId2" cstate="print"/>
          <a:stretch>
            <a:fillRect/>
          </a:stretch>
        </p:blipFill>
        <p:spPr>
          <a:xfrm>
            <a:off x="0" y="0"/>
            <a:ext cx="9144000" cy="6858000"/>
          </a:xfrm>
          <a:prstGeom prst="rect">
            <a:avLst/>
          </a:prstGeom>
        </p:spPr>
      </p:pic>
      <p:sp>
        <p:nvSpPr>
          <p:cNvPr id="8" name="TextBox 7"/>
          <p:cNvSpPr txBox="1"/>
          <p:nvPr/>
        </p:nvSpPr>
        <p:spPr>
          <a:xfrm>
            <a:off x="-36512" y="87015"/>
            <a:ext cx="9144000" cy="477054"/>
          </a:xfrm>
          <a:prstGeom prst="rect">
            <a:avLst/>
          </a:prstGeom>
          <a:noFill/>
        </p:spPr>
        <p:txBody>
          <a:bodyPr wrap="square" rtlCol="0">
            <a:spAutoFit/>
          </a:bodyPr>
          <a:lstStyle/>
          <a:p>
            <a:pPr algn="ctr">
              <a:lnSpc>
                <a:spcPts val="3000"/>
              </a:lnSpc>
            </a:pPr>
            <a:r>
              <a:rPr lang="en-CA" sz="2800" b="1" dirty="0" smtClean="0">
                <a:solidFill>
                  <a:srgbClr val="FF0000"/>
                </a:solidFill>
                <a:latin typeface="Calibri" pitchFamily="34" charset="0"/>
              </a:rPr>
              <a:t>How do we walk with Christ in the Spirit?</a:t>
            </a:r>
            <a:endParaRPr lang="en-CA" sz="2800" dirty="0" smtClean="0">
              <a:solidFill>
                <a:srgbClr val="FF0000"/>
              </a:solidFill>
              <a:latin typeface="Calibri" pitchFamily="34" charset="0"/>
            </a:endParaRPr>
          </a:p>
        </p:txBody>
      </p:sp>
      <p:sp>
        <p:nvSpPr>
          <p:cNvPr id="9" name="TextBox 8"/>
          <p:cNvSpPr txBox="1"/>
          <p:nvPr/>
        </p:nvSpPr>
        <p:spPr>
          <a:xfrm>
            <a:off x="0" y="4869160"/>
            <a:ext cx="9144000" cy="1938992"/>
          </a:xfrm>
          <a:prstGeom prst="rect">
            <a:avLst/>
          </a:prstGeom>
          <a:noFill/>
        </p:spPr>
        <p:txBody>
          <a:bodyPr wrap="square" rtlCol="0">
            <a:spAutoFit/>
          </a:bodyPr>
          <a:lstStyle/>
          <a:p>
            <a:pPr algn="ctr"/>
            <a:r>
              <a:rPr lang="en-US" sz="2400" b="1" dirty="0" smtClean="0">
                <a:solidFill>
                  <a:schemeClr val="bg1"/>
                </a:solidFill>
                <a:latin typeface="Calibri" pitchFamily="34" charset="0"/>
                <a:cs typeface="Calibri" pitchFamily="34" charset="0"/>
              </a:rPr>
              <a:t>“be filled with the Spirit; Speaking to yourselves in psalms and hymns and spiritual songs, singing and making melody in your heart to the Lord; Giving thanks always for all things unto God and the Father in the name of our Lord Jesus Christ; Submitting yourselves one to another in the fear of God.”  Eph 5:18-21 KJV</a:t>
            </a: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50912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2" name="Title 2"/>
          <p:cNvSpPr txBox="1">
            <a:spLocks/>
          </p:cNvSpPr>
          <p:nvPr/>
        </p:nvSpPr>
        <p:spPr bwMode="auto">
          <a:xfrm>
            <a:off x="179512"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endParaRPr lang="en-US" sz="28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cs typeface="Calibri" pitchFamily="34" charset="0"/>
              </a:rPr>
              <a:t>“But I say, walk by the Spirit, and you will not gratify the desires of the flesh.”  Gal 5:16</a:t>
            </a:r>
          </a:p>
          <a:p>
            <a:pPr algn="ctr"/>
            <a:endParaRPr lang="en-CA" sz="2400" dirty="0" smtClean="0"/>
          </a:p>
          <a:p>
            <a:endParaRPr lang="en-CA" sz="2400" dirty="0" smtClean="0"/>
          </a:p>
        </p:txBody>
      </p:sp>
      <p:pic>
        <p:nvPicPr>
          <p:cNvPr id="21" name="Picture 20" descr="lord-jesus-christ-coming-293608.gif"/>
          <p:cNvPicPr>
            <a:picLocks noChangeAspect="1"/>
          </p:cNvPicPr>
          <p:nvPr/>
        </p:nvPicPr>
        <p:blipFill>
          <a:blip r:embed="rId4" cstate="print"/>
          <a:stretch>
            <a:fillRect/>
          </a:stretch>
        </p:blipFill>
        <p:spPr>
          <a:xfrm>
            <a:off x="3635896" y="836712"/>
            <a:ext cx="732536" cy="1066800"/>
          </a:xfrm>
          <a:prstGeom prst="rect">
            <a:avLst/>
          </a:prstGeom>
        </p:spPr>
      </p:pic>
      <p:sp>
        <p:nvSpPr>
          <p:cNvPr id="24"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5" name="Title 2"/>
          <p:cNvSpPr txBox="1">
            <a:spLocks/>
          </p:cNvSpPr>
          <p:nvPr/>
        </p:nvSpPr>
        <p:spPr bwMode="auto">
          <a:xfrm>
            <a:off x="323528" y="44624"/>
            <a:ext cx="8604448" cy="7315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How do we walk with Christ in the Spirit?</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4" name="Rectangle 3"/>
          <p:cNvSpPr/>
          <p:nvPr/>
        </p:nvSpPr>
        <p:spPr>
          <a:xfrm>
            <a:off x="1037888" y="1268760"/>
            <a:ext cx="365760" cy="1737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010468" y="1085876"/>
            <a:ext cx="365760" cy="13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rot="19698969">
            <a:off x="267386" y="1101908"/>
            <a:ext cx="1882552" cy="1143000"/>
          </a:xfrm>
        </p:spPr>
        <p:txBody>
          <a:bodyPr>
            <a:normAutofit/>
          </a:bodyPr>
          <a:lstStyle/>
          <a:p>
            <a:r>
              <a:rPr lang="en-CA" sz="2400" dirty="0" smtClean="0">
                <a:solidFill>
                  <a:schemeClr val="tx1"/>
                </a:solidFill>
                <a:latin typeface="Arial Black" pitchFamily="34" charset="0"/>
              </a:rPr>
              <a:t>me</a:t>
            </a:r>
            <a:endParaRPr lang="en-CA" sz="2400" dirty="0">
              <a:solidFill>
                <a:schemeClr val="tx1"/>
              </a:solidFill>
              <a:latin typeface="Arial Black" pitchFamily="34" charset="0"/>
            </a:endParaRPr>
          </a:p>
        </p:txBody>
      </p:sp>
      <p:sp>
        <p:nvSpPr>
          <p:cNvPr id="6" name="TextBox 5"/>
          <p:cNvSpPr txBox="1"/>
          <p:nvPr/>
        </p:nvSpPr>
        <p:spPr>
          <a:xfrm>
            <a:off x="1907704" y="692696"/>
            <a:ext cx="7020272" cy="1411284"/>
          </a:xfrm>
          <a:prstGeom prst="rect">
            <a:avLst/>
          </a:prstGeom>
          <a:noFill/>
        </p:spPr>
        <p:txBody>
          <a:bodyPr wrap="square" rtlCol="0">
            <a:spAutoFit/>
          </a:bodyPr>
          <a:lstStyle/>
          <a:p>
            <a:pPr algn="ct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Consider, Count yourselves dead to sin </a:t>
            </a:r>
          </a:p>
          <a:p>
            <a:pPr algn="ctr">
              <a:lnSpc>
                <a:spcPts val="3200"/>
              </a:lnSpc>
            </a:pPr>
            <a:r>
              <a:rPr lang="en-CA" sz="2800" b="1" dirty="0" smtClean="0">
                <a:solidFill>
                  <a:schemeClr val="bg1"/>
                </a:solidFill>
                <a:latin typeface="Calibri" pitchFamily="34" charset="0"/>
              </a:rPr>
              <a:t>and alive to God in Christ  6:11</a:t>
            </a:r>
          </a:p>
        </p:txBody>
      </p:sp>
      <p:pic>
        <p:nvPicPr>
          <p:cNvPr id="7" name="Picture 6" descr="dove and sword large cropped.png"/>
          <p:cNvPicPr>
            <a:picLocks noChangeAspect="1"/>
          </p:cNvPicPr>
          <p:nvPr/>
        </p:nvPicPr>
        <p:blipFill>
          <a:blip r:embed="rId2" cstate="print"/>
          <a:stretch>
            <a:fillRect/>
          </a:stretch>
        </p:blipFill>
        <p:spPr>
          <a:xfrm>
            <a:off x="179512" y="44624"/>
            <a:ext cx="1590373" cy="1645692"/>
          </a:xfrm>
          <a:prstGeom prst="rect">
            <a:avLst/>
          </a:prstGeom>
        </p:spPr>
      </p:pic>
      <p:sp>
        <p:nvSpPr>
          <p:cNvPr id="9" name="Rectangle 8"/>
          <p:cNvSpPr/>
          <p:nvPr/>
        </p:nvSpPr>
        <p:spPr>
          <a:xfrm>
            <a:off x="1331640" y="1886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1" name="TextBox 10"/>
          <p:cNvSpPr txBox="1"/>
          <p:nvPr/>
        </p:nvSpPr>
        <p:spPr>
          <a:xfrm>
            <a:off x="864096" y="1700808"/>
            <a:ext cx="7596336" cy="913070"/>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let sin reign in you 6:12</a:t>
            </a:r>
          </a:p>
        </p:txBody>
      </p:sp>
      <p:sp>
        <p:nvSpPr>
          <p:cNvPr id="12" name="TextBox 11"/>
          <p:cNvSpPr txBox="1"/>
          <p:nvPr/>
        </p:nvSpPr>
        <p:spPr>
          <a:xfrm>
            <a:off x="1008112" y="2177569"/>
            <a:ext cx="7596336" cy="1323439"/>
          </a:xfrm>
          <a:prstGeom prst="rect">
            <a:avLst/>
          </a:prstGeom>
          <a:noFill/>
        </p:spPr>
        <p:txBody>
          <a:bodyPr wrap="square" rtlCol="0">
            <a:spAutoFit/>
          </a:bodyPr>
          <a:lstStyle/>
          <a:p>
            <a:pPr algn="ctr">
              <a:lnSpc>
                <a:spcPts val="3200"/>
              </a:lnSpc>
            </a:pPr>
            <a:endParaRPr lang="en-CA" sz="1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present your members to sin as </a:t>
            </a:r>
          </a:p>
          <a:p>
            <a:pPr algn="ctr">
              <a:lnSpc>
                <a:spcPts val="3200"/>
              </a:lnSpc>
            </a:pPr>
            <a:r>
              <a:rPr lang="en-CA" sz="2800" b="1" dirty="0" smtClean="0">
                <a:solidFill>
                  <a:schemeClr val="bg1"/>
                </a:solidFill>
                <a:latin typeface="Calibri" pitchFamily="34" charset="0"/>
              </a:rPr>
              <a:t>instruments for unrighteousness  6:13</a:t>
            </a:r>
          </a:p>
        </p:txBody>
      </p:sp>
      <p:sp>
        <p:nvSpPr>
          <p:cNvPr id="13" name="TextBox 12"/>
          <p:cNvSpPr txBox="1"/>
          <p:nvPr/>
        </p:nvSpPr>
        <p:spPr>
          <a:xfrm>
            <a:off x="1008112" y="3041665"/>
            <a:ext cx="7596336" cy="1323439"/>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Present yourselves and your members to God as </a:t>
            </a:r>
          </a:p>
          <a:p>
            <a:pPr algn="ctr">
              <a:lnSpc>
                <a:spcPts val="3200"/>
              </a:lnSpc>
            </a:pPr>
            <a:r>
              <a:rPr lang="en-CA" sz="2800" b="1" dirty="0" smtClean="0">
                <a:solidFill>
                  <a:schemeClr val="bg1"/>
                </a:solidFill>
                <a:latin typeface="Calibri" pitchFamily="34" charset="0"/>
              </a:rPr>
              <a:t>instruments for righteousness  6:13,16,19,22</a:t>
            </a:r>
          </a:p>
        </p:txBody>
      </p:sp>
      <p:sp>
        <p:nvSpPr>
          <p:cNvPr id="14" name="TextBox 13"/>
          <p:cNvSpPr txBox="1"/>
          <p:nvPr/>
        </p:nvSpPr>
        <p:spPr>
          <a:xfrm>
            <a:off x="1008112" y="3956090"/>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Walk/live according to the Spirit not the flesh  8:4</a:t>
            </a:r>
          </a:p>
        </p:txBody>
      </p:sp>
      <p:sp>
        <p:nvSpPr>
          <p:cNvPr id="15" name="TextBox 14"/>
          <p:cNvSpPr txBox="1"/>
          <p:nvPr/>
        </p:nvSpPr>
        <p:spPr>
          <a:xfrm>
            <a:off x="1043608" y="4870514"/>
            <a:ext cx="8135888" cy="502702"/>
          </a:xfrm>
          <a:prstGeom prst="rect">
            <a:avLst/>
          </a:prstGeom>
          <a:noFill/>
        </p:spPr>
        <p:txBody>
          <a:bodyPr wrap="square" rtlCol="0">
            <a:spAutoFit/>
          </a:bodyPr>
          <a:lstStyle/>
          <a:p>
            <a:pPr algn="ctr">
              <a:lnSpc>
                <a:spcPts val="3200"/>
              </a:lnSpc>
            </a:pPr>
            <a:r>
              <a:rPr lang="en-CA" sz="2800" b="1" dirty="0" smtClean="0">
                <a:solidFill>
                  <a:schemeClr val="bg1"/>
                </a:solidFill>
                <a:latin typeface="Calibri" pitchFamily="34" charset="0"/>
              </a:rPr>
              <a:t>Set your mind on the Spirit not the flesh  8:5</a:t>
            </a:r>
          </a:p>
        </p:txBody>
      </p:sp>
      <p:sp>
        <p:nvSpPr>
          <p:cNvPr id="17" name="TextBox 16"/>
          <p:cNvSpPr txBox="1"/>
          <p:nvPr/>
        </p:nvSpPr>
        <p:spPr>
          <a:xfrm>
            <a:off x="1043608" y="5396250"/>
            <a:ext cx="8135888" cy="913070"/>
          </a:xfrm>
          <a:prstGeom prst="rect">
            <a:avLst/>
          </a:prstGeom>
          <a:noFill/>
        </p:spPr>
        <p:txBody>
          <a:bodyPr wrap="square" rtlCol="0">
            <a:spAutoFit/>
          </a:bodyPr>
          <a:lstStyle/>
          <a:p>
            <a:pPr algn="ctr">
              <a:lnSpc>
                <a:spcPts val="3200"/>
              </a:lnSpc>
            </a:pPr>
            <a:r>
              <a:rPr lang="en-CA" sz="2800" b="1" dirty="0" smtClean="0">
                <a:solidFill>
                  <a:schemeClr val="bg1"/>
                </a:solidFill>
                <a:latin typeface="Calibri" pitchFamily="34" charset="0"/>
              </a:rPr>
              <a:t>By the Spirit kill sinful temptations as sons of God </a:t>
            </a:r>
          </a:p>
          <a:p>
            <a:pPr algn="ctr">
              <a:lnSpc>
                <a:spcPts val="3200"/>
              </a:lnSpc>
            </a:pPr>
            <a:r>
              <a:rPr lang="en-CA" sz="2800" b="1" dirty="0" smtClean="0">
                <a:solidFill>
                  <a:schemeClr val="bg1"/>
                </a:solidFill>
                <a:latin typeface="Calibri" pitchFamily="34" charset="0"/>
              </a:rPr>
              <a:t>follow the leading of the Spirit of God  8:13-14</a:t>
            </a:r>
          </a:p>
        </p:txBody>
      </p:sp>
      <p:sp>
        <p:nvSpPr>
          <p:cNvPr id="18" name="Title 2"/>
          <p:cNvSpPr txBox="1">
            <a:spLocks/>
          </p:cNvSpPr>
          <p:nvPr/>
        </p:nvSpPr>
        <p:spPr bwMode="auto">
          <a:xfrm>
            <a:off x="1008112" y="537240"/>
            <a:ext cx="8604448" cy="7315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How do we walk with Christ in the Spirit?</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bg>
      <p:bgPr>
        <a:solidFill>
          <a:schemeClr val="tx2">
            <a:lumMod val="90000"/>
          </a:schemeClr>
        </a:solidFill>
        <a:effectLst/>
      </p:bgPr>
    </p:bg>
    <p:spTree>
      <p:nvGrpSpPr>
        <p:cNvPr id="1" name=""/>
        <p:cNvGrpSpPr/>
        <p:nvPr/>
      </p:nvGrpSpPr>
      <p:grpSpPr>
        <a:xfrm>
          <a:off x="0" y="0"/>
          <a:ext cx="0" cy="0"/>
          <a:chOff x="0" y="0"/>
          <a:chExt cx="0" cy="0"/>
        </a:xfrm>
      </p:grpSpPr>
      <p:pic>
        <p:nvPicPr>
          <p:cNvPr id="16" name="Picture 15" descr="Slide1.JPG"/>
          <p:cNvPicPr>
            <a:picLocks noChangeAspect="1"/>
          </p:cNvPicPr>
          <p:nvPr/>
        </p:nvPicPr>
        <p:blipFill>
          <a:blip r:embed="rId2" cstate="print"/>
          <a:stretch>
            <a:fillRect/>
          </a:stretch>
        </p:blipFill>
        <p:spPr>
          <a:xfrm>
            <a:off x="0" y="171400"/>
            <a:ext cx="9144000" cy="6858000"/>
          </a:xfrm>
          <a:prstGeom prst="rect">
            <a:avLst/>
          </a:prstGeom>
        </p:spPr>
      </p:pic>
      <p:sp>
        <p:nvSpPr>
          <p:cNvPr id="26" name="TextBox 25"/>
          <p:cNvSpPr txBox="1"/>
          <p:nvPr/>
        </p:nvSpPr>
        <p:spPr>
          <a:xfrm>
            <a:off x="1979712" y="4129853"/>
            <a:ext cx="3960440" cy="667299"/>
          </a:xfrm>
          <a:prstGeom prst="rect">
            <a:avLst/>
          </a:prstGeom>
          <a:noFill/>
        </p:spPr>
        <p:txBody>
          <a:bodyPr wrap="square" rtlCol="0">
            <a:spAutoFit/>
          </a:bodyPr>
          <a:lstStyle/>
          <a:p>
            <a:pPr algn="ctr">
              <a:lnSpc>
                <a:spcPts val="2200"/>
              </a:lnSpc>
            </a:pPr>
            <a:r>
              <a:rPr lang="en-CA" sz="2400" b="1" spc="-20" dirty="0" smtClean="0">
                <a:solidFill>
                  <a:srgbClr val="00FFFF"/>
                </a:solidFill>
                <a:latin typeface="Calibri" pitchFamily="34" charset="0"/>
                <a:cs typeface="Arial" pitchFamily="34" charset="0"/>
              </a:rPr>
              <a:t>crucified + buried </a:t>
            </a:r>
          </a:p>
          <a:p>
            <a:pPr algn="ctr">
              <a:lnSpc>
                <a:spcPts val="2200"/>
              </a:lnSpc>
            </a:pPr>
            <a:r>
              <a:rPr lang="en-CA" sz="2400" b="1" spc="-20" dirty="0" smtClean="0">
                <a:solidFill>
                  <a:srgbClr val="00FFFF"/>
                </a:solidFill>
                <a:latin typeface="Calibri" pitchFamily="34" charset="0"/>
                <a:cs typeface="Arial" pitchFamily="34" charset="0"/>
              </a:rPr>
              <a:t> with Christ</a:t>
            </a:r>
            <a:endParaRPr lang="en-CA" sz="2400" b="1" spc="-20" dirty="0">
              <a:solidFill>
                <a:srgbClr val="00FFFF"/>
              </a:solidFill>
              <a:latin typeface="Calibri" pitchFamily="34" charset="0"/>
              <a:cs typeface="Arial" pitchFamily="34" charset="0"/>
            </a:endParaRPr>
          </a:p>
        </p:txBody>
      </p:sp>
      <p:sp>
        <p:nvSpPr>
          <p:cNvPr id="17" name="TextBox 16"/>
          <p:cNvSpPr txBox="1"/>
          <p:nvPr/>
        </p:nvSpPr>
        <p:spPr>
          <a:xfrm>
            <a:off x="35496" y="4997688"/>
            <a:ext cx="8964488" cy="1887696"/>
          </a:xfrm>
          <a:prstGeom prst="rect">
            <a:avLst/>
          </a:prstGeom>
          <a:noFill/>
        </p:spPr>
        <p:txBody>
          <a:bodyPr wrap="square" rtlCol="0">
            <a:spAutoFit/>
          </a:bodyPr>
          <a:lstStyle/>
          <a:p>
            <a:pPr algn="r">
              <a:lnSpc>
                <a:spcPts val="2800"/>
              </a:lnSpc>
            </a:pPr>
            <a:r>
              <a:rPr lang="en-CA" sz="2600" b="1" dirty="0" smtClean="0">
                <a:solidFill>
                  <a:schemeClr val="bg1"/>
                </a:solidFill>
                <a:latin typeface="Calibri" pitchFamily="34" charset="0"/>
              </a:rPr>
              <a:t>“In him also you were circumcised . . . without hands, by putting off the body of flesh, by the circumcision of Christ, having been buried with him in baptism, in which you </a:t>
            </a:r>
          </a:p>
          <a:p>
            <a:pPr algn="r">
              <a:lnSpc>
                <a:spcPts val="2800"/>
              </a:lnSpc>
            </a:pPr>
            <a:r>
              <a:rPr lang="en-CA" sz="2600" b="1" dirty="0" smtClean="0">
                <a:solidFill>
                  <a:schemeClr val="bg1"/>
                </a:solidFill>
                <a:latin typeface="Calibri" pitchFamily="34" charset="0"/>
              </a:rPr>
              <a:t>were also raised with him through faith” Col 2:11-12</a:t>
            </a:r>
          </a:p>
          <a:p>
            <a:pPr algn="r">
              <a:lnSpc>
                <a:spcPts val="2800"/>
              </a:lnSpc>
            </a:pPr>
            <a:r>
              <a:rPr lang="en-CA" sz="2600" b="1" dirty="0" smtClean="0">
                <a:solidFill>
                  <a:schemeClr val="bg1"/>
                </a:solidFill>
                <a:latin typeface="Calibri" pitchFamily="34" charset="0"/>
              </a:rPr>
              <a:t>  </a:t>
            </a:r>
            <a:r>
              <a:rPr lang="en-CA" sz="2600" b="1" spc="-20" dirty="0" smtClean="0">
                <a:solidFill>
                  <a:schemeClr val="bg1"/>
                </a:solidFill>
                <a:latin typeface="Calibri" pitchFamily="34" charset="0"/>
              </a:rPr>
              <a:t>“circumcision is . . . of the heart, by the Spirit” Rom 2:29</a:t>
            </a:r>
            <a:endParaRPr lang="en-CA" sz="2600" b="1" spc="-20" dirty="0" smtClean="0">
              <a:solidFill>
                <a:schemeClr val="bg1"/>
              </a:solidFill>
            </a:endParaRPr>
          </a:p>
        </p:txBody>
      </p:sp>
      <p:sp>
        <p:nvSpPr>
          <p:cNvPr id="23" name="Rectangle 7"/>
          <p:cNvSpPr>
            <a:spLocks noChangeArrowheads="1"/>
          </p:cNvSpPr>
          <p:nvPr/>
        </p:nvSpPr>
        <p:spPr bwMode="auto">
          <a:xfrm>
            <a:off x="0" y="33184"/>
            <a:ext cx="9144000" cy="731520"/>
          </a:xfrm>
          <a:prstGeom prst="rect">
            <a:avLst/>
          </a:prstGeom>
          <a:solidFill>
            <a:schemeClr val="tx1"/>
          </a:solidFill>
          <a:ln w="9525">
            <a:noFill/>
            <a:miter lim="800000"/>
            <a:headEnd/>
            <a:tailEnd/>
          </a:ln>
        </p:spPr>
        <p:txBody>
          <a:bodyPr wrap="square" anchor="ctr">
            <a:spAutoFit/>
          </a:bodyPr>
          <a:lstStyle/>
          <a:p>
            <a:pPr algn="ctr" eaLnBrk="0" hangingPunct="0">
              <a:lnSpc>
                <a:spcPts val="2800"/>
              </a:lnSpc>
            </a:pPr>
            <a:r>
              <a:rPr lang="en-US" sz="2800" b="1" dirty="0" smtClean="0">
                <a:solidFill>
                  <a:srgbClr val="FF0000"/>
                </a:solidFill>
                <a:latin typeface="Calibri" pitchFamily="34" charset="0"/>
                <a:cs typeface="Times New Roman" pitchFamily="18" charset="0"/>
              </a:rPr>
              <a:t>67. circumcised by Christ in the Spirit, putting off living in the flesh to</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live</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Christ</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the</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Spirit</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God.  Thank you!</a:t>
            </a:r>
            <a:endParaRPr lang="en-CA" sz="2800" b="1" dirty="0">
              <a:solidFill>
                <a:srgbClr val="FF0000"/>
              </a:solidFill>
              <a:latin typeface="Calibri" pitchFamily="34" charset="0"/>
            </a:endParaRPr>
          </a:p>
        </p:txBody>
      </p:sp>
      <p:pic>
        <p:nvPicPr>
          <p:cNvPr id="19" name="Picture 18" descr="angry-face-01s.gif"/>
          <p:cNvPicPr>
            <a:picLocks noChangeAspect="1"/>
          </p:cNvPicPr>
          <p:nvPr/>
        </p:nvPicPr>
        <p:blipFill>
          <a:blip r:embed="rId3" cstate="print"/>
          <a:stretch>
            <a:fillRect/>
          </a:stretch>
        </p:blipFill>
        <p:spPr>
          <a:xfrm>
            <a:off x="35496" y="5733256"/>
            <a:ext cx="864096" cy="864096"/>
          </a:xfrm>
          <a:prstGeom prst="ellipse">
            <a:avLst/>
          </a:prstGeom>
        </p:spPr>
      </p:pic>
      <p:sp>
        <p:nvSpPr>
          <p:cNvPr id="31" name="TextBox 30"/>
          <p:cNvSpPr txBox="1"/>
          <p:nvPr/>
        </p:nvSpPr>
        <p:spPr>
          <a:xfrm>
            <a:off x="35496" y="5621178"/>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3" name="TextBox 8"/>
          <p:cNvSpPr txBox="1">
            <a:spLocks noChangeArrowheads="1"/>
          </p:cNvSpPr>
          <p:nvPr/>
        </p:nvSpPr>
        <p:spPr bwMode="auto">
          <a:xfrm>
            <a:off x="-3651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27" name="TextBox 26"/>
          <p:cNvSpPr txBox="1"/>
          <p:nvPr/>
        </p:nvSpPr>
        <p:spPr>
          <a:xfrm>
            <a:off x="3851920" y="1496978"/>
            <a:ext cx="2592288" cy="707886"/>
          </a:xfrm>
          <a:prstGeom prst="rect">
            <a:avLst/>
          </a:prstGeom>
          <a:noFill/>
        </p:spPr>
        <p:txBody>
          <a:bodyPr wrap="square" rtlCol="0">
            <a:spAutoFit/>
          </a:bodyPr>
          <a:lstStyle/>
          <a:p>
            <a:pPr algn="ctr">
              <a:lnSpc>
                <a:spcPts val="2400"/>
              </a:lnSpc>
            </a:pPr>
            <a:r>
              <a:rPr lang="en-CA" sz="2400" b="1" dirty="0" smtClean="0">
                <a:solidFill>
                  <a:srgbClr val="0000CC"/>
                </a:solidFill>
                <a:latin typeface="Calibri" pitchFamily="34" charset="0"/>
                <a:cs typeface="Arial" pitchFamily="34" charset="0"/>
              </a:rPr>
              <a:t>raised with Christ </a:t>
            </a:r>
          </a:p>
          <a:p>
            <a:pPr algn="ctr">
              <a:lnSpc>
                <a:spcPts val="2400"/>
              </a:lnSpc>
            </a:pPr>
            <a:r>
              <a:rPr lang="en-CA" sz="2400" b="1" dirty="0" smtClean="0">
                <a:solidFill>
                  <a:srgbClr val="0000CC"/>
                </a:solidFill>
                <a:latin typeface="Calibri" pitchFamily="34" charset="0"/>
                <a:cs typeface="Arial" pitchFamily="34" charset="0"/>
              </a:rPr>
              <a:t>in the Spirit</a:t>
            </a:r>
            <a:endParaRPr lang="en-CA" sz="2400" b="1" dirty="0">
              <a:solidFill>
                <a:srgbClr val="0000CC"/>
              </a:solidFill>
              <a:latin typeface="Calibri" pitchFamily="34" charset="0"/>
              <a:cs typeface="Arial" pitchFamily="34" charset="0"/>
            </a:endParaRPr>
          </a:p>
        </p:txBody>
      </p:sp>
      <p:sp>
        <p:nvSpPr>
          <p:cNvPr id="36" name="TextBox 35"/>
          <p:cNvSpPr txBox="1"/>
          <p:nvPr/>
        </p:nvSpPr>
        <p:spPr>
          <a:xfrm rot="16200000">
            <a:off x="-1245838" y="2550095"/>
            <a:ext cx="3024336" cy="461665"/>
          </a:xfrm>
          <a:prstGeom prst="rect">
            <a:avLst/>
          </a:prstGeom>
          <a:noFill/>
        </p:spPr>
        <p:txBody>
          <a:bodyPr wrap="square" rtlCol="0">
            <a:spAutoFit/>
          </a:bodyPr>
          <a:lstStyle/>
          <a:p>
            <a:pPr algn="ctr"/>
            <a:r>
              <a:rPr lang="en-CA" sz="2400" b="1" dirty="0" smtClean="0">
                <a:solidFill>
                  <a:schemeClr val="bg1"/>
                </a:solidFill>
                <a:latin typeface="Calibri" pitchFamily="34" charset="0"/>
                <a:cs typeface="Arial" pitchFamily="34" charset="0"/>
              </a:rPr>
              <a:t>living in the flesh </a:t>
            </a:r>
            <a:endParaRPr lang="en-CA" sz="2400" b="1" dirty="0" smtClean="0">
              <a:solidFill>
                <a:srgbClr val="00FFFF"/>
              </a:solidFill>
              <a:latin typeface="Calibri" pitchFamily="34" charset="0"/>
              <a:cs typeface="Arial" pitchFamily="34" charset="0"/>
            </a:endParaRPr>
          </a:p>
        </p:txBody>
      </p:sp>
      <p:sp>
        <p:nvSpPr>
          <p:cNvPr id="25" name="TextBox 24"/>
          <p:cNvSpPr txBox="1"/>
          <p:nvPr/>
        </p:nvSpPr>
        <p:spPr>
          <a:xfrm rot="1859555">
            <a:off x="634537" y="1945150"/>
            <a:ext cx="3259161" cy="461665"/>
          </a:xfrm>
          <a:prstGeom prst="rect">
            <a:avLst/>
          </a:prstGeom>
          <a:noFill/>
        </p:spPr>
        <p:txBody>
          <a:bodyPr wrap="square" rtlCol="0">
            <a:spAutoFit/>
          </a:bodyPr>
          <a:lstStyle/>
          <a:p>
            <a:pPr algn="ctr"/>
            <a:r>
              <a:rPr lang="en-US" sz="2400" b="1" spc="-60" dirty="0" smtClean="0">
                <a:solidFill>
                  <a:srgbClr val="0000CC"/>
                </a:solidFill>
                <a:latin typeface="Calibri" pitchFamily="34" charset="0"/>
                <a:cs typeface="Calibri" pitchFamily="34" charset="0"/>
              </a:rPr>
              <a:t>faith in Christ </a:t>
            </a:r>
            <a:endParaRPr lang="en-US" sz="2400" b="1" spc="-60" dirty="0">
              <a:solidFill>
                <a:srgbClr val="0000CC"/>
              </a:solidFill>
              <a:latin typeface="Calibri" pitchFamily="34" charset="0"/>
              <a:cs typeface="Calibri" pitchFamily="34" charset="0"/>
            </a:endParaRPr>
          </a:p>
        </p:txBody>
      </p:sp>
      <p:sp>
        <p:nvSpPr>
          <p:cNvPr id="29" name="TextBox 28"/>
          <p:cNvSpPr txBox="1"/>
          <p:nvPr/>
        </p:nvSpPr>
        <p:spPr>
          <a:xfrm rot="16200000">
            <a:off x="6928809" y="2100801"/>
            <a:ext cx="3528392" cy="712183"/>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Arial" pitchFamily="34" charset="0"/>
              </a:rPr>
              <a:t>living in Christ</a:t>
            </a:r>
          </a:p>
          <a:p>
            <a:pPr algn="ctr">
              <a:lnSpc>
                <a:spcPts val="2400"/>
              </a:lnSpc>
            </a:pPr>
            <a:r>
              <a:rPr lang="en-CA" sz="2400" b="1" dirty="0" smtClean="0">
                <a:solidFill>
                  <a:schemeClr val="bg1"/>
                </a:solidFill>
                <a:latin typeface="Calibri" pitchFamily="34" charset="0"/>
                <a:cs typeface="Arial" pitchFamily="34" charset="0"/>
              </a:rPr>
              <a:t> in the Spirit in God</a:t>
            </a:r>
            <a:endParaRPr lang="en-CA" sz="2400" b="1" dirty="0" smtClean="0">
              <a:solidFill>
                <a:srgbClr val="00FFFF"/>
              </a:solidFill>
              <a:latin typeface="Calibri" pitchFamily="34" charset="0"/>
              <a:cs typeface="Arial" pitchFamily="34" charset="0"/>
            </a:endParaRPr>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flipH="1">
            <a:off x="179512" y="260648"/>
            <a:ext cx="1728192" cy="2098518"/>
          </a:xfrm>
          <a:prstGeom prst="rect">
            <a:avLst/>
          </a:prstGeom>
          <a:noFill/>
        </p:spPr>
      </p:pic>
      <p:pic>
        <p:nvPicPr>
          <p:cNvPr id="88066"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a:off x="3635896" y="260648"/>
            <a:ext cx="1728192" cy="2098518"/>
          </a:xfrm>
          <a:prstGeom prst="rect">
            <a:avLst/>
          </a:prstGeom>
          <a:noFill/>
        </p:spPr>
      </p:pic>
      <p:sp>
        <p:nvSpPr>
          <p:cNvPr id="4" name="Rounded Rectangle 3"/>
          <p:cNvSpPr/>
          <p:nvPr/>
        </p:nvSpPr>
        <p:spPr>
          <a:xfrm>
            <a:off x="1763787" y="1412776"/>
            <a:ext cx="2016125" cy="2376487"/>
          </a:xfrm>
          <a:prstGeom prst="round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ectangle 5"/>
          <p:cNvSpPr/>
          <p:nvPr/>
        </p:nvSpPr>
        <p:spPr>
          <a:xfrm>
            <a:off x="2195984" y="3789040"/>
            <a:ext cx="431800" cy="1463040"/>
          </a:xfrm>
          <a:prstGeom prst="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2916064" y="3789040"/>
            <a:ext cx="431800" cy="1463040"/>
          </a:xfrm>
          <a:prstGeom prst="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2159144" y="188640"/>
            <a:ext cx="1188720" cy="1188720"/>
          </a:xfrm>
          <a:prstGeom prst="smileyFace">
            <a:avLst>
              <a:gd name="adj" fmla="val 4653"/>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p:cNvSpPr txBox="1"/>
          <p:nvPr/>
        </p:nvSpPr>
        <p:spPr>
          <a:xfrm>
            <a:off x="4644008" y="2348880"/>
            <a:ext cx="4114800" cy="3385542"/>
          </a:xfrm>
          <a:prstGeom prst="rect">
            <a:avLst/>
          </a:prstGeom>
          <a:noFill/>
        </p:spPr>
        <p:txBody>
          <a:bodyPr wrap="square" rtlCol="0">
            <a:spAutoFit/>
          </a:bodyPr>
          <a:lstStyle/>
          <a:p>
            <a:pPr algn="ctr"/>
            <a:r>
              <a:rPr lang="en-US" sz="2800" b="1" dirty="0" smtClean="0">
                <a:solidFill>
                  <a:schemeClr val="bg1"/>
                </a:solidFill>
                <a:latin typeface="Calibri" pitchFamily="34" charset="0"/>
              </a:rPr>
              <a:t>“Having the eyes of your hearts enlightened, that you may know what is  . . .  the immeasurable greatness of his power toward us who believe”  Eph 1:18-19</a:t>
            </a:r>
            <a:endParaRPr lang="en-CA" sz="2800" dirty="0" smtClean="0">
              <a:solidFill>
                <a:schemeClr val="bg1"/>
              </a:solidFill>
              <a:latin typeface="Calibri" pitchFamily="34" charset="0"/>
            </a:endParaRPr>
          </a:p>
          <a:p>
            <a:endParaRPr lang="en-CA" dirty="0"/>
          </a:p>
        </p:txBody>
      </p:sp>
      <p:pic>
        <p:nvPicPr>
          <p:cNvPr id="18" name="Picture 17"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21" name="TextBox 2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2"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4" name="Title 1"/>
          <p:cNvSpPr txBox="1">
            <a:spLocks/>
          </p:cNvSpPr>
          <p:nvPr/>
        </p:nvSpPr>
        <p:spPr bwMode="auto">
          <a:xfrm>
            <a:off x="5508104" y="332656"/>
            <a:ext cx="3383280" cy="1512168"/>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68. immeasurable </a:t>
            </a:r>
          </a:p>
          <a:p>
            <a:pPr algn="ctr" eaLnBrk="0" hangingPunct="0">
              <a:defRPr/>
            </a:pPr>
            <a:r>
              <a:rPr lang="en-CA" sz="2800" b="1" kern="0" dirty="0" smtClean="0">
                <a:solidFill>
                  <a:srgbClr val="FF0000"/>
                </a:solidFill>
                <a:latin typeface="Calibri" pitchFamily="34" charset="0"/>
                <a:ea typeface="+mj-ea"/>
                <a:cs typeface="+mj-cs"/>
              </a:rPr>
              <a:t>power and strength.</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2800" b="1" kern="0" dirty="0">
              <a:solidFill>
                <a:srgbClr val="FF0000"/>
              </a:solidFill>
              <a:latin typeface="Calibri" pitchFamily="34" charset="0"/>
              <a:ea typeface="+mj-ea"/>
              <a:cs typeface="+mj-cs"/>
            </a:endParaRPr>
          </a:p>
        </p:txBody>
      </p:sp>
      <p:sp>
        <p:nvSpPr>
          <p:cNvPr id="29" name="TextBox 28"/>
          <p:cNvSpPr txBox="1"/>
          <p:nvPr/>
        </p:nvSpPr>
        <p:spPr>
          <a:xfrm>
            <a:off x="1763688" y="3501008"/>
            <a:ext cx="2088232" cy="246221"/>
          </a:xfrm>
          <a:prstGeom prst="rect">
            <a:avLst/>
          </a:prstGeom>
          <a:noFill/>
        </p:spPr>
        <p:txBody>
          <a:bodyPr wrap="square" rtlCol="0">
            <a:spAutoFit/>
          </a:bodyPr>
          <a:lstStyle/>
          <a:p>
            <a:pPr algn="ctr"/>
            <a:r>
              <a:rPr lang="en-CA" sz="1000" dirty="0" err="1" smtClean="0">
                <a:solidFill>
                  <a:schemeClr val="tx1">
                    <a:lumMod val="50000"/>
                  </a:schemeClr>
                </a:solidFill>
              </a:rPr>
              <a:t>smileys</a:t>
            </a:r>
            <a:r>
              <a:rPr lang="en-CA" sz="1000" dirty="0" smtClean="0">
                <a:solidFill>
                  <a:schemeClr val="tx1">
                    <a:lumMod val="50000"/>
                  </a:schemeClr>
                </a:solidFill>
              </a:rPr>
              <a:t> © sherv.net</a:t>
            </a:r>
          </a:p>
        </p:txBody>
      </p:sp>
      <p:sp>
        <p:nvSpPr>
          <p:cNvPr id="30" name="Rectangle 29"/>
          <p:cNvSpPr/>
          <p:nvPr/>
        </p:nvSpPr>
        <p:spPr>
          <a:xfrm>
            <a:off x="2699792" y="234888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rot="16200000">
            <a:off x="2686080" y="225172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egyptian.gif"/>
          <p:cNvPicPr>
            <a:picLocks noChangeAspect="1"/>
          </p:cNvPicPr>
          <p:nvPr/>
        </p:nvPicPr>
        <p:blipFill>
          <a:blip r:embed="rId4" cstate="print"/>
          <a:stretch>
            <a:fillRect/>
          </a:stretch>
        </p:blipFill>
        <p:spPr>
          <a:xfrm>
            <a:off x="1637928" y="1276199"/>
            <a:ext cx="2286000" cy="1360713"/>
          </a:xfrm>
          <a:prstGeom prst="rect">
            <a:avLst/>
          </a:prstGeom>
        </p:spPr>
      </p:pic>
      <p:pic>
        <p:nvPicPr>
          <p:cNvPr id="26" name="Picture 25" descr="egyptian.gif"/>
          <p:cNvPicPr>
            <a:picLocks noChangeAspect="1"/>
          </p:cNvPicPr>
          <p:nvPr/>
        </p:nvPicPr>
        <p:blipFill>
          <a:blip r:embed="rId4" cstate="print"/>
          <a:stretch>
            <a:fillRect/>
          </a:stretch>
        </p:blipFill>
        <p:spPr>
          <a:xfrm rot="7200000">
            <a:off x="2340301" y="2422505"/>
            <a:ext cx="2286000" cy="1360713"/>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989307" y="2422505"/>
            <a:ext cx="2286000" cy="1360713"/>
          </a:xfrm>
          <a:prstGeom prst="rect">
            <a:avLst/>
          </a:prstGeom>
        </p:spPr>
      </p:pic>
      <p:sp>
        <p:nvSpPr>
          <p:cNvPr id="20" name="TextBox 19"/>
          <p:cNvSpPr txBox="1"/>
          <p:nvPr/>
        </p:nvSpPr>
        <p:spPr>
          <a:xfrm>
            <a:off x="4572000" y="5448126"/>
            <a:ext cx="4248472" cy="1077218"/>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rPr>
              <a:t>“clothed with power”</a:t>
            </a:r>
          </a:p>
          <a:p>
            <a:pPr algn="ctr"/>
            <a:r>
              <a:rPr lang="en-CA" sz="2800" b="1" dirty="0" smtClean="0">
                <a:solidFill>
                  <a:schemeClr val="bg1"/>
                </a:solidFill>
                <a:latin typeface="Calibri" pitchFamily="34" charset="0"/>
              </a:rPr>
              <a:t>Luke 24:49</a:t>
            </a:r>
            <a:endParaRPr lang="en-CA" dirty="0"/>
          </a:p>
        </p:txBody>
      </p:sp>
      <p:sp>
        <p:nvSpPr>
          <p:cNvPr id="25" name="TextBox 24"/>
          <p:cNvSpPr txBox="1"/>
          <p:nvPr/>
        </p:nvSpPr>
        <p:spPr>
          <a:xfrm>
            <a:off x="611560" y="5301208"/>
            <a:ext cx="4248472"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“I can do all things through him who strengthens me” Phil 4:13</a:t>
            </a:r>
            <a:endParaRPr lang="en-CA" dirty="0"/>
          </a:p>
        </p:txBody>
      </p:sp>
      <p:sp>
        <p:nvSpPr>
          <p:cNvPr id="28" name="TextBox 27"/>
          <p:cNvSpPr txBox="1"/>
          <p:nvPr/>
        </p:nvSpPr>
        <p:spPr>
          <a:xfrm>
            <a:off x="-36512" y="2564904"/>
            <a:ext cx="1872208" cy="507831"/>
          </a:xfrm>
          <a:prstGeom prst="rect">
            <a:avLst/>
          </a:prstGeom>
          <a:noFill/>
        </p:spPr>
        <p:txBody>
          <a:bodyPr wrap="square" rtlCol="0">
            <a:spAutoFit/>
          </a:bodyPr>
          <a:lstStyle/>
          <a:p>
            <a:pPr algn="ctr"/>
            <a:r>
              <a:rPr lang="en-CA" sz="900" dirty="0" smtClean="0">
                <a:solidFill>
                  <a:schemeClr val="tx1">
                    <a:lumMod val="65000"/>
                  </a:schemeClr>
                </a:solidFill>
              </a:rPr>
              <a:t>arms</a:t>
            </a:r>
          </a:p>
          <a:p>
            <a:pPr algn="ctr"/>
            <a:r>
              <a:rPr lang="en-CA" sz="900" dirty="0" smtClean="0">
                <a:solidFill>
                  <a:schemeClr val="tx1">
                    <a:lumMod val="65000"/>
                  </a:schemeClr>
                </a:solidFill>
              </a:rPr>
              <a:t>Microsoft clip art © 2013 </a:t>
            </a:r>
          </a:p>
          <a:p>
            <a:pPr algn="ctr"/>
            <a:r>
              <a:rPr lang="en-CA" sz="900" dirty="0" smtClean="0">
                <a:solidFill>
                  <a:schemeClr val="tx1">
                    <a:lumMod val="65000"/>
                  </a:schemeClr>
                </a:solidFill>
              </a:rPr>
              <a:t>Microsoft Corporation. </a:t>
            </a:r>
            <a:endParaRPr lang="en-CA" sz="9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4338" name="Title 1"/>
          <p:cNvSpPr>
            <a:spLocks noGrp="1"/>
          </p:cNvSpPr>
          <p:nvPr>
            <p:ph type="title"/>
          </p:nvPr>
        </p:nvSpPr>
        <p:spPr>
          <a:xfrm>
            <a:off x="4176216" y="3357570"/>
            <a:ext cx="4788272" cy="1143000"/>
          </a:xfrm>
        </p:spPr>
        <p:txBody>
          <a:bodyPr>
            <a:noAutofit/>
          </a:bodyPr>
          <a:lstStyle/>
          <a:p>
            <a:r>
              <a:rPr lang="en-CA" sz="2800" b="1" dirty="0" smtClean="0">
                <a:solidFill>
                  <a:schemeClr val="bg1"/>
                </a:solidFill>
                <a:latin typeface="Calibri" pitchFamily="34" charset="0"/>
              </a:rPr>
              <a:t>“For we are his workmanship, created in Christ Jesus for good works, which God prepared beforehand, that we should walk in them” Eph 2:10</a:t>
            </a:r>
            <a:br>
              <a:rPr lang="en-CA" sz="2800" b="1" dirty="0" smtClean="0">
                <a:solidFill>
                  <a:schemeClr val="bg1"/>
                </a:solidFill>
                <a:latin typeface="Calibri" pitchFamily="34" charset="0"/>
              </a:rPr>
            </a:br>
            <a:r>
              <a:rPr lang="en-CA" sz="1000" b="1" dirty="0" smtClean="0">
                <a:solidFill>
                  <a:schemeClr val="bg1"/>
                </a:solidFill>
                <a:latin typeface="Calibri" pitchFamily="34" charset="0"/>
              </a:rPr>
              <a:t/>
            </a:r>
            <a:br>
              <a:rPr lang="en-CA" sz="1000" b="1" dirty="0" smtClean="0">
                <a:solidFill>
                  <a:schemeClr val="bg1"/>
                </a:solidFill>
                <a:latin typeface="Calibri" pitchFamily="34" charset="0"/>
              </a:rPr>
            </a:br>
            <a:r>
              <a:rPr lang="en-CA" sz="2800" b="1" dirty="0" smtClean="0">
                <a:solidFill>
                  <a:schemeClr val="bg1"/>
                </a:solidFill>
                <a:latin typeface="Calibri" pitchFamily="34" charset="0"/>
              </a:rPr>
              <a:t>“For it is God who works in you, both to will and to work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for his good pleasure”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Phil 2:13 </a:t>
            </a:r>
            <a:br>
              <a:rPr lang="en-CA" sz="2800" b="1" dirty="0" smtClean="0">
                <a:solidFill>
                  <a:schemeClr val="bg1"/>
                </a:solidFill>
                <a:latin typeface="Calibri" pitchFamily="34" charset="0"/>
              </a:rPr>
            </a:br>
            <a:r>
              <a:rPr lang="en-CA" sz="1000" b="1" dirty="0" smtClean="0"/>
              <a:t/>
            </a:r>
            <a:br>
              <a:rPr lang="en-CA" sz="1000" b="1" dirty="0" smtClean="0"/>
            </a:br>
            <a:endParaRPr lang="en-CA" sz="2800" b="1" dirty="0" smtClean="0"/>
          </a:p>
        </p:txBody>
      </p:sp>
      <p:pic>
        <p:nvPicPr>
          <p:cNvPr id="14339" name="Picture 2" descr="potter and pot MP900409431.JPG"/>
          <p:cNvPicPr>
            <a:picLocks noChangeAspect="1"/>
          </p:cNvPicPr>
          <p:nvPr/>
        </p:nvPicPr>
        <p:blipFill>
          <a:blip r:embed="rId2" cstate="print"/>
          <a:srcRect/>
          <a:stretch>
            <a:fillRect/>
          </a:stretch>
        </p:blipFill>
        <p:spPr bwMode="auto">
          <a:xfrm>
            <a:off x="107504" y="620688"/>
            <a:ext cx="3960440" cy="5558824"/>
          </a:xfrm>
          <a:prstGeom prst="rect">
            <a:avLst/>
          </a:prstGeom>
          <a:noFill/>
          <a:ln w="9525">
            <a:noFill/>
            <a:miter lim="800000"/>
            <a:headEnd/>
            <a:tailEnd/>
          </a:ln>
        </p:spPr>
      </p:pic>
      <p:sp>
        <p:nvSpPr>
          <p:cNvPr id="4" name="TextBox 3"/>
          <p:cNvSpPr txBox="1"/>
          <p:nvPr/>
        </p:nvSpPr>
        <p:spPr>
          <a:xfrm>
            <a:off x="2195736" y="5805264"/>
            <a:ext cx="1872208" cy="338554"/>
          </a:xfrm>
          <a:prstGeom prst="rect">
            <a:avLst/>
          </a:prstGeom>
          <a:noFill/>
        </p:spPr>
        <p:txBody>
          <a:bodyPr wrap="square" rtlCol="0">
            <a:spAutoFit/>
          </a:bodyPr>
          <a:lstStyle/>
          <a:p>
            <a:pPr algn="ctr"/>
            <a:r>
              <a:rPr lang="en-CA" sz="800" dirty="0" smtClean="0"/>
              <a:t>Pottery Microsoft clip art © 2013 </a:t>
            </a:r>
          </a:p>
          <a:p>
            <a:pPr algn="ctr"/>
            <a:r>
              <a:rPr lang="en-CA" sz="800" dirty="0" smtClean="0"/>
              <a:t>Microsoft Corporation. </a:t>
            </a:r>
            <a:endParaRPr lang="en-CA" sz="800" dirty="0"/>
          </a:p>
        </p:txBody>
      </p:sp>
      <p:pic>
        <p:nvPicPr>
          <p:cNvPr id="5" name="Picture 4"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6" name="TextBox 5"/>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7"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0" name="Title 1"/>
          <p:cNvSpPr txBox="1">
            <a:spLocks/>
          </p:cNvSpPr>
          <p:nvPr/>
        </p:nvSpPr>
        <p:spPr bwMode="auto">
          <a:xfrm>
            <a:off x="4714876" y="428604"/>
            <a:ext cx="3816424"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69. God’s workmanship.</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Thank you, Lord!</a:t>
            </a:r>
            <a:endParaRPr kumimoji="0" lang="en-CA" sz="2800" b="1" i="0" u="none" strike="noStrike" kern="0" cap="none" spc="0" normalizeH="0" baseline="0" noProof="0" dirty="0" smtClean="0">
              <a:ln>
                <a:noFill/>
              </a:ln>
              <a:solidFill>
                <a:schemeClr val="tx2"/>
              </a:solidFill>
              <a:effectLst/>
              <a:uLnTx/>
              <a:uFillTx/>
              <a:latin typeface="+mj-lt"/>
              <a:ea typeface="+mj-ea"/>
              <a:cs typeface="+mj-cs"/>
            </a:endParaRPr>
          </a:p>
        </p:txBody>
      </p:sp>
      <p:pic>
        <p:nvPicPr>
          <p:cNvPr id="11" name="Picture 10" descr="www.fg-a.com valentine 2-jumping-heart.gif"/>
          <p:cNvPicPr>
            <a:picLocks noChangeAspect="1"/>
          </p:cNvPicPr>
          <p:nvPr/>
        </p:nvPicPr>
        <p:blipFill>
          <a:blip r:embed="rId4" cstate="print"/>
          <a:stretch>
            <a:fillRect/>
          </a:stretch>
        </p:blipFill>
        <p:spPr>
          <a:xfrm>
            <a:off x="1484784" y="2132856"/>
            <a:ext cx="1143000" cy="1333500"/>
          </a:xfrm>
          <a:prstGeom prst="rect">
            <a:avLst/>
          </a:prstGeom>
        </p:spPr>
      </p:pic>
      <p:sp>
        <p:nvSpPr>
          <p:cNvPr id="12" name="TextBox 11"/>
          <p:cNvSpPr txBox="1"/>
          <p:nvPr/>
        </p:nvSpPr>
        <p:spPr>
          <a:xfrm>
            <a:off x="35496" y="5661248"/>
            <a:ext cx="2088232" cy="369332"/>
          </a:xfrm>
          <a:prstGeom prst="rect">
            <a:avLst/>
          </a:prstGeom>
          <a:noFill/>
        </p:spPr>
        <p:txBody>
          <a:bodyPr wrap="square" rtlCol="0">
            <a:spAutoFit/>
          </a:bodyPr>
          <a:lstStyle/>
          <a:p>
            <a:pPr algn="ctr"/>
            <a:endParaRPr lang="en-CA" sz="900" dirty="0" smtClean="0">
              <a:solidFill>
                <a:schemeClr val="tx1">
                  <a:lumMod val="85000"/>
                </a:schemeClr>
              </a:solidFill>
            </a:endParaRPr>
          </a:p>
          <a:p>
            <a:pPr algn="ctr"/>
            <a:r>
              <a:rPr lang="en-CA" sz="900" dirty="0" smtClean="0">
                <a:solidFill>
                  <a:schemeClr val="tx1">
                    <a:lumMod val="85000"/>
                  </a:schemeClr>
                </a:solidFill>
              </a:rPr>
              <a:t>Jumping heart © www.fg-a.com</a:t>
            </a:r>
          </a:p>
        </p:txBody>
      </p: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Smiley Face 1"/>
          <p:cNvSpPr/>
          <p:nvPr/>
        </p:nvSpPr>
        <p:spPr>
          <a:xfrm>
            <a:off x="467544" y="1556792"/>
            <a:ext cx="576064" cy="576064"/>
          </a:xfrm>
          <a:prstGeom prst="smileyFace">
            <a:avLst/>
          </a:prstGeom>
          <a:blipFill>
            <a:blip r:embed="rId2"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miley Face 2"/>
          <p:cNvSpPr/>
          <p:nvPr/>
        </p:nvSpPr>
        <p:spPr>
          <a:xfrm>
            <a:off x="4283968" y="1700808"/>
            <a:ext cx="648072" cy="576064"/>
          </a:xfrm>
          <a:prstGeom prst="smileyFace">
            <a:avLst/>
          </a:prstGeom>
          <a:blipFill>
            <a:blip r:embed="rId3"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miley Face 3"/>
          <p:cNvSpPr/>
          <p:nvPr/>
        </p:nvSpPr>
        <p:spPr>
          <a:xfrm>
            <a:off x="1691680" y="2348880"/>
            <a:ext cx="504056" cy="432048"/>
          </a:xfrm>
          <a:prstGeom prst="smileyFace">
            <a:avLst>
              <a:gd name="adj" fmla="val 4653"/>
            </a:avLst>
          </a:prstGeom>
          <a:blipFill>
            <a:blip r:embed="rId4"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miley Face 4"/>
          <p:cNvSpPr/>
          <p:nvPr/>
        </p:nvSpPr>
        <p:spPr>
          <a:xfrm>
            <a:off x="2987824" y="3284984"/>
            <a:ext cx="432048" cy="432048"/>
          </a:xfrm>
          <a:prstGeom prst="smileyFace">
            <a:avLst/>
          </a:prstGeom>
          <a:blipFill>
            <a:blip r:embed="rId5"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miley Face 5"/>
          <p:cNvSpPr/>
          <p:nvPr/>
        </p:nvSpPr>
        <p:spPr>
          <a:xfrm>
            <a:off x="3707904" y="3284984"/>
            <a:ext cx="360040" cy="432048"/>
          </a:xfrm>
          <a:prstGeom prst="smileyFace">
            <a:avLst/>
          </a:prstGeom>
          <a:blipFill>
            <a:blip r:embed="rId6"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miley Face 6"/>
          <p:cNvSpPr/>
          <p:nvPr/>
        </p:nvSpPr>
        <p:spPr>
          <a:xfrm>
            <a:off x="2051720" y="2780928"/>
            <a:ext cx="648072" cy="576064"/>
          </a:xfrm>
          <a:prstGeom prst="smileyFace">
            <a:avLst/>
          </a:prstGeom>
          <a:blipFill>
            <a:blip r:embed="rId7"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miley Face 7"/>
          <p:cNvSpPr/>
          <p:nvPr/>
        </p:nvSpPr>
        <p:spPr>
          <a:xfrm>
            <a:off x="3635896" y="1628800"/>
            <a:ext cx="504056" cy="576064"/>
          </a:xfrm>
          <a:prstGeom prst="smileyFac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Smiley Face 8"/>
          <p:cNvSpPr/>
          <p:nvPr/>
        </p:nvSpPr>
        <p:spPr>
          <a:xfrm>
            <a:off x="611560" y="2564904"/>
            <a:ext cx="396552" cy="43204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miley Face 9"/>
          <p:cNvSpPr/>
          <p:nvPr/>
        </p:nvSpPr>
        <p:spPr>
          <a:xfrm>
            <a:off x="2699792" y="2492896"/>
            <a:ext cx="504056" cy="504056"/>
          </a:xfrm>
          <a:prstGeom prst="smileyFace">
            <a:avLst/>
          </a:prstGeom>
          <a:solidFill>
            <a:srgbClr val="66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Smiley Face 10"/>
          <p:cNvSpPr/>
          <p:nvPr/>
        </p:nvSpPr>
        <p:spPr>
          <a:xfrm>
            <a:off x="1619672" y="1628800"/>
            <a:ext cx="648072" cy="576064"/>
          </a:xfrm>
          <a:prstGeom prst="smileyFac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Smiley Face 11"/>
          <p:cNvSpPr/>
          <p:nvPr/>
        </p:nvSpPr>
        <p:spPr>
          <a:xfrm>
            <a:off x="2267744" y="2132856"/>
            <a:ext cx="432048" cy="432048"/>
          </a:xfrm>
          <a:prstGeom prst="smileyFace">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827584" y="3068960"/>
            <a:ext cx="360040" cy="360040"/>
          </a:xfrm>
          <a:prstGeom prst="smileyFace">
            <a:avLst/>
          </a:prstGeom>
          <a:solidFill>
            <a:srgbClr val="28F84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Smiley Face 13"/>
          <p:cNvSpPr/>
          <p:nvPr/>
        </p:nvSpPr>
        <p:spPr>
          <a:xfrm>
            <a:off x="5004048" y="2060848"/>
            <a:ext cx="432048" cy="432048"/>
          </a:xfrm>
          <a:prstGeom prst="smileyFace">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Smiley Face 14"/>
          <p:cNvSpPr/>
          <p:nvPr/>
        </p:nvSpPr>
        <p:spPr>
          <a:xfrm>
            <a:off x="971600" y="2060848"/>
            <a:ext cx="576064" cy="576064"/>
          </a:xfrm>
          <a:prstGeom prst="smileyFac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1259632" y="2708920"/>
            <a:ext cx="504056" cy="504056"/>
          </a:xfrm>
          <a:prstGeom prst="smileyFac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3275856" y="2204864"/>
            <a:ext cx="504056" cy="432048"/>
          </a:xfrm>
          <a:prstGeom prst="smileyFac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2771800" y="1772816"/>
            <a:ext cx="504056" cy="504056"/>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5076056" y="2708920"/>
            <a:ext cx="432048" cy="432048"/>
          </a:xfrm>
          <a:prstGeom prst="smileyFace">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4499992" y="2420888"/>
            <a:ext cx="504056" cy="504056"/>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619672" y="3168352"/>
            <a:ext cx="504056" cy="476672"/>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4572000" y="2996952"/>
            <a:ext cx="360040" cy="36004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3995936" y="2852936"/>
            <a:ext cx="504056" cy="576064"/>
          </a:xfrm>
          <a:prstGeom prst="smileyFace">
            <a:avLst/>
          </a:prstGeom>
          <a:blipFill>
            <a:blip r:embed="rId8"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3275856" y="2708920"/>
            <a:ext cx="576064" cy="576064"/>
          </a:xfrm>
          <a:prstGeom prst="smileyFace">
            <a:avLst/>
          </a:prstGeom>
          <a:blipFill>
            <a:blip r:embed="rId9"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25" name="Smiley Face 24"/>
          <p:cNvSpPr/>
          <p:nvPr/>
        </p:nvSpPr>
        <p:spPr>
          <a:xfrm>
            <a:off x="3851920" y="2276872"/>
            <a:ext cx="576064" cy="504056"/>
          </a:xfrm>
          <a:prstGeom prst="smileyFace">
            <a:avLst/>
          </a:prstGeom>
          <a:blipFill>
            <a:blip r:embed="rId10"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Explosion 1 28"/>
          <p:cNvSpPr/>
          <p:nvPr/>
        </p:nvSpPr>
        <p:spPr>
          <a:xfrm>
            <a:off x="6084168" y="1296144"/>
            <a:ext cx="2484313" cy="249289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0" name="Picture 2" descr="j0237940[1]"/>
          <p:cNvPicPr>
            <a:picLocks noChangeAspect="1" noChangeArrowheads="1"/>
          </p:cNvPicPr>
          <p:nvPr/>
        </p:nvPicPr>
        <p:blipFill>
          <a:blip r:embed="rId11" cstate="print"/>
          <a:srcRect/>
          <a:stretch>
            <a:fillRect/>
          </a:stretch>
        </p:blipFill>
        <p:spPr bwMode="auto">
          <a:xfrm>
            <a:off x="6516216" y="1700982"/>
            <a:ext cx="1674812" cy="1223962"/>
          </a:xfrm>
          <a:prstGeom prst="rect">
            <a:avLst/>
          </a:prstGeom>
          <a:noFill/>
          <a:ln w="9525">
            <a:noFill/>
            <a:miter lim="800000"/>
            <a:headEnd/>
            <a:tailEnd/>
          </a:ln>
        </p:spPr>
      </p:pic>
      <p:cxnSp>
        <p:nvCxnSpPr>
          <p:cNvPr id="32" name="Straight Arrow Connector 31"/>
          <p:cNvCxnSpPr/>
          <p:nvPr/>
        </p:nvCxnSpPr>
        <p:spPr>
          <a:xfrm>
            <a:off x="147565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148064"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99593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771800"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6" descr="shwoosh"/>
          <p:cNvPicPr>
            <a:picLocks noChangeAspect="1" noChangeArrowheads="1"/>
          </p:cNvPicPr>
          <p:nvPr/>
        </p:nvPicPr>
        <p:blipFill>
          <a:blip r:embed="rId12" cstate="print"/>
          <a:srcRect/>
          <a:stretch>
            <a:fillRect/>
          </a:stretch>
        </p:blipFill>
        <p:spPr bwMode="auto">
          <a:xfrm>
            <a:off x="6732240" y="2981476"/>
            <a:ext cx="1223665" cy="375516"/>
          </a:xfrm>
          <a:prstGeom prst="rect">
            <a:avLst/>
          </a:prstGeom>
          <a:noFill/>
          <a:ln w="9525">
            <a:noFill/>
            <a:miter lim="800000"/>
            <a:headEnd/>
            <a:tailEnd/>
          </a:ln>
        </p:spPr>
      </p:pic>
      <p:sp>
        <p:nvSpPr>
          <p:cNvPr id="37" name="Text Box 7"/>
          <p:cNvSpPr txBox="1">
            <a:spLocks noChangeArrowheads="1"/>
          </p:cNvSpPr>
          <p:nvPr/>
        </p:nvSpPr>
        <p:spPr bwMode="auto">
          <a:xfrm>
            <a:off x="6732240" y="3440033"/>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bg1"/>
                </a:solidFill>
                <a:latin typeface="Calibri" pitchFamily="34" charset="0"/>
              </a:rPr>
              <a:t>Copyright by Nike</a:t>
            </a:r>
          </a:p>
        </p:txBody>
      </p:sp>
      <p:cxnSp>
        <p:nvCxnSpPr>
          <p:cNvPr id="38" name="Straight Arrow Connector 37"/>
          <p:cNvCxnSpPr/>
          <p:nvPr/>
        </p:nvCxnSpPr>
        <p:spPr>
          <a:xfrm>
            <a:off x="8100392"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372200" y="2658398"/>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sp>
        <p:nvSpPr>
          <p:cNvPr id="43" name="TextBox 42"/>
          <p:cNvSpPr txBox="1"/>
          <p:nvPr/>
        </p:nvSpPr>
        <p:spPr>
          <a:xfrm>
            <a:off x="0" y="3789040"/>
            <a:ext cx="9144000" cy="400110"/>
          </a:xfrm>
          <a:prstGeom prst="rect">
            <a:avLst/>
          </a:prstGeom>
          <a:noFill/>
        </p:spPr>
        <p:txBody>
          <a:bodyPr wrap="square" rtlCol="0">
            <a:spAutoFit/>
          </a:bodyPr>
          <a:lstStyle/>
          <a:p>
            <a:pPr algn="ctr"/>
            <a:r>
              <a:rPr lang="en-CA" sz="2000" b="1" dirty="0" smtClean="0">
                <a:solidFill>
                  <a:srgbClr val="008000"/>
                </a:solidFill>
                <a:latin typeface="Calibri" pitchFamily="34" charset="0"/>
              </a:rPr>
              <a:t>After his victory, our Commander Jesus leads his troops in triumphal procession</a:t>
            </a:r>
            <a:endParaRPr lang="en-CA" sz="2000" b="1" dirty="0">
              <a:solidFill>
                <a:srgbClr val="008000"/>
              </a:solidFill>
              <a:latin typeface="Calibri" pitchFamily="34" charset="0"/>
            </a:endParaRPr>
          </a:p>
        </p:txBody>
      </p:sp>
      <p:sp>
        <p:nvSpPr>
          <p:cNvPr id="41" name="TextBox 40"/>
          <p:cNvSpPr txBox="1"/>
          <p:nvPr/>
        </p:nvSpPr>
        <p:spPr>
          <a:xfrm>
            <a:off x="0" y="116632"/>
            <a:ext cx="91440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70-71. led in triumphal procession and </a:t>
            </a:r>
            <a:r>
              <a:rPr lang="en-CA" sz="2800" b="1" i="1" dirty="0" err="1" smtClean="0">
                <a:solidFill>
                  <a:srgbClr val="FF0000"/>
                </a:solidFill>
                <a:latin typeface="Calibri" pitchFamily="34" charset="0"/>
              </a:rPr>
              <a:t>nike</a:t>
            </a:r>
            <a:r>
              <a:rPr lang="en-CA" sz="2800" b="1" dirty="0" smtClean="0">
                <a:solidFill>
                  <a:srgbClr val="FF0000"/>
                </a:solidFill>
                <a:latin typeface="Calibri" pitchFamily="34" charset="0"/>
              </a:rPr>
              <a:t> victory in Christ.</a:t>
            </a:r>
          </a:p>
          <a:p>
            <a:pPr algn="ctr"/>
            <a:r>
              <a:rPr lang="en-CA" sz="2800" b="1" dirty="0" smtClean="0">
                <a:solidFill>
                  <a:srgbClr val="FF0000"/>
                </a:solidFill>
                <a:latin typeface="Calibri" pitchFamily="34" charset="0"/>
              </a:rPr>
              <a:t>Thank you, Lord!</a:t>
            </a:r>
            <a:endParaRPr lang="en-CA" sz="2800" b="1" dirty="0">
              <a:latin typeface="Calibri" pitchFamily="34" charset="0"/>
            </a:endParaRPr>
          </a:p>
        </p:txBody>
      </p:sp>
      <p:pic>
        <p:nvPicPr>
          <p:cNvPr id="42" name="Picture 41" descr="angry-face-01s.gif"/>
          <p:cNvPicPr>
            <a:picLocks noChangeAspect="1"/>
          </p:cNvPicPr>
          <p:nvPr/>
        </p:nvPicPr>
        <p:blipFill>
          <a:blip r:embed="rId13" cstate="print"/>
          <a:stretch>
            <a:fillRect/>
          </a:stretch>
        </p:blipFill>
        <p:spPr>
          <a:xfrm>
            <a:off x="107504" y="5877272"/>
            <a:ext cx="864096" cy="864096"/>
          </a:xfrm>
          <a:prstGeom prst="ellipse">
            <a:avLst/>
          </a:prstGeom>
        </p:spPr>
      </p:pic>
      <p:sp>
        <p:nvSpPr>
          <p:cNvPr id="44" name="TextBox 43"/>
          <p:cNvSpPr txBox="1"/>
          <p:nvPr/>
        </p:nvSpPr>
        <p:spPr>
          <a:xfrm>
            <a:off x="107504"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45" name="TextBox 8"/>
          <p:cNvSpPr txBox="1">
            <a:spLocks noChangeArrowheads="1"/>
          </p:cNvSpPr>
          <p:nvPr/>
        </p:nvSpPr>
        <p:spPr bwMode="auto">
          <a:xfrm>
            <a:off x="35496"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47" name="TextBox 46"/>
          <p:cNvSpPr txBox="1"/>
          <p:nvPr/>
        </p:nvSpPr>
        <p:spPr>
          <a:xfrm>
            <a:off x="720080" y="4437112"/>
            <a:ext cx="8388424" cy="2554545"/>
          </a:xfrm>
          <a:prstGeom prst="rect">
            <a:avLst/>
          </a:prstGeom>
          <a:noFill/>
        </p:spPr>
        <p:txBody>
          <a:bodyPr wrap="square" rtlCol="0">
            <a:spAutoFit/>
          </a:bodyPr>
          <a:lstStyle/>
          <a:p>
            <a:pPr algn="ctr"/>
            <a:r>
              <a:rPr lang="en-US" sz="1000" b="1" dirty="0" smtClean="0">
                <a:solidFill>
                  <a:schemeClr val="bg1"/>
                </a:solidFill>
              </a:rPr>
              <a:t> </a:t>
            </a:r>
            <a:endParaRPr lang="en-CA" sz="1000" b="1" dirty="0" smtClean="0">
              <a:solidFill>
                <a:schemeClr val="bg1"/>
              </a:solidFill>
            </a:endParaRPr>
          </a:p>
          <a:p>
            <a:pPr algn="ctr"/>
            <a:r>
              <a:rPr lang="en-CA" sz="2800" b="1" dirty="0" smtClean="0">
                <a:solidFill>
                  <a:schemeClr val="bg1"/>
                </a:solidFill>
                <a:latin typeface="Calibri" pitchFamily="34" charset="0"/>
              </a:rPr>
              <a:t>“But thanks be to God, who in Christ always leads us </a:t>
            </a:r>
          </a:p>
          <a:p>
            <a:pPr algn="ctr"/>
            <a:r>
              <a:rPr lang="en-CA" sz="2800" b="1" dirty="0" smtClean="0">
                <a:solidFill>
                  <a:schemeClr val="bg1"/>
                </a:solidFill>
                <a:latin typeface="Calibri" pitchFamily="34" charset="0"/>
              </a:rPr>
              <a:t>in triumphal procession”  2 Co 2:14</a:t>
            </a:r>
          </a:p>
          <a:p>
            <a:pPr algn="ct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“But thanks be to God, who gives us the victory (</a:t>
            </a:r>
            <a:r>
              <a:rPr lang="en-CA" sz="2800" b="1" dirty="0" err="1" smtClean="0">
                <a:solidFill>
                  <a:schemeClr val="bg1"/>
                </a:solidFill>
                <a:latin typeface="Calibri" pitchFamily="34" charset="0"/>
              </a:rPr>
              <a:t>nike</a:t>
            </a:r>
            <a:r>
              <a:rPr lang="en-CA" sz="2800" b="1" dirty="0" smtClean="0">
                <a:solidFill>
                  <a:schemeClr val="bg1"/>
                </a:solidFill>
                <a:latin typeface="Calibri" pitchFamily="34" charset="0"/>
              </a:rPr>
              <a:t>) through our Lord Jesus Christ”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15:57</a:t>
            </a:r>
          </a:p>
          <a:p>
            <a:pPr algn="ctr"/>
            <a:endParaRPr lang="en-CA" sz="2800" b="1" dirty="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548680"/>
            <a:ext cx="4546848" cy="864096"/>
          </a:xfrm>
        </p:spPr>
        <p:txBody>
          <a:bodyPr/>
          <a:lstStyle/>
          <a:p>
            <a:pPr eaLnBrk="1" hangingPunct="1"/>
            <a:r>
              <a:rPr lang="en-CA" sz="2800" b="1" dirty="0" smtClean="0">
                <a:solidFill>
                  <a:schemeClr val="tx1"/>
                </a:solidFill>
              </a:rPr>
              <a:t>Jesus Christ has </a:t>
            </a:r>
            <a:r>
              <a:rPr lang="en-CA" sz="2800" b="1" dirty="0" err="1" smtClean="0">
                <a:solidFill>
                  <a:schemeClr val="tx1"/>
                </a:solidFill>
              </a:rPr>
              <a:t>niked</a:t>
            </a:r>
            <a:r>
              <a:rPr lang="en-CA" sz="2800" b="1" dirty="0" smtClean="0">
                <a:solidFill>
                  <a:schemeClr val="tx1"/>
                </a:solidFill>
              </a:rPr>
              <a:t/>
            </a:r>
            <a:br>
              <a:rPr lang="en-CA" sz="2800" b="1" dirty="0" smtClean="0">
                <a:solidFill>
                  <a:schemeClr val="tx1"/>
                </a:solidFill>
              </a:rPr>
            </a:br>
            <a:r>
              <a:rPr lang="en-CA" sz="2800" b="1" dirty="0" smtClean="0">
                <a:solidFill>
                  <a:schemeClr val="tx1"/>
                </a:solidFill>
              </a:rPr>
              <a:t>and gives us </a:t>
            </a:r>
            <a:r>
              <a:rPr lang="en-CA" sz="2800" b="1" dirty="0" err="1" smtClean="0">
                <a:solidFill>
                  <a:schemeClr val="tx1"/>
                </a:solidFill>
              </a:rPr>
              <a:t>nike</a:t>
            </a:r>
            <a:r>
              <a:rPr lang="en-CA" sz="2800" b="1" dirty="0" smtClean="0">
                <a:solidFill>
                  <a:schemeClr val="tx1"/>
                </a:solidFill>
              </a:rPr>
              <a:t> victory!</a:t>
            </a: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5004048" y="404664"/>
            <a:ext cx="3887961" cy="1193131"/>
          </a:xfrm>
          <a:prstGeom prst="rect">
            <a:avLst/>
          </a:prstGeom>
          <a:noFill/>
          <a:ln w="9525">
            <a:noFill/>
            <a:miter lim="800000"/>
            <a:headEnd/>
            <a:tailEnd/>
          </a:ln>
        </p:spPr>
      </p:pic>
      <p:sp>
        <p:nvSpPr>
          <p:cNvPr id="12292" name="Text Box 7"/>
          <p:cNvSpPr txBox="1">
            <a:spLocks noChangeArrowheads="1"/>
          </p:cNvSpPr>
          <p:nvPr/>
        </p:nvSpPr>
        <p:spPr bwMode="auto">
          <a:xfrm>
            <a:off x="5653038" y="1628800"/>
            <a:ext cx="2519362" cy="246221"/>
          </a:xfrm>
          <a:prstGeom prst="rect">
            <a:avLst/>
          </a:prstGeom>
          <a:noFill/>
          <a:ln w="9525">
            <a:noFill/>
            <a:miter lim="800000"/>
            <a:headEnd/>
            <a:tailEnd/>
          </a:ln>
        </p:spPr>
        <p:txBody>
          <a:bodyPr>
            <a:spAutoFit/>
          </a:bodyPr>
          <a:lstStyle/>
          <a:p>
            <a:pPr algn="ctr">
              <a:spcBef>
                <a:spcPct val="50000"/>
              </a:spcBef>
            </a:pPr>
            <a:r>
              <a:rPr lang="en-CA" sz="1000" dirty="0" smtClean="0">
                <a:solidFill>
                  <a:schemeClr val="tx1">
                    <a:lumMod val="50000"/>
                  </a:schemeClr>
                </a:solidFill>
                <a:latin typeface="Calibri" pitchFamily="34" charset="0"/>
              </a:rPr>
              <a:t>© Copyright </a:t>
            </a:r>
            <a:r>
              <a:rPr lang="en-CA" sz="1000" dirty="0">
                <a:solidFill>
                  <a:schemeClr val="tx1">
                    <a:lumMod val="50000"/>
                  </a:schemeClr>
                </a:solidFill>
                <a:latin typeface="Calibri" pitchFamily="34" charset="0"/>
              </a:rPr>
              <a:t>by Nike</a:t>
            </a:r>
          </a:p>
        </p:txBody>
      </p:sp>
      <p:sp>
        <p:nvSpPr>
          <p:cNvPr id="5" name="TextBox 4"/>
          <p:cNvSpPr txBox="1"/>
          <p:nvPr/>
        </p:nvSpPr>
        <p:spPr>
          <a:xfrm>
            <a:off x="539552" y="2091620"/>
            <a:ext cx="8136904" cy="4278094"/>
          </a:xfrm>
          <a:prstGeom prst="rect">
            <a:avLst/>
          </a:prstGeom>
          <a:noFill/>
        </p:spPr>
        <p:txBody>
          <a:bodyPr wrap="square" rtlCol="0">
            <a:spAutoFit/>
          </a:bodyPr>
          <a:lstStyle/>
          <a:p>
            <a:pPr algn="ctr"/>
            <a:r>
              <a:rPr lang="en-US" sz="2800" dirty="0" smtClean="0">
                <a:solidFill>
                  <a:srgbClr val="FFFF00"/>
                </a:solidFill>
                <a:latin typeface="Calibri" pitchFamily="34" charset="0"/>
              </a:rPr>
              <a:t>For how Jesus and the Apostles use the Greek </a:t>
            </a:r>
            <a:r>
              <a:rPr lang="en-US" sz="3200" dirty="0" smtClean="0">
                <a:solidFill>
                  <a:srgbClr val="FFFF00"/>
                </a:solidFill>
                <a:latin typeface="Calibri" pitchFamily="34" charset="0"/>
              </a:rPr>
              <a:t>word  </a:t>
            </a:r>
            <a:r>
              <a:rPr lang="en-US" sz="3200" i="1" dirty="0" err="1" smtClean="0">
                <a:solidFill>
                  <a:srgbClr val="FFFF00"/>
                </a:solidFill>
                <a:latin typeface="Calibri" pitchFamily="34" charset="0"/>
              </a:rPr>
              <a:t>nike</a:t>
            </a:r>
            <a:r>
              <a:rPr lang="en-US" sz="3200" i="1" dirty="0" smtClean="0">
                <a:solidFill>
                  <a:srgbClr val="FFFF00"/>
                </a:solidFill>
                <a:latin typeface="Calibri" pitchFamily="34" charset="0"/>
              </a:rPr>
              <a:t> </a:t>
            </a:r>
            <a:r>
              <a:rPr lang="en-US" sz="3200" dirty="0" smtClean="0">
                <a:solidFill>
                  <a:srgbClr val="FFFF00"/>
                </a:solidFill>
                <a:latin typeface="Calibri" pitchFamily="34" charset="0"/>
              </a:rPr>
              <a:t>34 times in the Greek New Testament, </a:t>
            </a:r>
          </a:p>
          <a:p>
            <a:pPr algn="ctr"/>
            <a:r>
              <a:rPr lang="en-US" sz="3200" dirty="0" smtClean="0">
                <a:solidFill>
                  <a:srgbClr val="FFFF00"/>
                </a:solidFill>
                <a:latin typeface="Calibri" pitchFamily="34" charset="0"/>
              </a:rPr>
              <a:t>go to </a:t>
            </a:r>
            <a:r>
              <a:rPr lang="en-US" sz="3200" dirty="0" smtClean="0">
                <a:solidFill>
                  <a:srgbClr val="FFFF00"/>
                </a:solidFill>
                <a:latin typeface="Calibri" pitchFamily="34" charset="0"/>
                <a:hlinkClick r:id="rId3"/>
              </a:rPr>
              <a:t>www.GraceGodChrist.com</a:t>
            </a:r>
            <a:r>
              <a:rPr lang="en-US" sz="3200" dirty="0" smtClean="0">
                <a:solidFill>
                  <a:srgbClr val="FFFF00"/>
                </a:solidFill>
                <a:latin typeface="Calibri" pitchFamily="34" charset="0"/>
              </a:rPr>
              <a:t>  </a:t>
            </a:r>
          </a:p>
          <a:p>
            <a:pPr algn="ctr"/>
            <a:r>
              <a:rPr lang="en-US" sz="3200" dirty="0" smtClean="0">
                <a:solidFill>
                  <a:srgbClr val="FFFF00"/>
                </a:solidFill>
                <a:latin typeface="Calibri" pitchFamily="34" charset="0"/>
              </a:rPr>
              <a:t>then the “Nike in the New Testament” page, </a:t>
            </a:r>
          </a:p>
          <a:p>
            <a:pPr algn="ctr"/>
            <a:r>
              <a:rPr lang="en-US" sz="3200" dirty="0" smtClean="0">
                <a:solidFill>
                  <a:srgbClr val="FFFF00"/>
                </a:solidFill>
                <a:latin typeface="Calibri" pitchFamily="34" charset="0"/>
              </a:rPr>
              <a:t>for </a:t>
            </a:r>
            <a:r>
              <a:rPr lang="en-US" sz="2800" dirty="0" smtClean="0">
                <a:solidFill>
                  <a:srgbClr val="FFFF00"/>
                </a:solidFill>
                <a:latin typeface="Calibri" pitchFamily="34" charset="0"/>
              </a:rPr>
              <a:t>PPT and articles.</a:t>
            </a:r>
          </a:p>
          <a:p>
            <a:pPr algn="ctr"/>
            <a:endParaRPr lang="en-US" sz="2800" dirty="0" smtClean="0">
              <a:solidFill>
                <a:srgbClr val="FFFF00"/>
              </a:solidFill>
              <a:latin typeface="Calibri" pitchFamily="34" charset="0"/>
            </a:endParaRPr>
          </a:p>
          <a:p>
            <a:pPr algn="ctr"/>
            <a:r>
              <a:rPr lang="en-US" sz="2800" dirty="0" smtClean="0">
                <a:solidFill>
                  <a:srgbClr val="FFFF00"/>
                </a:solidFill>
                <a:latin typeface="Calibri" pitchFamily="34" charset="0"/>
              </a:rPr>
              <a:t>Download “What the word </a:t>
            </a:r>
            <a:r>
              <a:rPr lang="en-US" sz="2800" i="1" dirty="0" err="1" smtClean="0">
                <a:solidFill>
                  <a:srgbClr val="FFFF00"/>
                </a:solidFill>
                <a:latin typeface="Calibri" pitchFamily="34" charset="0"/>
              </a:rPr>
              <a:t>nike</a:t>
            </a:r>
            <a:r>
              <a:rPr lang="en-US" sz="2800" dirty="0" smtClean="0">
                <a:solidFill>
                  <a:srgbClr val="FFFF00"/>
                </a:solidFill>
                <a:latin typeface="Calibri" pitchFamily="34" charset="0"/>
              </a:rPr>
              <a:t> means” for a short summary I give to others that shares how Jesus </a:t>
            </a:r>
          </a:p>
          <a:p>
            <a:pPr algn="ctr"/>
            <a:r>
              <a:rPr lang="en-US" sz="2800" dirty="0" smtClean="0">
                <a:solidFill>
                  <a:srgbClr val="FFFF00"/>
                </a:solidFill>
                <a:latin typeface="Calibri" pitchFamily="34" charset="0"/>
              </a:rPr>
              <a:t>and the Apostles used the word “</a:t>
            </a:r>
            <a:r>
              <a:rPr lang="en-US" sz="2800" i="1" dirty="0" err="1" smtClean="0">
                <a:solidFill>
                  <a:srgbClr val="FFFF00"/>
                </a:solidFill>
                <a:latin typeface="Calibri" pitchFamily="34" charset="0"/>
              </a:rPr>
              <a:t>nike</a:t>
            </a:r>
            <a:r>
              <a:rPr lang="en-US" sz="2800" dirty="0" smtClean="0">
                <a:solidFill>
                  <a:srgbClr val="FFFF00"/>
                </a:solidFill>
                <a:latin typeface="Calibri" pitchFamily="34" charset="0"/>
              </a:rPr>
              <a:t>.”</a:t>
            </a:r>
            <a:endParaRPr lang="en-CA" sz="2800"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835696" y="45720"/>
            <a:ext cx="7223760" cy="67665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763688" y="3078088"/>
            <a:ext cx="7380312" cy="1143000"/>
          </a:xfrm>
        </p:spPr>
        <p:txBody>
          <a:bodyPr>
            <a:noAutofit/>
          </a:bodyPr>
          <a:lstStyle/>
          <a:p>
            <a:pPr>
              <a:lnSpc>
                <a:spcPts val="2400"/>
              </a:lnSpc>
            </a:pPr>
            <a:r>
              <a:rPr lang="en-CA" sz="2600" b="1" dirty="0" smtClean="0">
                <a:solidFill>
                  <a:schemeClr val="bg1"/>
                </a:solidFill>
                <a:latin typeface="Calibri" pitchFamily="34" charset="0"/>
                <a:cs typeface="Calibri" pitchFamily="34" charset="0"/>
              </a:rPr>
              <a:t>the law of the Spirit sets free</a:t>
            </a:r>
            <a:br>
              <a:rPr lang="en-CA" sz="2600" b="1" dirty="0" smtClean="0">
                <a:solidFill>
                  <a:schemeClr val="bg1"/>
                </a:solidFill>
                <a:latin typeface="Calibri" pitchFamily="34" charset="0"/>
                <a:cs typeface="Calibri" pitchFamily="34" charset="0"/>
              </a:rPr>
            </a:br>
            <a:r>
              <a:rPr lang="en-CA" sz="2600" b="1" dirty="0" smtClean="0">
                <a:solidFill>
                  <a:schemeClr val="tx1"/>
                </a:solidFill>
                <a:latin typeface="Calibri" pitchFamily="34" charset="0"/>
                <a:cs typeface="Calibri" pitchFamily="34" charset="0"/>
              </a:rPr>
              <a:t>the </a:t>
            </a:r>
            <a:r>
              <a:rPr lang="en-US" sz="2600" b="1" dirty="0" smtClean="0">
                <a:solidFill>
                  <a:schemeClr val="tx1"/>
                </a:solidFill>
                <a:latin typeface="Calibri" pitchFamily="34" charset="0"/>
                <a:cs typeface="Calibri" pitchFamily="34" charset="0"/>
              </a:rPr>
              <a:t>Spirit and God’s love is poured in</a:t>
            </a:r>
            <a:br>
              <a:rPr lang="en-US"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born of the Spirit, born of God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given, receive, have the gift of the Spirit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rivers of life in the Spirit satisfy thirsty hearts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CA" sz="2600" b="1" dirty="0" smtClean="0">
                <a:solidFill>
                  <a:schemeClr val="tx1"/>
                </a:solidFill>
                <a:latin typeface="Calibri" pitchFamily="34" charset="0"/>
                <a:cs typeface="Calibri" pitchFamily="34" charset="0"/>
              </a:rPr>
              <a:t>immersed in the Spirit</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comes on us, falls on us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solidFill>
                  <a:schemeClr val="tx1"/>
                </a:solidFill>
                <a:latin typeface="Calibri" pitchFamily="34" charset="0"/>
                <a:cs typeface="Calibri" pitchFamily="34" charset="0"/>
              </a:rPr>
              <a:t>power of the Spirit to be ambassadors of Christ</a:t>
            </a: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anointed and sealed with the Spirit of guarantee</a:t>
            </a:r>
            <a:br>
              <a:rPr lang="en-US" sz="2600" b="1" dirty="0" smtClean="0">
                <a:solidFill>
                  <a:schemeClr val="bg1"/>
                </a:solidFill>
                <a:latin typeface="Calibri" pitchFamily="34" charset="0"/>
                <a:cs typeface="Calibri" pitchFamily="34" charset="0"/>
              </a:rPr>
            </a:br>
            <a:r>
              <a:rPr lang="en-US" sz="2600" b="1" spc="-20" dirty="0" smtClean="0">
                <a:solidFill>
                  <a:schemeClr val="tx1"/>
                </a:solidFill>
                <a:latin typeface="Calibri" pitchFamily="34" charset="0"/>
                <a:cs typeface="Calibri" pitchFamily="34" charset="0"/>
              </a:rPr>
              <a:t>the Spirit of truth helps and teaches us God’s word</a:t>
            </a:r>
            <a:r>
              <a:rPr lang="en-US" sz="2600" b="1" spc="-20" dirty="0" smtClean="0">
                <a:latin typeface="Calibri" pitchFamily="34" charset="0"/>
                <a:cs typeface="Calibri" pitchFamily="34" charset="0"/>
              </a:rPr>
              <a: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spc="-30" dirty="0" smtClean="0">
                <a:solidFill>
                  <a:schemeClr val="bg1"/>
                </a:solidFill>
                <a:latin typeface="Calibri" pitchFamily="34" charset="0"/>
                <a:cs typeface="Calibri" pitchFamily="34" charset="0"/>
              </a:rPr>
              <a:t>the Spirit leads and sanctifies, producing holy fruit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the Spirit gifts us for service to others </a:t>
            </a:r>
            <a:r>
              <a:rPr lang="en-CA" sz="2600" b="1" dirty="0" smtClean="0">
                <a:solidFill>
                  <a:schemeClr val="tx1"/>
                </a:solidFill>
                <a:latin typeface="Calibri" pitchFamily="34" charset="0"/>
                <a:cs typeface="Calibri" pitchFamily="34" charset="0"/>
              </a:rPr>
              <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fills us to do the Lord’s will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circumcised, set apart in the Spirit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immeasurably great power of the Spirit</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God’s workmanship</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led in triumph and </a:t>
            </a:r>
            <a:r>
              <a:rPr lang="en-US" sz="2600" b="1" i="1" dirty="0" err="1" smtClean="0">
                <a:solidFill>
                  <a:schemeClr val="bg1"/>
                </a:solidFill>
                <a:latin typeface="Calibri" pitchFamily="34" charset="0"/>
                <a:cs typeface="Calibri" pitchFamily="34" charset="0"/>
              </a:rPr>
              <a:t>nike</a:t>
            </a:r>
            <a:r>
              <a:rPr lang="en-US" sz="2600" b="1" dirty="0" smtClean="0">
                <a:solidFill>
                  <a:schemeClr val="bg1"/>
                </a:solidFill>
                <a:latin typeface="Calibri" pitchFamily="34" charset="0"/>
                <a:cs typeface="Calibri" pitchFamily="34" charset="0"/>
              </a:rPr>
              <a:t> victory</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endParaRPr lang="en-US" sz="2400" b="1" dirty="0" smtClean="0">
              <a:solidFill>
                <a:schemeClr val="tx1"/>
              </a:solidFill>
              <a:latin typeface="Calibri" pitchFamily="34" charset="0"/>
            </a:endParaRPr>
          </a:p>
        </p:txBody>
      </p:sp>
      <p:sp>
        <p:nvSpPr>
          <p:cNvPr id="9" name="Right Arrow 8"/>
          <p:cNvSpPr/>
          <p:nvPr/>
        </p:nvSpPr>
        <p:spPr>
          <a:xfrm>
            <a:off x="971600" y="121920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395536" y="437763"/>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90264"/>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165304"/>
            <a:ext cx="7488609" cy="492443"/>
          </a:xfrm>
          <a:prstGeom prst="rect">
            <a:avLst/>
          </a:prstGeom>
          <a:noFill/>
          <a:ln w="9525">
            <a:noFill/>
            <a:miter lim="800000"/>
            <a:headEnd/>
            <a:tailEnd/>
          </a:ln>
        </p:spPr>
        <p:txBody>
          <a:bodyPr wrap="square">
            <a:spAutoFit/>
          </a:bodyPr>
          <a:lstStyle/>
          <a:p>
            <a:pPr algn="ctr"/>
            <a:r>
              <a:rPr lang="en-CA" sz="2600" b="1" dirty="0" smtClean="0">
                <a:solidFill>
                  <a:srgbClr val="FFFF00"/>
                </a:solidFill>
                <a:latin typeface="Calibri" pitchFamily="34" charset="0"/>
              </a:rPr>
              <a:t>so we </a:t>
            </a:r>
            <a:r>
              <a:rPr lang="en-CA" sz="2600" b="1" dirty="0">
                <a:solidFill>
                  <a:srgbClr val="FFFF00"/>
                </a:solidFill>
                <a:latin typeface="Calibri" pitchFamily="34" charset="0"/>
              </a:rPr>
              <a:t>walk </a:t>
            </a:r>
            <a:r>
              <a:rPr lang="en-CA" sz="2600" b="1" dirty="0" smtClean="0">
                <a:solidFill>
                  <a:srgbClr val="FFFF00"/>
                </a:solidFill>
                <a:latin typeface="Calibri" pitchFamily="34" charset="0"/>
              </a:rPr>
              <a:t>in Christ in </a:t>
            </a:r>
            <a:r>
              <a:rPr lang="en-CA" sz="2600" b="1" dirty="0">
                <a:solidFill>
                  <a:srgbClr val="FFFF00"/>
                </a:solidFill>
                <a:latin typeface="Calibri" pitchFamily="34" charset="0"/>
              </a:rPr>
              <a:t>the </a:t>
            </a:r>
            <a:r>
              <a:rPr lang="en-CA" sz="2600" b="1" dirty="0" smtClean="0">
                <a:solidFill>
                  <a:srgbClr val="FFFF00"/>
                </a:solidFill>
                <a:latin typeface="Calibri" pitchFamily="34" charset="0"/>
              </a:rPr>
              <a:t>Spirit in </a:t>
            </a:r>
            <a:r>
              <a:rPr lang="en-CA" sz="2600" b="1" i="1" dirty="0" smtClean="0">
                <a:solidFill>
                  <a:srgbClr val="FFFF00"/>
                </a:solidFill>
                <a:latin typeface="Calibri" pitchFamily="34" charset="0"/>
              </a:rPr>
              <a:t>agape</a:t>
            </a:r>
            <a:r>
              <a:rPr lang="en-CA" sz="2600" b="1" dirty="0" smtClean="0">
                <a:solidFill>
                  <a:srgbClr val="FFFF00"/>
                </a:solidFill>
                <a:latin typeface="Calibri" pitchFamily="34" charset="0"/>
              </a:rPr>
              <a:t> love</a:t>
            </a:r>
            <a:endParaRPr lang="en-CA" sz="2600" b="1" dirty="0">
              <a:solidFill>
                <a:srgbClr val="FFFF00"/>
              </a:solidFill>
              <a:latin typeface="Calibri" pitchFamily="34" charset="0"/>
            </a:endParaRPr>
          </a:p>
        </p:txBody>
      </p:sp>
      <p:sp>
        <p:nvSpPr>
          <p:cNvPr id="14" name="TextBox 13"/>
          <p:cNvSpPr txBox="1">
            <a:spLocks noChangeArrowheads="1"/>
          </p:cNvSpPr>
          <p:nvPr/>
        </p:nvSpPr>
        <p:spPr bwMode="auto">
          <a:xfrm>
            <a:off x="-108520" y="1772816"/>
            <a:ext cx="2339752" cy="440120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Thank you </a:t>
            </a:r>
          </a:p>
          <a:p>
            <a:pPr algn="ctr"/>
            <a:r>
              <a:rPr lang="en-CA" sz="2800" b="1" dirty="0" smtClean="0">
                <a:latin typeface="Calibri" pitchFamily="34" charset="0"/>
              </a:rPr>
              <a:t>for the</a:t>
            </a:r>
          </a:p>
          <a:p>
            <a:pPr algn="ctr"/>
            <a:r>
              <a:rPr lang="en-CA" sz="2800" b="1" dirty="0" smtClean="0">
                <a:latin typeface="Calibri" pitchFamily="34" charset="0"/>
              </a:rPr>
              <a:t>grace </a:t>
            </a:r>
          </a:p>
          <a:p>
            <a:pPr algn="ctr"/>
            <a:r>
              <a:rPr lang="en-CA" sz="2800" b="1" dirty="0" smtClean="0">
                <a:latin typeface="Calibri" pitchFamily="34" charset="0"/>
              </a:rPr>
              <a:t>of the </a:t>
            </a:r>
          </a:p>
          <a:p>
            <a:pPr algn="ctr"/>
            <a:r>
              <a:rPr lang="en-CA" sz="2800" b="1" dirty="0" smtClean="0">
                <a:latin typeface="Calibri" pitchFamily="34" charset="0"/>
              </a:rPr>
              <a:t>Holy </a:t>
            </a:r>
          </a:p>
          <a:p>
            <a:pPr algn="ctr"/>
            <a:r>
              <a:rPr lang="en-CA" sz="2800" b="1" dirty="0" smtClean="0">
                <a:latin typeface="Calibri" pitchFamily="34" charset="0"/>
              </a:rPr>
              <a:t>Spirit</a:t>
            </a:r>
          </a:p>
          <a:p>
            <a:pPr algn="ctr"/>
            <a:r>
              <a:rPr lang="en-CA" sz="2800" b="1" dirty="0" smtClean="0">
                <a:latin typeface="Calibri" pitchFamily="34" charset="0"/>
              </a:rPr>
              <a:t>given </a:t>
            </a:r>
          </a:p>
          <a:p>
            <a:pPr algn="ctr"/>
            <a:r>
              <a:rPr lang="en-CA" sz="2800" b="1" dirty="0" smtClean="0">
                <a:latin typeface="Calibri" pitchFamily="34" charset="0"/>
              </a:rPr>
              <a:t>through</a:t>
            </a:r>
          </a:p>
          <a:p>
            <a:pPr algn="ctr"/>
            <a:r>
              <a:rPr lang="en-CA" sz="2800" b="1" dirty="0" smtClean="0">
                <a:latin typeface="Calibri" pitchFamily="34" charset="0"/>
              </a:rPr>
              <a:t>Christ’s </a:t>
            </a:r>
          </a:p>
          <a:p>
            <a:pPr algn="ctr"/>
            <a:r>
              <a:rPr lang="en-CA" sz="2800" b="1" dirty="0" smtClean="0">
                <a:latin typeface="Calibri" pitchFamily="34" charset="0"/>
              </a:rPr>
              <a:t>death!</a:t>
            </a:r>
            <a:endParaRPr lang="en-CA" sz="2800" b="1" dirty="0">
              <a:latin typeface="Calibri" pitchFamily="34" charset="0"/>
            </a:endParaRPr>
          </a:p>
        </p:txBody>
      </p:sp>
      <p:sp>
        <p:nvSpPr>
          <p:cNvPr id="15"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48-71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06080"/>
            <a:ext cx="8229600" cy="1143000"/>
          </a:xfrm>
        </p:spPr>
        <p:txBody>
          <a:bodyPr/>
          <a:lstStyle/>
          <a:p>
            <a:r>
              <a:rPr lang="en-US" sz="2800" b="1" dirty="0" smtClean="0">
                <a:solidFill>
                  <a:srgbClr val="00FF00"/>
                </a:solidFill>
                <a:latin typeface="Calibri" pitchFamily="34" charset="0"/>
              </a:rPr>
              <a:t>That’s not all!  Holy Spirit riches also include:</a:t>
            </a:r>
            <a:br>
              <a:rPr lang="en-US" sz="2800" b="1" dirty="0" smtClean="0">
                <a:solidFill>
                  <a:srgbClr val="00FF00"/>
                </a:solidFill>
                <a:latin typeface="Calibri" pitchFamily="34" charset="0"/>
              </a:rPr>
            </a:br>
            <a:r>
              <a:rPr lang="en-US" sz="1400" b="1" smtClean="0">
                <a:solidFill>
                  <a:srgbClr val="00FF00"/>
                </a:solidFill>
                <a:latin typeface="Calibri" pitchFamily="34" charset="0"/>
              </a:rPr>
              <a:t/>
            </a:r>
            <a:br>
              <a:rPr lang="en-US" sz="1400" b="1" smtClean="0">
                <a:solidFill>
                  <a:srgbClr val="00FF00"/>
                </a:solidFill>
                <a:latin typeface="Calibri" pitchFamily="34" charset="0"/>
              </a:rPr>
            </a:br>
            <a:r>
              <a:rPr lang="en-US" sz="2800" b="1" smtClean="0">
                <a:solidFill>
                  <a:srgbClr val="FFFF00"/>
                </a:solidFill>
                <a:latin typeface="Calibri" pitchFamily="34" charset="0"/>
              </a:rPr>
              <a:t>8 </a:t>
            </a:r>
            <a:r>
              <a:rPr lang="en-US" sz="2800" b="1" dirty="0" smtClean="0">
                <a:solidFill>
                  <a:srgbClr val="FFFF00"/>
                </a:solidFill>
                <a:latin typeface="Calibri" pitchFamily="34" charset="0"/>
              </a:rPr>
              <a:t>adopted as sons with the Spirit of God’s Son in heart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US" sz="1400" b="1" dirty="0" smtClean="0">
                <a:latin typeface="Calibri" pitchFamily="34" charset="0"/>
              </a:rPr>
              <a:t> </a:t>
            </a:r>
            <a:r>
              <a:rPr lang="en-CA" sz="2800" b="1" dirty="0" smtClean="0">
                <a:latin typeface="Calibri" pitchFamily="34" charset="0"/>
              </a:rPr>
              <a:t/>
            </a:r>
            <a:br>
              <a:rPr lang="en-CA" sz="2800" b="1" dirty="0" smtClean="0">
                <a:latin typeface="Calibri" pitchFamily="34" charset="0"/>
              </a:rPr>
            </a:br>
            <a:r>
              <a:rPr lang="en-US" sz="2800" b="1" dirty="0" smtClean="0">
                <a:solidFill>
                  <a:srgbClr val="FFFF00"/>
                </a:solidFill>
                <a:latin typeface="Calibri" pitchFamily="34" charset="0"/>
              </a:rPr>
              <a:t>17, 18 in the Spirit and the Spirit in us,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19 temples of the Holy Spirit </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22 immersed in the Father, Son and Spirit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23 fellowship with the Spirit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24 access to the Father through Christ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in one Spirit (Eph 2:18)</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28, 29 the Spirit prays for us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and helps us pray in the Spirit</a:t>
            </a:r>
            <a:r>
              <a:rPr lang="en-US" sz="2800" b="1" dirty="0" smtClean="0">
                <a:latin typeface="Calibri" pitchFamily="34" charset="0"/>
              </a:rPr>
              <a:t/>
            </a:r>
            <a:br>
              <a:rPr lang="en-US" sz="2800" b="1" dirty="0" smtClean="0">
                <a:latin typeface="Calibri" pitchFamily="34" charset="0"/>
              </a:rPr>
            </a:br>
            <a:r>
              <a:rPr lang="en-US" sz="1400" b="1" dirty="0" smtClean="0">
                <a:latin typeface="Calibri" pitchFamily="34" charset="0"/>
              </a:rPr>
              <a:t/>
            </a:r>
            <a:br>
              <a:rPr lang="en-US" sz="1400" b="1" dirty="0" smtClean="0">
                <a:latin typeface="Calibri" pitchFamily="34" charset="0"/>
              </a:rPr>
            </a:br>
            <a:r>
              <a:rPr lang="en-CA" sz="2800" b="1" dirty="0" smtClean="0">
                <a:solidFill>
                  <a:srgbClr val="00FF00"/>
                </a:solidFill>
                <a:latin typeface="Calibri" pitchFamily="34" charset="0"/>
              </a:rPr>
              <a:t>Wonderful, Lord!  Amazing!  Thank you!</a:t>
            </a:r>
            <a:br>
              <a:rPr lang="en-CA" sz="2800" b="1" dirty="0" smtClean="0">
                <a:solidFill>
                  <a:srgbClr val="00FF00"/>
                </a:solidFill>
                <a:latin typeface="Calibri" pitchFamily="34" charset="0"/>
              </a:rPr>
            </a:br>
            <a:endParaRPr lang="en-CA" sz="2800" b="1" dirty="0">
              <a:solidFill>
                <a:srgbClr val="00FF00"/>
              </a:solidFill>
              <a:latin typeface="Calibri" pitchFamily="34" charset="0"/>
            </a:endParaRP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944216" y="45720"/>
            <a:ext cx="7020272" cy="676656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905000" y="3124200"/>
            <a:ext cx="7086600" cy="1143000"/>
          </a:xfrm>
        </p:spPr>
        <p:txBody>
          <a:bodyPr>
            <a:noAutofit/>
          </a:bodyPr>
          <a:lstStyle/>
          <a:p>
            <a:pPr>
              <a:lnSpc>
                <a:spcPts val="1900"/>
              </a:lnSpc>
            </a:pPr>
            <a:r>
              <a:rPr lang="en-CA" sz="2100" b="1" dirty="0" smtClean="0">
                <a:solidFill>
                  <a:schemeClr val="tx1"/>
                </a:solidFill>
                <a:latin typeface="Calibri" pitchFamily="34" charset="0"/>
                <a:cs typeface="Calibri" pitchFamily="34" charset="0"/>
              </a:rPr>
              <a:t>in the Spirit and the Spirit in us</a:t>
            </a:r>
            <a:br>
              <a:rPr lang="en-CA" sz="2100" b="1" dirty="0" smtClean="0">
                <a:solidFill>
                  <a:schemeClr val="tx1"/>
                </a:solidFill>
                <a:latin typeface="Calibri" pitchFamily="34" charset="0"/>
                <a:cs typeface="Calibri" pitchFamily="34" charset="0"/>
              </a:rPr>
            </a:br>
            <a:r>
              <a:rPr lang="en-CA" sz="2100" b="1" dirty="0" smtClean="0">
                <a:solidFill>
                  <a:schemeClr val="bg1"/>
                </a:solidFill>
                <a:latin typeface="Calibri" pitchFamily="34" charset="0"/>
                <a:cs typeface="Calibri" pitchFamily="34" charset="0"/>
              </a:rPr>
              <a:t>immersed in the Father, Son and Spirit</a:t>
            </a:r>
            <a:r>
              <a:rPr lang="en-CA" sz="2100" b="1" dirty="0" smtClean="0">
                <a:solidFill>
                  <a:schemeClr val="tx1"/>
                </a:solidFill>
                <a:latin typeface="Calibri" pitchFamily="34" charset="0"/>
                <a:cs typeface="Calibri" pitchFamily="34" charset="0"/>
              </a:rPr>
              <a:t/>
            </a:r>
            <a:br>
              <a:rPr lang="en-CA" sz="2100" b="1" dirty="0" smtClean="0">
                <a:solidFill>
                  <a:schemeClr val="tx1"/>
                </a:solidFill>
                <a:latin typeface="Calibri" pitchFamily="34" charset="0"/>
                <a:cs typeface="Calibri" pitchFamily="34" charset="0"/>
              </a:rPr>
            </a:br>
            <a:r>
              <a:rPr lang="en-CA" sz="2100" b="1" dirty="0" smtClean="0">
                <a:solidFill>
                  <a:schemeClr val="tx1"/>
                </a:solidFill>
                <a:latin typeface="Calibri" pitchFamily="34" charset="0"/>
                <a:cs typeface="Calibri" pitchFamily="34" charset="0"/>
              </a:rPr>
              <a:t>Father, Son and Spirit fellowship with us</a:t>
            </a:r>
            <a:r>
              <a:rPr lang="en-CA" sz="2100" b="1" dirty="0" smtClean="0">
                <a:latin typeface="Calibri" pitchFamily="34" charset="0"/>
                <a:cs typeface="Calibri" pitchFamily="34" charset="0"/>
              </a:rPr>
              <a:t> </a:t>
            </a:r>
            <a:br>
              <a:rPr lang="en-CA"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 adopted as sons with the Spirit of the Son in us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released from the Law to marry Christ in the Spirit</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law of Spirit of life in Christ sets free from law of sin    </a:t>
            </a:r>
            <a:r>
              <a:rPr lang="en-CA" sz="2100" b="1" dirty="0" smtClean="0">
                <a:solidFill>
                  <a:schemeClr val="bg1"/>
                </a:solidFill>
                <a:latin typeface="Calibri" pitchFamily="34" charset="0"/>
                <a:cs typeface="Calibri" pitchFamily="34" charset="0"/>
              </a:rPr>
              <a:t/>
            </a:r>
            <a:br>
              <a:rPr lang="en-CA"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and God’s love is poured into heart  </a:t>
            </a:r>
            <a:br>
              <a:rPr lang="en-US" sz="2100" b="1" dirty="0" smtClean="0">
                <a:solidFill>
                  <a:schemeClr val="tx1"/>
                </a:solidFill>
                <a:latin typeface="Calibri" pitchFamily="34" charset="0"/>
                <a:cs typeface="Calibri" pitchFamily="34" charset="0"/>
              </a:rPr>
            </a:br>
            <a:r>
              <a:rPr lang="en-US" sz="2100" b="1" dirty="0" smtClean="0">
                <a:latin typeface="Calibri" pitchFamily="34" charset="0"/>
                <a:cs typeface="Calibri" pitchFamily="34" charset="0"/>
              </a:rPr>
              <a:t>   </a:t>
            </a:r>
            <a:r>
              <a:rPr lang="en-US" sz="2100" b="1" dirty="0" smtClean="0">
                <a:solidFill>
                  <a:schemeClr val="bg1"/>
                </a:solidFill>
                <a:latin typeface="Calibri" pitchFamily="34" charset="0"/>
                <a:cs typeface="Calibri" pitchFamily="34" charset="0"/>
              </a:rPr>
              <a:t>born of the Spirit, born of God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given, receive, have the gift of the Spirit </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latin typeface="Calibri" pitchFamily="34" charset="0"/>
                <a:cs typeface="Calibri" pitchFamily="34" charset="0"/>
              </a:rPr>
              <a:t> </a:t>
            </a:r>
            <a:r>
              <a:rPr lang="en-US" sz="2100" b="1" dirty="0" smtClean="0">
                <a:solidFill>
                  <a:schemeClr val="bg1"/>
                </a:solidFill>
                <a:latin typeface="Calibri" pitchFamily="34" charset="0"/>
                <a:cs typeface="Calibri" pitchFamily="34" charset="0"/>
              </a:rPr>
              <a:t>rivers of living water of the Spirit satisfy thirsty hearts</a:t>
            </a:r>
            <a:br>
              <a:rPr lang="en-US" sz="2100" b="1" dirty="0" smtClean="0">
                <a:solidFill>
                  <a:schemeClr val="bg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the Spirit comes on us, falls on us</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solidFill>
                  <a:schemeClr val="tx1"/>
                </a:solidFill>
                <a:latin typeface="Calibri" pitchFamily="34" charset="0"/>
                <a:cs typeface="Calibri" pitchFamily="34" charset="0"/>
              </a:rPr>
              <a:t>power of the Spirit to be ambassadors of Christ</a:t>
            </a:r>
            <a:r>
              <a:rPr lang="en-US" sz="2100" b="1" dirty="0" smtClean="0">
                <a:latin typeface="Calibri" pitchFamily="34" charset="0"/>
                <a:cs typeface="Calibri" pitchFamily="34" charset="0"/>
              </a:rPr>
              <a:t> </a:t>
            </a:r>
            <a:br>
              <a:rPr lang="en-US"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anointed and sealed with the Spirit of guarantee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of truth helps and teaches us God’s word</a:t>
            </a:r>
            <a:r>
              <a:rPr lang="en-US" sz="2100" b="1" dirty="0" smtClean="0">
                <a:latin typeface="Calibri" pitchFamily="34" charset="0"/>
                <a:cs typeface="Calibri" pitchFamily="34" charset="0"/>
              </a:rPr>
              <a:t> </a:t>
            </a:r>
            <a:br>
              <a:rPr lang="en-US" sz="2100" b="1" dirty="0" smtClean="0">
                <a:latin typeface="Calibri" pitchFamily="34" charset="0"/>
                <a:cs typeface="Calibri" pitchFamily="34" charset="0"/>
              </a:rPr>
            </a:br>
            <a:r>
              <a:rPr lang="en-US" sz="2100" b="1" spc="-10" dirty="0" smtClean="0">
                <a:solidFill>
                  <a:schemeClr val="bg1"/>
                </a:solidFill>
                <a:latin typeface="Calibri" pitchFamily="34" charset="0"/>
                <a:cs typeface="Calibri" pitchFamily="34" charset="0"/>
              </a:rPr>
              <a:t>the Spirit prays for us and helps us pray with God’s Word</a:t>
            </a:r>
            <a:r>
              <a:rPr lang="en-US" sz="2100" b="1" dirty="0" smtClean="0">
                <a:solidFill>
                  <a:schemeClr val="bg1"/>
                </a:solidFill>
                <a:latin typeface="Calibri" pitchFamily="34" charset="0"/>
                <a:cs typeface="Calibri" pitchFamily="34" charset="0"/>
              </a:rPr>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leads and sanctifies us, producing holy fruit</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the Spirit gifts us for service to others </a:t>
            </a:r>
            <a:r>
              <a:rPr lang="en-CA" sz="2100" b="1" dirty="0" smtClean="0">
                <a:solidFill>
                  <a:schemeClr val="bg1"/>
                </a:solidFill>
                <a:latin typeface="Calibri" pitchFamily="34" charset="0"/>
                <a:cs typeface="Calibri" pitchFamily="34" charset="0"/>
              </a:rPr>
              <a:t/>
            </a:r>
            <a:br>
              <a:rPr lang="en-CA"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fills us to do the Lord’s will </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circumcised, set apart in the Spirit</a:t>
            </a:r>
            <a:br>
              <a:rPr lang="en-US" sz="2100" b="1" dirty="0" smtClean="0">
                <a:solidFill>
                  <a:schemeClr val="bg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immeasurably great power of the Spirit</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God’s workmanship</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led in triumph and </a:t>
            </a:r>
            <a:r>
              <a:rPr lang="en-US" sz="2100" b="1" i="1" dirty="0" err="1" smtClean="0">
                <a:solidFill>
                  <a:schemeClr val="bg1"/>
                </a:solidFill>
                <a:latin typeface="Calibri" pitchFamily="34" charset="0"/>
                <a:cs typeface="Calibri" pitchFamily="34" charset="0"/>
              </a:rPr>
              <a:t>nike</a:t>
            </a:r>
            <a:r>
              <a:rPr lang="en-US" sz="2100" b="1" dirty="0" smtClean="0">
                <a:solidFill>
                  <a:schemeClr val="bg1"/>
                </a:solidFill>
                <a:latin typeface="Calibri" pitchFamily="34" charset="0"/>
                <a:cs typeface="Calibri" pitchFamily="34" charset="0"/>
              </a:rPr>
              <a:t> victory</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conformed to Christ and </a:t>
            </a:r>
            <a:br>
              <a:rPr lang="en-US" sz="2100" b="1" dirty="0" smtClean="0">
                <a:solidFill>
                  <a:schemeClr val="tx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his resurrection body</a:t>
            </a:r>
            <a:r>
              <a:rPr lang="en-US" sz="2100" b="1" dirty="0" smtClean="0">
                <a:latin typeface="Calibri" pitchFamily="34" charset="0"/>
              </a:rPr>
              <a:t/>
            </a:r>
            <a:br>
              <a:rPr lang="en-US" sz="2100" b="1" dirty="0" smtClean="0">
                <a:latin typeface="Calibri" pitchFamily="34" charset="0"/>
              </a:rPr>
            </a:br>
            <a:endParaRPr lang="en-US" sz="2100" b="1" dirty="0" smtClean="0">
              <a:latin typeface="Calibri" pitchFamily="34" charset="0"/>
            </a:endParaRPr>
          </a:p>
        </p:txBody>
      </p:sp>
      <p:sp>
        <p:nvSpPr>
          <p:cNvPr id="9" name="Right Arrow 8"/>
          <p:cNvSpPr/>
          <p:nvPr/>
        </p:nvSpPr>
        <p:spPr>
          <a:xfrm>
            <a:off x="971600" y="119675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539552" y="38100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77688"/>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365557"/>
            <a:ext cx="7488609" cy="492443"/>
          </a:xfrm>
          <a:prstGeom prst="rect">
            <a:avLst/>
          </a:prstGeom>
          <a:noFill/>
          <a:ln w="9525">
            <a:noFill/>
            <a:miter lim="800000"/>
            <a:headEnd/>
            <a:tailEnd/>
          </a:ln>
        </p:spPr>
        <p:txBody>
          <a:bodyPr wrap="square">
            <a:spAutoFit/>
          </a:bodyPr>
          <a:lstStyle/>
          <a:p>
            <a:pPr algn="ctr"/>
            <a:r>
              <a:rPr lang="en-CA" sz="2600" b="1" dirty="0" smtClean="0">
                <a:solidFill>
                  <a:schemeClr val="bg1"/>
                </a:solidFill>
                <a:latin typeface="Calibri" pitchFamily="34" charset="0"/>
              </a:rPr>
              <a:t>so we </a:t>
            </a:r>
            <a:r>
              <a:rPr lang="en-CA" sz="2600" b="1" dirty="0">
                <a:solidFill>
                  <a:schemeClr val="bg1"/>
                </a:solidFill>
                <a:latin typeface="Calibri" pitchFamily="34" charset="0"/>
              </a:rPr>
              <a:t>walk </a:t>
            </a:r>
            <a:r>
              <a:rPr lang="en-CA" sz="2600" b="1" dirty="0" smtClean="0">
                <a:solidFill>
                  <a:schemeClr val="bg1"/>
                </a:solidFill>
                <a:latin typeface="Calibri" pitchFamily="34" charset="0"/>
              </a:rPr>
              <a:t>in Christ in </a:t>
            </a:r>
            <a:r>
              <a:rPr lang="en-CA" sz="2600" b="1" dirty="0">
                <a:solidFill>
                  <a:schemeClr val="bg1"/>
                </a:solidFill>
                <a:latin typeface="Calibri" pitchFamily="34" charset="0"/>
              </a:rPr>
              <a:t>the </a:t>
            </a:r>
            <a:r>
              <a:rPr lang="en-CA" sz="2600" b="1" dirty="0" smtClean="0">
                <a:solidFill>
                  <a:schemeClr val="bg1"/>
                </a:solidFill>
                <a:latin typeface="Calibri" pitchFamily="34" charset="0"/>
              </a:rPr>
              <a:t>Spirit in </a:t>
            </a:r>
            <a:r>
              <a:rPr lang="en-CA" sz="2600" b="1" i="1" dirty="0" smtClean="0">
                <a:solidFill>
                  <a:schemeClr val="bg1"/>
                </a:solidFill>
                <a:latin typeface="Calibri" pitchFamily="34" charset="0"/>
              </a:rPr>
              <a:t>agape</a:t>
            </a:r>
            <a:r>
              <a:rPr lang="en-CA" sz="2600" b="1" dirty="0" smtClean="0">
                <a:solidFill>
                  <a:schemeClr val="bg1"/>
                </a:solidFill>
                <a:latin typeface="Calibri" pitchFamily="34" charset="0"/>
              </a:rPr>
              <a:t> love</a:t>
            </a:r>
            <a:endParaRPr lang="en-CA" sz="2600" b="1" dirty="0">
              <a:solidFill>
                <a:schemeClr val="bg1"/>
              </a:solidFill>
              <a:latin typeface="Calibri" pitchFamily="34" charset="0"/>
            </a:endParaRPr>
          </a:p>
        </p:txBody>
      </p:sp>
      <p:sp>
        <p:nvSpPr>
          <p:cNvPr id="12" name="TextBox 11"/>
          <p:cNvSpPr txBox="1">
            <a:spLocks noChangeArrowheads="1"/>
          </p:cNvSpPr>
          <p:nvPr/>
        </p:nvSpPr>
        <p:spPr bwMode="auto">
          <a:xfrm>
            <a:off x="-36512" y="2023170"/>
            <a:ext cx="2339752" cy="3970318"/>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 </a:t>
            </a:r>
          </a:p>
          <a:p>
            <a:pPr algn="ctr"/>
            <a:r>
              <a:rPr lang="en-CA" sz="2800" b="1" dirty="0" smtClean="0">
                <a:solidFill>
                  <a:schemeClr val="bg1"/>
                </a:solidFill>
                <a:latin typeface="Calibri" pitchFamily="34" charset="0"/>
              </a:rPr>
              <a:t>thank you </a:t>
            </a:r>
          </a:p>
          <a:p>
            <a:pPr algn="ctr"/>
            <a:r>
              <a:rPr lang="en-CA" sz="2800" b="1" dirty="0" smtClean="0">
                <a:solidFill>
                  <a:schemeClr val="bg1"/>
                </a:solidFill>
                <a:latin typeface="Calibri" pitchFamily="34" charset="0"/>
              </a:rPr>
              <a:t>for the</a:t>
            </a:r>
          </a:p>
          <a:p>
            <a:pPr algn="ctr"/>
            <a:r>
              <a:rPr lang="en-CA" sz="2800" b="1" dirty="0" smtClean="0">
                <a:solidFill>
                  <a:schemeClr val="bg1"/>
                </a:solidFill>
                <a:latin typeface="Calibri" pitchFamily="34" charset="0"/>
              </a:rPr>
              <a:t>many </a:t>
            </a:r>
          </a:p>
          <a:p>
            <a:pPr algn="ctr"/>
            <a:r>
              <a:rPr lang="en-CA" sz="2800" b="1" dirty="0" smtClean="0">
                <a:solidFill>
                  <a:schemeClr val="bg1"/>
                </a:solidFill>
                <a:latin typeface="Calibri" pitchFamily="34" charset="0"/>
              </a:rPr>
              <a:t>ways </a:t>
            </a:r>
          </a:p>
          <a:p>
            <a:pPr algn="ctr"/>
            <a:r>
              <a:rPr lang="en-CA" sz="2800" b="1" dirty="0" smtClean="0">
                <a:solidFill>
                  <a:schemeClr val="bg1"/>
                </a:solidFill>
                <a:latin typeface="Calibri" pitchFamily="34" charset="0"/>
              </a:rPr>
              <a:t>your Spirit ministers</a:t>
            </a:r>
          </a:p>
          <a:p>
            <a:pPr algn="ctr"/>
            <a:r>
              <a:rPr lang="en-CA" sz="2800" b="1" dirty="0" smtClean="0">
                <a:solidFill>
                  <a:schemeClr val="bg1"/>
                </a:solidFill>
                <a:latin typeface="Calibri" pitchFamily="34" charset="0"/>
              </a:rPr>
              <a:t>to those </a:t>
            </a:r>
          </a:p>
          <a:p>
            <a:pPr algn="ctr"/>
            <a:r>
              <a:rPr lang="en-CA" sz="2800" b="1" dirty="0" smtClean="0">
                <a:solidFill>
                  <a:schemeClr val="bg1"/>
                </a:solidFill>
                <a:latin typeface="Calibri" pitchFamily="34" charset="0"/>
              </a:rPr>
              <a:t>in Christ!</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934072"/>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lvl="0" algn="ctr" eaLnBrk="0" hangingPunct="0">
              <a:defRPr/>
            </a:pPr>
            <a:r>
              <a:rPr lang="en-US" sz="2800" kern="0" dirty="0" smtClean="0">
                <a:latin typeface="Calibri" pitchFamily="34" charset="0"/>
                <a:cs typeface="Calibri" pitchFamily="34" charset="0"/>
              </a:rPr>
              <a:t>Come to me </a:t>
            </a:r>
          </a:p>
          <a:p>
            <a:pPr lvl="0" algn="ctr" eaLnBrk="0" hangingPunct="0">
              <a:defRPr/>
            </a:pPr>
            <a:r>
              <a:rPr lang="en-US" sz="2800" kern="0" dirty="0" smtClean="0">
                <a:latin typeface="Calibri" pitchFamily="34" charset="0"/>
                <a:cs typeface="Calibri" pitchFamily="34" charset="0"/>
              </a:rPr>
              <a:t>and drink.</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Receive me</a:t>
            </a:r>
            <a:r>
              <a:rPr kumimoji="0" lang="en-US" sz="2800" b="0" i="0" u="none" strike="noStrike" kern="0" cap="none" spc="0" normalizeH="0" noProof="0" dirty="0" smtClean="0">
                <a:ln>
                  <a:noFill/>
                </a:ln>
                <a:solidFill>
                  <a:schemeClr val="tx1"/>
                </a:solidFill>
                <a:effectLst/>
                <a:uLnTx/>
                <a:uFillTx/>
                <a:latin typeface="Calibri" pitchFamily="34" charset="0"/>
                <a:ea typeface="+mj-ea"/>
                <a:cs typeface="Calibri" pitchFamily="34" charset="0"/>
              </a:rPr>
              <a:t> and </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you receive all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DO 4 U</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one else like Jesus!</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627784" y="2276872"/>
            <a:ext cx="3960441"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843808" y="1875797"/>
            <a:ext cx="3528392" cy="3281395"/>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3711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600" b="1" dirty="0" smtClean="0">
                <a:solidFill>
                  <a:schemeClr val="bg1"/>
                </a:solidFill>
                <a:latin typeface="Calibri" pitchFamily="34" charset="0"/>
                <a:ea typeface="Malgun Gothic" pitchFamily="34" charset="-127"/>
                <a:cs typeface="Calibri" pitchFamily="34" charset="0"/>
              </a:rPr>
              <a:t>counted</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as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a:t>
            </a:r>
            <a:r>
              <a:rPr lang="en-CA" altLang="ko-KR" sz="11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in</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Christ</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the</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righteousness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of</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to marry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88640"/>
            <a:ext cx="4480560" cy="3360420"/>
          </a:xfrm>
          <a:prstGeom prst="rect">
            <a:avLst/>
          </a:prstGeom>
        </p:spPr>
      </p:pic>
      <p:sp>
        <p:nvSpPr>
          <p:cNvPr id="26" name="Rectangle 25"/>
          <p:cNvSpPr/>
          <p:nvPr/>
        </p:nvSpPr>
        <p:spPr>
          <a:xfrm>
            <a:off x="2195736" y="155679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184482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368152"/>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365104"/>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96144"/>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69269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620688"/>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1774433"/>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1774433"/>
            <a:ext cx="2286000" cy="1360713"/>
          </a:xfrm>
          <a:prstGeom prst="rect">
            <a:avLst/>
          </a:prstGeom>
        </p:spPr>
      </p:pic>
      <p:pic>
        <p:nvPicPr>
          <p:cNvPr id="34" name="Picture 33" descr="egyptian.gif"/>
          <p:cNvPicPr>
            <a:picLocks noChangeAspect="1"/>
          </p:cNvPicPr>
          <p:nvPr/>
        </p:nvPicPr>
        <p:blipFill>
          <a:blip r:embed="rId15" cstate="print"/>
          <a:stretch>
            <a:fillRect/>
          </a:stretch>
        </p:blipFill>
        <p:spPr>
          <a:xfrm rot="14400000" flipH="1">
            <a:off x="1264392" y="1947453"/>
            <a:ext cx="614477" cy="365760"/>
          </a:xfrm>
          <a:prstGeom prst="rect">
            <a:avLst/>
          </a:prstGeom>
        </p:spPr>
      </p:pic>
      <p:pic>
        <p:nvPicPr>
          <p:cNvPr id="35" name="Picture 34" descr="egyptian.gif"/>
          <p:cNvPicPr>
            <a:picLocks noChangeAspect="1"/>
          </p:cNvPicPr>
          <p:nvPr/>
        </p:nvPicPr>
        <p:blipFill>
          <a:blip r:embed="rId15" cstate="print"/>
          <a:stretch>
            <a:fillRect/>
          </a:stretch>
        </p:blipFill>
        <p:spPr>
          <a:xfrm rot="14400000" flipH="1">
            <a:off x="1432483" y="2168523"/>
            <a:ext cx="614477" cy="365760"/>
          </a:xfrm>
          <a:prstGeom prst="rect">
            <a:avLst/>
          </a:prstGeom>
        </p:spPr>
      </p:pic>
      <p:pic>
        <p:nvPicPr>
          <p:cNvPr id="36" name="Picture 35" descr="egyptian.gif"/>
          <p:cNvPicPr>
            <a:picLocks noChangeAspect="1"/>
          </p:cNvPicPr>
          <p:nvPr/>
        </p:nvPicPr>
        <p:blipFill>
          <a:blip r:embed="rId15" cstate="print"/>
          <a:stretch>
            <a:fillRect/>
          </a:stretch>
        </p:blipFill>
        <p:spPr>
          <a:xfrm rot="14400000" flipH="1">
            <a:off x="1576499" y="1947453"/>
            <a:ext cx="614477" cy="365760"/>
          </a:xfrm>
          <a:prstGeom prst="rect">
            <a:avLst/>
          </a:prstGeom>
        </p:spPr>
      </p:pic>
      <p:pic>
        <p:nvPicPr>
          <p:cNvPr id="37" name="Picture 36" descr="egyptian.gif"/>
          <p:cNvPicPr>
            <a:picLocks noChangeAspect="1"/>
          </p:cNvPicPr>
          <p:nvPr/>
        </p:nvPicPr>
        <p:blipFill>
          <a:blip r:embed="rId15" cstate="print"/>
          <a:stretch>
            <a:fillRect/>
          </a:stretch>
        </p:blipFill>
        <p:spPr>
          <a:xfrm rot="14400000" flipH="1">
            <a:off x="1601651" y="2404653"/>
            <a:ext cx="614477" cy="365760"/>
          </a:xfrm>
          <a:prstGeom prst="rect">
            <a:avLst/>
          </a:prstGeom>
        </p:spPr>
      </p:pic>
      <p:pic>
        <p:nvPicPr>
          <p:cNvPr id="38" name="Picture 37" descr="egyptian.gif"/>
          <p:cNvPicPr>
            <a:picLocks noChangeAspect="1"/>
          </p:cNvPicPr>
          <p:nvPr/>
        </p:nvPicPr>
        <p:blipFill>
          <a:blip r:embed="rId15" cstate="print"/>
          <a:stretch>
            <a:fillRect/>
          </a:stretch>
        </p:blipFill>
        <p:spPr>
          <a:xfrm rot="14400000" flipH="1">
            <a:off x="1720515" y="2163477"/>
            <a:ext cx="614477" cy="365760"/>
          </a:xfrm>
          <a:prstGeom prst="rect">
            <a:avLst/>
          </a:prstGeom>
        </p:spPr>
      </p:pic>
      <p:pic>
        <p:nvPicPr>
          <p:cNvPr id="39" name="Picture 38" descr="egyptian.gif"/>
          <p:cNvPicPr>
            <a:picLocks noChangeAspect="1"/>
          </p:cNvPicPr>
          <p:nvPr/>
        </p:nvPicPr>
        <p:blipFill>
          <a:blip r:embed="rId15" cstate="print"/>
          <a:stretch>
            <a:fillRect/>
          </a:stretch>
        </p:blipFill>
        <p:spPr>
          <a:xfrm rot="14400000" flipH="1">
            <a:off x="1264392" y="2379501"/>
            <a:ext cx="614477" cy="365760"/>
          </a:xfrm>
          <a:prstGeom prst="rect">
            <a:avLst/>
          </a:prstGeom>
        </p:spPr>
      </p:pic>
      <p:pic>
        <p:nvPicPr>
          <p:cNvPr id="40" name="Picture 39" descr="egyptian.gif"/>
          <p:cNvPicPr>
            <a:picLocks noChangeAspect="1"/>
          </p:cNvPicPr>
          <p:nvPr/>
        </p:nvPicPr>
        <p:blipFill>
          <a:blip r:embed="rId15" cstate="print"/>
          <a:stretch>
            <a:fillRect/>
          </a:stretch>
        </p:blipFill>
        <p:spPr>
          <a:xfrm rot="14400000" flipH="1">
            <a:off x="1120376" y="2163477"/>
            <a:ext cx="614477" cy="365760"/>
          </a:xfrm>
          <a:prstGeom prst="rect">
            <a:avLst/>
          </a:prstGeom>
        </p:spPr>
      </p:pic>
      <p:sp>
        <p:nvSpPr>
          <p:cNvPr id="41" name="TextBox 40"/>
          <p:cNvSpPr txBox="1"/>
          <p:nvPr/>
        </p:nvSpPr>
        <p:spPr>
          <a:xfrm>
            <a:off x="1187624" y="4509120"/>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31" name="TextBox 30"/>
          <p:cNvSpPr txBox="1"/>
          <p:nvPr/>
        </p:nvSpPr>
        <p:spPr>
          <a:xfrm>
            <a:off x="35496" y="3645024"/>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
        <p:nvSpPr>
          <p:cNvPr id="42" name="Title 1"/>
          <p:cNvSpPr txBox="1">
            <a:spLocks/>
          </p:cNvSpPr>
          <p:nvPr/>
        </p:nvSpPr>
        <p:spPr>
          <a:xfrm>
            <a:off x="0" y="5373216"/>
            <a:ext cx="9144000" cy="1554480"/>
          </a:xfrm>
          <a:prstGeom prst="rect">
            <a:avLst/>
          </a:prstGeom>
          <a:solidFill>
            <a:srgbClr val="002060"/>
          </a:solidFill>
        </p:spPr>
        <p:txBody>
          <a:bodyPr>
            <a:noAutofit/>
          </a:bodyPr>
          <a:lstStyle/>
          <a:p>
            <a:pPr lvl="0" algn="ctr" eaLnBrk="0" hangingPunct="0">
              <a:defRPr/>
            </a:pPr>
            <a:r>
              <a:rPr lang="en-US" sz="2600" b="1" spc="-50" dirty="0" smtClean="0">
                <a:latin typeface="Calibri" pitchFamily="34" charset="0"/>
                <a:cs typeface="Calibri" pitchFamily="34" charset="0"/>
              </a:rPr>
              <a:t>Joy and satisfaction are in Christ, not beauty, music, phones, movies, games, sports, cars, money, friends, romance, sex, food, drinking, drugs, homes or jobs!  Jesus had supreme joy without sex or money!</a:t>
            </a:r>
            <a:endParaRPr kumimoji="0" lang="en-US" sz="2600" b="1" i="0" u="none" strike="noStrike" kern="0" cap="none" spc="-5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2" name="TextBox 11"/>
          <p:cNvSpPr txBox="1"/>
          <p:nvPr/>
        </p:nvSpPr>
        <p:spPr>
          <a:xfrm>
            <a:off x="5436096" y="764704"/>
            <a:ext cx="1800200" cy="923330"/>
          </a:xfrm>
          <a:prstGeom prst="rect">
            <a:avLst/>
          </a:prstGeom>
          <a:noFill/>
        </p:spPr>
        <p:txBody>
          <a:bodyPr wrap="square" rtlCol="0">
            <a:spAutoFit/>
          </a:bodyPr>
          <a:lstStyle/>
          <a:p>
            <a:pPr algn="ctr"/>
            <a:r>
              <a:rPr lang="en-CA" b="1" dirty="0" smtClean="0"/>
              <a:t> I am reconciliation</a:t>
            </a:r>
          </a:p>
          <a:p>
            <a:pPr algn="ctr"/>
            <a:r>
              <a:rPr lang="en-CA" b="1" dirty="0" smtClean="0"/>
              <a:t>to God</a:t>
            </a:r>
            <a:endParaRPr lang="en-CA" b="1"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extBox 21"/>
          <p:cNvSpPr txBox="1"/>
          <p:nvPr/>
        </p:nvSpPr>
        <p:spPr>
          <a:xfrm>
            <a:off x="1259632" y="5589240"/>
            <a:ext cx="3135456" cy="923330"/>
          </a:xfrm>
          <a:prstGeom prst="rect">
            <a:avLst/>
          </a:prstGeom>
          <a:noFill/>
        </p:spPr>
        <p:txBody>
          <a:bodyPr wrap="square" rtlCol="0">
            <a:spAutoFit/>
          </a:bodyPr>
          <a:lstStyle/>
          <a:p>
            <a:pPr algn="ctr"/>
            <a:r>
              <a:rPr lang="en-CA" b="1" dirty="0" smtClean="0">
                <a:solidFill>
                  <a:srgbClr val="FF0000"/>
                </a:solidFill>
              </a:rPr>
              <a:t>I am your </a:t>
            </a:r>
          </a:p>
          <a:p>
            <a:pPr algn="ctr"/>
            <a:r>
              <a:rPr lang="en-CA" b="1" dirty="0" smtClean="0">
                <a:solidFill>
                  <a:srgbClr val="FF0000"/>
                </a:solidFill>
              </a:rPr>
              <a:t>spiritual fullness </a:t>
            </a:r>
          </a:p>
          <a:p>
            <a:pPr algn="ctr"/>
            <a:r>
              <a:rPr lang="en-CA" b="1" dirty="0" smtClean="0">
                <a:solidFill>
                  <a:srgbClr val="FF0000"/>
                </a:solidFill>
              </a:rPr>
              <a:t>in God</a:t>
            </a:r>
            <a:endParaRPr lang="en-CA" b="1" dirty="0">
              <a:solidFill>
                <a:srgbClr val="FF0000"/>
              </a:solidFill>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Saturday – Section 6     </a:t>
            </a:r>
            <a:r>
              <a:rPr lang="en-US" sz="2400" b="1" dirty="0" smtClean="0">
                <a:solidFill>
                  <a:srgbClr val="FF0000"/>
                </a:solidFill>
                <a:latin typeface="Calibri" pitchFamily="34" charset="0"/>
                <a:cs typeface="Calibri" pitchFamily="34" charset="0"/>
              </a:rPr>
              <a:t>Gifts of being the body of Christ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being the body of Christ 72-82 </a:t>
            </a:r>
            <a:r>
              <a:rPr lang="en-US" sz="3200" dirty="0" smtClean="0">
                <a:solidFill>
                  <a:srgbClr val="00FF00"/>
                </a:solidFill>
                <a:latin typeface="Calibri" pitchFamily="34" charset="0"/>
                <a:cs typeface="Calibri" pitchFamily="34" charset="0"/>
              </a:rPr>
              <a:t/>
            </a:r>
            <a:br>
              <a:rPr lang="en-US" sz="3200" dirty="0" smtClean="0">
                <a:solidFill>
                  <a:srgbClr val="00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latin typeface="Calibri" pitchFamily="34" charset="0"/>
              </a:rPr>
              <a:t>in Christ</a:t>
            </a:r>
          </a:p>
        </p:txBody>
      </p:sp>
      <p:sp>
        <p:nvSpPr>
          <p:cNvPr id="5124" name="Text Box 3"/>
          <p:cNvSpPr txBox="1">
            <a:spLocks noChangeArrowheads="1"/>
          </p:cNvSpPr>
          <p:nvPr/>
        </p:nvSpPr>
        <p:spPr bwMode="auto">
          <a:xfrm>
            <a:off x="1259632" y="764704"/>
            <a:ext cx="6956425" cy="5386090"/>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smtClean="0">
                <a:latin typeface="Calibri" pitchFamily="34" charset="0"/>
              </a:rPr>
              <a:t>members of Christ’s body</a:t>
            </a:r>
          </a:p>
          <a:p>
            <a:pPr algn="ctr"/>
            <a:r>
              <a:rPr lang="en-US" sz="3200" b="1" dirty="0" smtClean="0">
                <a:latin typeface="Calibri" pitchFamily="34" charset="0"/>
              </a:rPr>
              <a:t>brothers and sisters</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branches in Christ’s vine</a:t>
            </a:r>
          </a:p>
          <a:p>
            <a:pPr algn="ctr"/>
            <a:endParaRPr lang="en-US" sz="800" b="1" dirty="0" smtClean="0">
              <a:latin typeface="Calibri" pitchFamily="34" charset="0"/>
            </a:endParaRPr>
          </a:p>
          <a:p>
            <a:pPr algn="ctr"/>
            <a:r>
              <a:rPr lang="en-US" sz="3200" b="1" dirty="0" smtClean="0">
                <a:latin typeface="Calibri" pitchFamily="34" charset="0"/>
              </a:rPr>
              <a:t>a chosen race, </a:t>
            </a:r>
          </a:p>
          <a:p>
            <a:pPr algn="ctr"/>
            <a:r>
              <a:rPr lang="en-US" sz="3200" b="1" dirty="0" smtClean="0">
                <a:latin typeface="Calibri" pitchFamily="34" charset="0"/>
              </a:rPr>
              <a:t>royal priesthood, holy nation, </a:t>
            </a:r>
          </a:p>
          <a:p>
            <a:pPr algn="ctr"/>
            <a:r>
              <a:rPr lang="en-US" sz="3200" b="1" dirty="0" smtClean="0">
                <a:latin typeface="Calibri" pitchFamily="34" charset="0"/>
              </a:rPr>
              <a:t>God’s possession, God’s people </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fellow citizens with the </a:t>
            </a:r>
            <a:r>
              <a:rPr lang="en-US" sz="3200" b="1" dirty="0" smtClean="0">
                <a:latin typeface="Calibri" pitchFamily="34" charset="0"/>
              </a:rPr>
              <a:t>saints</a:t>
            </a:r>
            <a:r>
              <a:rPr lang="en-US" sz="3200" b="1" dirty="0" smtClean="0">
                <a:solidFill>
                  <a:schemeClr val="bg1"/>
                </a:solidFill>
                <a:latin typeface="Calibri" pitchFamily="34" charset="0"/>
              </a:rPr>
              <a:t> </a:t>
            </a:r>
          </a:p>
          <a:p>
            <a:pPr algn="ctr"/>
            <a:r>
              <a:rPr lang="en-US" sz="3200" b="1" dirty="0" smtClean="0">
                <a:solidFill>
                  <a:schemeClr val="bg1"/>
                </a:solidFill>
                <a:latin typeface="Calibri" pitchFamily="34" charset="0"/>
              </a:rPr>
              <a:t>and members of God’s household</a:t>
            </a:r>
          </a:p>
          <a:p>
            <a:pPr algn="ctr"/>
            <a:endParaRPr lang="en-US" sz="800" b="1" dirty="0" smtClean="0">
              <a:solidFill>
                <a:schemeClr val="bg1"/>
              </a:solidFill>
              <a:latin typeface="Calibri" pitchFamily="34" charset="0"/>
            </a:endParaRPr>
          </a:p>
          <a:p>
            <a:pPr algn="ctr"/>
            <a:endParaRPr lang="en-CA" sz="3200" b="1" dirty="0" smtClean="0">
              <a:solidFill>
                <a:schemeClr val="bg1"/>
              </a:solidFill>
              <a:latin typeface="Calibri" pitchFamily="34"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5"/>
          <p:cNvSpPr txBox="1">
            <a:spLocks noChangeArrowheads="1"/>
          </p:cNvSpPr>
          <p:nvPr/>
        </p:nvSpPr>
        <p:spPr bwMode="auto">
          <a:xfrm>
            <a:off x="1043608" y="5661248"/>
            <a:ext cx="7344816"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Thank you for the body of Christ riches</a:t>
            </a:r>
          </a:p>
          <a:p>
            <a:pPr algn="ctr"/>
            <a:r>
              <a:rPr lang="en-CA" sz="2800" b="1" dirty="0" smtClean="0">
                <a:latin typeface="Calibri" pitchFamily="34" charset="0"/>
              </a:rPr>
              <a:t>provided for us by Christ’s death!</a:t>
            </a:r>
            <a:endParaRPr lang="en-CA" sz="2800" b="1" dirty="0">
              <a:latin typeface="Calibri" pitchFamily="34"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72-82</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1579"/>
            <a:ext cx="4752528" cy="6921158"/>
          </a:xfrm>
          <a:prstGeom prst="rect">
            <a:avLst/>
          </a:prstGeom>
        </p:spPr>
      </p:pic>
      <p:sp>
        <p:nvSpPr>
          <p:cNvPr id="30" name="Title 1"/>
          <p:cNvSpPr txBox="1">
            <a:spLocks/>
          </p:cNvSpPr>
          <p:nvPr/>
        </p:nvSpPr>
        <p:spPr bwMode="auto">
          <a:xfrm>
            <a:off x="5076502" y="3582144"/>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14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“Christ is the head of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the church, his body, . . . we are members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of his body”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Eph 5:23, 30</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30000" noProof="0" dirty="0" smtClean="0">
                <a:ln>
                  <a:noFill/>
                </a:ln>
                <a:solidFill>
                  <a:schemeClr val="tx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“For in one Spirit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we were all baptized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into one body”</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1 </a:t>
            </a:r>
            <a:r>
              <a:rPr kumimoji="0" lang="en-US" sz="2800" b="1" i="0" u="none" strike="noStrike" kern="0" cap="none" spc="0" normalizeH="0" baseline="0" noProof="0" dirty="0" err="1" smtClean="0">
                <a:ln>
                  <a:noFill/>
                </a:ln>
                <a:solidFill>
                  <a:schemeClr val="tx1"/>
                </a:solidFill>
                <a:effectLst/>
                <a:uLnTx/>
                <a:uFillTx/>
                <a:latin typeface="Calibri" pitchFamily="34" charset="0"/>
                <a:ea typeface="+mj-ea"/>
                <a:cs typeface="+mj-cs"/>
              </a:rPr>
              <a:t>Cor</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 12:13</a:t>
            </a: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3" name="Picture 32" descr="www.fg-a.com valentine 2-jumping-heart.gif"/>
          <p:cNvPicPr>
            <a:picLocks noChangeAspect="1"/>
          </p:cNvPicPr>
          <p:nvPr/>
        </p:nvPicPr>
        <p:blipFill>
          <a:blip r:embed="rId4" cstate="print"/>
          <a:stretch>
            <a:fillRect/>
          </a:stretch>
        </p:blipFill>
        <p:spPr>
          <a:xfrm>
            <a:off x="2060848" y="1124744"/>
            <a:ext cx="1143000" cy="1333500"/>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2564904" y="4039716"/>
            <a:ext cx="1143000" cy="1333500"/>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1547664" y="4039716"/>
            <a:ext cx="1143000" cy="1333500"/>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2076872" y="1916832"/>
            <a:ext cx="1143000" cy="1333500"/>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1484784" y="4831804"/>
            <a:ext cx="1143000" cy="1333500"/>
          </a:xfrm>
          <a:prstGeom prst="rect">
            <a:avLst/>
          </a:prstGeom>
        </p:spPr>
      </p:pic>
      <p:pic>
        <p:nvPicPr>
          <p:cNvPr id="40" name="Picture 39" descr="www.fg-a.com valentine 2-jumping-heart.gif"/>
          <p:cNvPicPr>
            <a:picLocks noChangeAspect="1"/>
          </p:cNvPicPr>
          <p:nvPr/>
        </p:nvPicPr>
        <p:blipFill>
          <a:blip r:embed="rId4" cstate="print"/>
          <a:stretch>
            <a:fillRect/>
          </a:stretch>
        </p:blipFill>
        <p:spPr>
          <a:xfrm>
            <a:off x="2564904" y="4831804"/>
            <a:ext cx="1143000" cy="133350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1259632" y="1447428"/>
            <a:ext cx="1143000" cy="1333500"/>
          </a:xfrm>
          <a:prstGeom prst="rect">
            <a:avLst/>
          </a:prstGeom>
        </p:spPr>
      </p:pic>
      <p:pic>
        <p:nvPicPr>
          <p:cNvPr id="42" name="Picture 41" descr="www.fg-a.com valentine 2-jumping-heart.gif"/>
          <p:cNvPicPr>
            <a:picLocks noChangeAspect="1"/>
          </p:cNvPicPr>
          <p:nvPr/>
        </p:nvPicPr>
        <p:blipFill>
          <a:blip r:embed="rId4" cstate="print"/>
          <a:stretch>
            <a:fillRect/>
          </a:stretch>
        </p:blipFill>
        <p:spPr>
          <a:xfrm>
            <a:off x="2780928" y="1447428"/>
            <a:ext cx="1143000" cy="1333500"/>
          </a:xfrm>
          <a:prstGeom prst="rect">
            <a:avLst/>
          </a:prstGeom>
        </p:spPr>
      </p:pic>
      <p:pic>
        <p:nvPicPr>
          <p:cNvPr id="43" name="Picture 42" descr="www.fg-a.com valentine 2-jumping-heart.gif"/>
          <p:cNvPicPr>
            <a:picLocks noChangeAspect="1"/>
          </p:cNvPicPr>
          <p:nvPr/>
        </p:nvPicPr>
        <p:blipFill>
          <a:blip r:embed="rId4" cstate="print"/>
          <a:stretch>
            <a:fillRect/>
          </a:stretch>
        </p:blipFill>
        <p:spPr>
          <a:xfrm>
            <a:off x="1691680" y="2527548"/>
            <a:ext cx="1143000" cy="1333500"/>
          </a:xfrm>
          <a:prstGeom prst="rect">
            <a:avLst/>
          </a:prstGeom>
        </p:spPr>
      </p:pic>
      <p:pic>
        <p:nvPicPr>
          <p:cNvPr id="44" name="Picture 43" descr="www.fg-a.com valentine 2-jumping-heart.gif"/>
          <p:cNvPicPr>
            <a:picLocks noChangeAspect="1"/>
          </p:cNvPicPr>
          <p:nvPr/>
        </p:nvPicPr>
        <p:blipFill>
          <a:blip r:embed="rId4" cstate="print"/>
          <a:stretch>
            <a:fillRect/>
          </a:stretch>
        </p:blipFill>
        <p:spPr>
          <a:xfrm>
            <a:off x="2483768" y="2527548"/>
            <a:ext cx="1143000" cy="1333500"/>
          </a:xfrm>
          <a:prstGeom prst="rect">
            <a:avLst/>
          </a:prstGeom>
        </p:spPr>
      </p:pic>
      <p:pic>
        <p:nvPicPr>
          <p:cNvPr id="45" name="Picture 44" descr="www.fg-a.com valentine 2-jumping-heart.gif"/>
          <p:cNvPicPr>
            <a:picLocks noChangeAspect="1"/>
          </p:cNvPicPr>
          <p:nvPr/>
        </p:nvPicPr>
        <p:blipFill>
          <a:blip r:embed="rId4" cstate="print"/>
          <a:stretch>
            <a:fillRect/>
          </a:stretch>
        </p:blipFill>
        <p:spPr>
          <a:xfrm>
            <a:off x="1619672" y="3247628"/>
            <a:ext cx="1143000" cy="1333500"/>
          </a:xfrm>
          <a:prstGeom prst="rect">
            <a:avLst/>
          </a:prstGeom>
        </p:spPr>
      </p:pic>
      <p:pic>
        <p:nvPicPr>
          <p:cNvPr id="46" name="Picture 45" descr="www.fg-a.com valentine 2-jumping-heart.gif"/>
          <p:cNvPicPr>
            <a:picLocks noChangeAspect="1"/>
          </p:cNvPicPr>
          <p:nvPr/>
        </p:nvPicPr>
        <p:blipFill>
          <a:blip r:embed="rId4" cstate="print"/>
          <a:stretch>
            <a:fillRect/>
          </a:stretch>
        </p:blipFill>
        <p:spPr>
          <a:xfrm>
            <a:off x="2492896" y="3247628"/>
            <a:ext cx="1143000" cy="1333500"/>
          </a:xfrm>
          <a:prstGeom prst="rect">
            <a:avLst/>
          </a:prstGeom>
        </p:spPr>
      </p:pic>
      <p:sp>
        <p:nvSpPr>
          <p:cNvPr id="23" name="TextBox 22"/>
          <p:cNvSpPr txBox="1"/>
          <p:nvPr/>
        </p:nvSpPr>
        <p:spPr>
          <a:xfrm>
            <a:off x="5292080" y="71414"/>
            <a:ext cx="3600400" cy="2246769"/>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72.  members of </a:t>
            </a:r>
          </a:p>
          <a:p>
            <a:pPr algn="ctr"/>
            <a:r>
              <a:rPr lang="en-CA" sz="2800" b="1" dirty="0" smtClean="0">
                <a:solidFill>
                  <a:srgbClr val="FF0000"/>
                </a:solidFill>
                <a:latin typeface="Calibri" pitchFamily="34" charset="0"/>
              </a:rPr>
              <a:t>Christ’s body, the church, united with Christ our Head.</a:t>
            </a:r>
          </a:p>
          <a:p>
            <a:pPr algn="ctr"/>
            <a:r>
              <a:rPr lang="en-CA" sz="2800" b="1" dirty="0" smtClean="0">
                <a:solidFill>
                  <a:srgbClr val="FF0000"/>
                </a:solidFill>
                <a:latin typeface="Calibri" pitchFamily="34" charset="0"/>
              </a:rPr>
              <a:t>Thank you, Lord!</a:t>
            </a:r>
            <a:endParaRPr lang="en-CA" sz="2800" dirty="0"/>
          </a:p>
        </p:txBody>
      </p:sp>
      <p:sp>
        <p:nvSpPr>
          <p:cNvPr id="24" name="TextBox 23"/>
          <p:cNvSpPr txBox="1"/>
          <p:nvPr/>
        </p:nvSpPr>
        <p:spPr>
          <a:xfrm>
            <a:off x="1547664" y="6300028"/>
            <a:ext cx="2088232" cy="369332"/>
          </a:xfrm>
          <a:prstGeom prst="rect">
            <a:avLst/>
          </a:prstGeom>
          <a:noFill/>
        </p:spPr>
        <p:txBody>
          <a:bodyPr wrap="square" rtlCol="0">
            <a:spAutoFit/>
          </a:bodyPr>
          <a:lstStyle/>
          <a:p>
            <a:pPr algn="ctr"/>
            <a:endParaRPr lang="en-CA" sz="900" dirty="0" smtClean="0">
              <a:solidFill>
                <a:schemeClr val="tx1">
                  <a:lumMod val="85000"/>
                </a:schemeClr>
              </a:solidFill>
            </a:endParaRPr>
          </a:p>
          <a:p>
            <a:pPr algn="ctr"/>
            <a:r>
              <a:rPr lang="en-CA" sz="900" dirty="0" smtClean="0">
                <a:solidFill>
                  <a:schemeClr val="tx1">
                    <a:lumMod val="85000"/>
                  </a:schemeClr>
                </a:solidFill>
              </a:rPr>
              <a:t>Jumping heart © www.fg-a.com</a:t>
            </a:r>
          </a:p>
        </p:txBody>
      </p:sp>
      <p:sp>
        <p:nvSpPr>
          <p:cNvPr id="25" name="TextBox 8"/>
          <p:cNvSpPr txBox="1">
            <a:spLocks noChangeArrowheads="1"/>
          </p:cNvSpPr>
          <p:nvPr/>
        </p:nvSpPr>
        <p:spPr bwMode="auto">
          <a:xfrm>
            <a:off x="1403647" y="6597352"/>
            <a:ext cx="2448273"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Jesus © </a:t>
            </a:r>
            <a:r>
              <a:rPr lang="en-CA" sz="900" dirty="0" smtClean="0">
                <a:solidFill>
                  <a:srgbClr val="00B0F0"/>
                </a:solidFill>
              </a:rPr>
              <a:t>GospelGifs.com  with permission</a:t>
            </a:r>
            <a:endParaRPr lang="en-CA" sz="900" dirty="0">
              <a:solidFill>
                <a:srgbClr val="00B0F0"/>
              </a:solidFill>
            </a:endParaRPr>
          </a:p>
        </p:txBody>
      </p:sp>
    </p:spTree>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1579"/>
            <a:ext cx="4752528" cy="6921158"/>
          </a:xfrm>
          <a:prstGeom prst="rect">
            <a:avLst/>
          </a:prstGeom>
        </p:spPr>
      </p:pic>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3" name="Picture 32" descr="www.fg-a.com valentine 2-jumping-heart.gif"/>
          <p:cNvPicPr>
            <a:picLocks noChangeAspect="1"/>
          </p:cNvPicPr>
          <p:nvPr/>
        </p:nvPicPr>
        <p:blipFill>
          <a:blip r:embed="rId4" cstate="print"/>
          <a:stretch>
            <a:fillRect/>
          </a:stretch>
        </p:blipFill>
        <p:spPr>
          <a:xfrm>
            <a:off x="2060848" y="1124744"/>
            <a:ext cx="1143000" cy="1333500"/>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2564904" y="4039716"/>
            <a:ext cx="1143000" cy="1333500"/>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1547664" y="4039716"/>
            <a:ext cx="1143000" cy="1333500"/>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2076872" y="1916832"/>
            <a:ext cx="1143000" cy="1333500"/>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1484784" y="4831804"/>
            <a:ext cx="1143000" cy="1333500"/>
          </a:xfrm>
          <a:prstGeom prst="rect">
            <a:avLst/>
          </a:prstGeom>
        </p:spPr>
      </p:pic>
      <p:pic>
        <p:nvPicPr>
          <p:cNvPr id="40" name="Picture 39" descr="www.fg-a.com valentine 2-jumping-heart.gif"/>
          <p:cNvPicPr>
            <a:picLocks noChangeAspect="1"/>
          </p:cNvPicPr>
          <p:nvPr/>
        </p:nvPicPr>
        <p:blipFill>
          <a:blip r:embed="rId4" cstate="print"/>
          <a:stretch>
            <a:fillRect/>
          </a:stretch>
        </p:blipFill>
        <p:spPr>
          <a:xfrm>
            <a:off x="2564904" y="4831804"/>
            <a:ext cx="1143000" cy="133350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1259632" y="1447428"/>
            <a:ext cx="1143000" cy="1333500"/>
          </a:xfrm>
          <a:prstGeom prst="rect">
            <a:avLst/>
          </a:prstGeom>
        </p:spPr>
      </p:pic>
      <p:pic>
        <p:nvPicPr>
          <p:cNvPr id="42" name="Picture 41" descr="www.fg-a.com valentine 2-jumping-heart.gif"/>
          <p:cNvPicPr>
            <a:picLocks noChangeAspect="1"/>
          </p:cNvPicPr>
          <p:nvPr/>
        </p:nvPicPr>
        <p:blipFill>
          <a:blip r:embed="rId4" cstate="print"/>
          <a:stretch>
            <a:fillRect/>
          </a:stretch>
        </p:blipFill>
        <p:spPr>
          <a:xfrm>
            <a:off x="2780928" y="1447428"/>
            <a:ext cx="1143000" cy="1333500"/>
          </a:xfrm>
          <a:prstGeom prst="rect">
            <a:avLst/>
          </a:prstGeom>
        </p:spPr>
      </p:pic>
      <p:pic>
        <p:nvPicPr>
          <p:cNvPr id="43" name="Picture 42" descr="www.fg-a.com valentine 2-jumping-heart.gif"/>
          <p:cNvPicPr>
            <a:picLocks noChangeAspect="1"/>
          </p:cNvPicPr>
          <p:nvPr/>
        </p:nvPicPr>
        <p:blipFill>
          <a:blip r:embed="rId4" cstate="print"/>
          <a:stretch>
            <a:fillRect/>
          </a:stretch>
        </p:blipFill>
        <p:spPr>
          <a:xfrm>
            <a:off x="1691680" y="2527548"/>
            <a:ext cx="1143000" cy="1333500"/>
          </a:xfrm>
          <a:prstGeom prst="rect">
            <a:avLst/>
          </a:prstGeom>
        </p:spPr>
      </p:pic>
      <p:pic>
        <p:nvPicPr>
          <p:cNvPr id="44" name="Picture 43" descr="www.fg-a.com valentine 2-jumping-heart.gif"/>
          <p:cNvPicPr>
            <a:picLocks noChangeAspect="1"/>
          </p:cNvPicPr>
          <p:nvPr/>
        </p:nvPicPr>
        <p:blipFill>
          <a:blip r:embed="rId4" cstate="print"/>
          <a:stretch>
            <a:fillRect/>
          </a:stretch>
        </p:blipFill>
        <p:spPr>
          <a:xfrm>
            <a:off x="2483768" y="2527548"/>
            <a:ext cx="1143000" cy="1333500"/>
          </a:xfrm>
          <a:prstGeom prst="rect">
            <a:avLst/>
          </a:prstGeom>
        </p:spPr>
      </p:pic>
      <p:pic>
        <p:nvPicPr>
          <p:cNvPr id="45" name="Picture 44" descr="www.fg-a.com valentine 2-jumping-heart.gif"/>
          <p:cNvPicPr>
            <a:picLocks noChangeAspect="1"/>
          </p:cNvPicPr>
          <p:nvPr/>
        </p:nvPicPr>
        <p:blipFill>
          <a:blip r:embed="rId4" cstate="print"/>
          <a:stretch>
            <a:fillRect/>
          </a:stretch>
        </p:blipFill>
        <p:spPr>
          <a:xfrm>
            <a:off x="1619672" y="3247628"/>
            <a:ext cx="1143000" cy="1333500"/>
          </a:xfrm>
          <a:prstGeom prst="rect">
            <a:avLst/>
          </a:prstGeom>
        </p:spPr>
      </p:pic>
      <p:pic>
        <p:nvPicPr>
          <p:cNvPr id="46" name="Picture 45" descr="www.fg-a.com valentine 2-jumping-heart.gif"/>
          <p:cNvPicPr>
            <a:picLocks noChangeAspect="1"/>
          </p:cNvPicPr>
          <p:nvPr/>
        </p:nvPicPr>
        <p:blipFill>
          <a:blip r:embed="rId4" cstate="print"/>
          <a:stretch>
            <a:fillRect/>
          </a:stretch>
        </p:blipFill>
        <p:spPr>
          <a:xfrm>
            <a:off x="2492896" y="3247628"/>
            <a:ext cx="1143000" cy="1333500"/>
          </a:xfrm>
          <a:prstGeom prst="rect">
            <a:avLst/>
          </a:prstGeom>
        </p:spPr>
      </p:pic>
      <p:sp>
        <p:nvSpPr>
          <p:cNvPr id="24" name="TextBox 23"/>
          <p:cNvSpPr txBox="1"/>
          <p:nvPr/>
        </p:nvSpPr>
        <p:spPr>
          <a:xfrm>
            <a:off x="1547664" y="6300028"/>
            <a:ext cx="2088232" cy="369332"/>
          </a:xfrm>
          <a:prstGeom prst="rect">
            <a:avLst/>
          </a:prstGeom>
          <a:noFill/>
        </p:spPr>
        <p:txBody>
          <a:bodyPr wrap="square" rtlCol="0">
            <a:spAutoFit/>
          </a:bodyPr>
          <a:lstStyle/>
          <a:p>
            <a:pPr algn="ctr"/>
            <a:endParaRPr lang="en-CA" sz="900" dirty="0" smtClean="0">
              <a:solidFill>
                <a:schemeClr val="tx1">
                  <a:lumMod val="85000"/>
                </a:schemeClr>
              </a:solidFill>
            </a:endParaRPr>
          </a:p>
          <a:p>
            <a:pPr algn="ctr"/>
            <a:r>
              <a:rPr lang="en-CA" sz="900" dirty="0" smtClean="0">
                <a:solidFill>
                  <a:schemeClr val="tx1">
                    <a:lumMod val="85000"/>
                  </a:schemeClr>
                </a:solidFill>
              </a:rPr>
              <a:t>Jumping heart © www.fg-a.com</a:t>
            </a:r>
          </a:p>
        </p:txBody>
      </p:sp>
      <p:sp>
        <p:nvSpPr>
          <p:cNvPr id="25" name="TextBox 8"/>
          <p:cNvSpPr txBox="1">
            <a:spLocks noChangeArrowheads="1"/>
          </p:cNvSpPr>
          <p:nvPr/>
        </p:nvSpPr>
        <p:spPr bwMode="auto">
          <a:xfrm>
            <a:off x="1403647" y="6597352"/>
            <a:ext cx="2448273"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Jesus © </a:t>
            </a:r>
            <a:r>
              <a:rPr lang="en-CA" sz="900" dirty="0" smtClean="0">
                <a:solidFill>
                  <a:srgbClr val="00B0F0"/>
                </a:solidFill>
              </a:rPr>
              <a:t>GospelGifs.com  with permission</a:t>
            </a:r>
            <a:endParaRPr lang="en-CA" sz="900" dirty="0">
              <a:solidFill>
                <a:srgbClr val="00B0F0"/>
              </a:solidFill>
            </a:endParaRPr>
          </a:p>
        </p:txBody>
      </p:sp>
      <p:sp>
        <p:nvSpPr>
          <p:cNvPr id="22" name="Title 1"/>
          <p:cNvSpPr txBox="1">
            <a:spLocks/>
          </p:cNvSpPr>
          <p:nvPr/>
        </p:nvSpPr>
        <p:spPr bwMode="auto">
          <a:xfrm>
            <a:off x="5076502" y="3366120"/>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lang="en-CA" sz="2800" b="1" dirty="0" smtClean="0">
                <a:latin typeface="Calibri" pitchFamily="34" charset="0"/>
                <a:cs typeface="Calibri" pitchFamily="34" charset="0"/>
              </a:rPr>
              <a:t>I commend to you our sister Phoebe”  Rom 16:1</a:t>
            </a:r>
          </a:p>
          <a:p>
            <a:pPr algn="ctr"/>
            <a:endParaRPr lang="x-none" sz="1200" b="1" smtClean="0">
              <a:latin typeface="Calibri" pitchFamily="34" charset="0"/>
              <a:cs typeface="Calibri" pitchFamily="34" charset="0"/>
            </a:endParaRPr>
          </a:p>
          <a:p>
            <a:pPr algn="ctr"/>
            <a:r>
              <a:rPr lang="en-CA" sz="2800" b="1" dirty="0" smtClean="0">
                <a:latin typeface="Calibri" pitchFamily="34" charset="0"/>
                <a:cs typeface="Calibri" pitchFamily="34" charset="0"/>
              </a:rPr>
              <a:t>“Greet . . .  the brothers who are with them.”  Rom 16:14</a:t>
            </a:r>
          </a:p>
          <a:p>
            <a:pPr algn="ctr"/>
            <a:endParaRPr lang="x-none" sz="1200" b="1" smtClean="0">
              <a:latin typeface="Calibri" pitchFamily="34" charset="0"/>
              <a:cs typeface="Calibri" pitchFamily="34" charset="0"/>
            </a:endParaRPr>
          </a:p>
          <a:p>
            <a:pPr algn="ctr"/>
            <a:r>
              <a:rPr lang="en-CA" sz="2800" b="1" dirty="0" smtClean="0">
                <a:latin typeface="Calibri" pitchFamily="34" charset="0"/>
                <a:cs typeface="Calibri" pitchFamily="34" charset="0"/>
              </a:rPr>
              <a:t>“If a brother or sister </a:t>
            </a:r>
          </a:p>
          <a:p>
            <a:pPr algn="ctr"/>
            <a:r>
              <a:rPr lang="en-CA" sz="2800" b="1" dirty="0" smtClean="0">
                <a:latin typeface="Calibri" pitchFamily="34" charset="0"/>
                <a:cs typeface="Calibri" pitchFamily="34" charset="0"/>
              </a:rPr>
              <a:t>is poorly clothed and lacking in daily food” </a:t>
            </a:r>
          </a:p>
          <a:p>
            <a:pPr algn="ctr"/>
            <a:r>
              <a:rPr lang="en-CA" sz="2800" b="1" dirty="0" smtClean="0">
                <a:latin typeface="Calibri" pitchFamily="34" charset="0"/>
                <a:cs typeface="Calibri" pitchFamily="34" charset="0"/>
              </a:rPr>
              <a:t>Jas 2:15</a:t>
            </a:r>
          </a:p>
        </p:txBody>
      </p:sp>
      <p:sp>
        <p:nvSpPr>
          <p:cNvPr id="27" name="TextBox 26"/>
          <p:cNvSpPr txBox="1"/>
          <p:nvPr/>
        </p:nvSpPr>
        <p:spPr>
          <a:xfrm>
            <a:off x="5292080" y="188640"/>
            <a:ext cx="3632448"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73. brothers and sisters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Thank you, Lord!</a:t>
            </a:r>
            <a:endParaRPr lang="en-CA" sz="2800" dirty="0"/>
          </a:p>
        </p:txBody>
      </p:sp>
    </p:spTree>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1506" name="Picture 2" descr="grapevine5b1.jpg"/>
          <p:cNvPicPr>
            <a:picLocks noChangeAspect="1"/>
          </p:cNvPicPr>
          <p:nvPr/>
        </p:nvPicPr>
        <p:blipFill>
          <a:blip r:embed="rId2" cstate="print"/>
          <a:srcRect/>
          <a:stretch>
            <a:fillRect/>
          </a:stretch>
        </p:blipFill>
        <p:spPr bwMode="auto">
          <a:xfrm>
            <a:off x="684213" y="116632"/>
            <a:ext cx="7620000" cy="5715000"/>
          </a:xfrm>
          <a:prstGeom prst="rect">
            <a:avLst/>
          </a:prstGeom>
          <a:noFill/>
          <a:ln w="9525">
            <a:noFill/>
            <a:miter lim="800000"/>
            <a:headEnd/>
            <a:tailEnd/>
          </a:ln>
        </p:spPr>
      </p:pic>
      <p:sp>
        <p:nvSpPr>
          <p:cNvPr id="3" name="TextBox 2"/>
          <p:cNvSpPr txBox="1"/>
          <p:nvPr/>
        </p:nvSpPr>
        <p:spPr>
          <a:xfrm>
            <a:off x="539552" y="4581128"/>
            <a:ext cx="8136904" cy="2031325"/>
          </a:xfrm>
          <a:prstGeom prst="rect">
            <a:avLst/>
          </a:prstGeom>
          <a:solidFill>
            <a:srgbClr val="7030A0"/>
          </a:solidFill>
        </p:spPr>
        <p:txBody>
          <a:bodyPr wrap="square" rtlCol="0">
            <a:spAutoFit/>
          </a:bodyPr>
          <a:lstStyle/>
          <a:p>
            <a:pPr algn="ctr"/>
            <a:endParaRPr lang="en-CA" sz="1400" b="1" dirty="0" smtClean="0">
              <a:latin typeface="Calibri" pitchFamily="34" charset="0"/>
            </a:endParaRPr>
          </a:p>
          <a:p>
            <a:pPr algn="ctr"/>
            <a:r>
              <a:rPr lang="en-CA" sz="2800" b="1" dirty="0" smtClean="0">
                <a:latin typeface="Calibri" pitchFamily="34" charset="0"/>
              </a:rPr>
              <a:t>“I am the vine; you are the branches. </a:t>
            </a:r>
          </a:p>
          <a:p>
            <a:pPr algn="ctr"/>
            <a:r>
              <a:rPr lang="en-CA" sz="2800" b="1" dirty="0" smtClean="0">
                <a:latin typeface="Calibri" pitchFamily="34" charset="0"/>
              </a:rPr>
              <a:t>Whoever abides in me and I in him, </a:t>
            </a:r>
          </a:p>
          <a:p>
            <a:pPr algn="ctr"/>
            <a:r>
              <a:rPr lang="en-CA" sz="2800" b="1" dirty="0" smtClean="0">
                <a:latin typeface="Calibri" pitchFamily="34" charset="0"/>
              </a:rPr>
              <a:t>he it is that bears much fruit, for apart from me </a:t>
            </a:r>
          </a:p>
          <a:p>
            <a:pPr algn="ctr"/>
            <a:r>
              <a:rPr lang="en-CA" sz="2800" b="1" dirty="0" smtClean="0">
                <a:latin typeface="Calibri" pitchFamily="34" charset="0"/>
              </a:rPr>
              <a:t>you can do nothing”  John 15:5</a:t>
            </a:r>
          </a:p>
        </p:txBody>
      </p:sp>
      <p:sp>
        <p:nvSpPr>
          <p:cNvPr id="4" name="TextBox 3"/>
          <p:cNvSpPr txBox="1"/>
          <p:nvPr/>
        </p:nvSpPr>
        <p:spPr>
          <a:xfrm>
            <a:off x="3563888" y="3162454"/>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8" name="TextBox 7"/>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9" name="TextBox 8"/>
          <p:cNvSpPr txBox="1"/>
          <p:nvPr/>
        </p:nvSpPr>
        <p:spPr>
          <a:xfrm>
            <a:off x="1267544" y="241484"/>
            <a:ext cx="64008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74. branches united with Christ our Vine.</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1506" name="Picture 2" descr="grapevine5b1.jpg"/>
          <p:cNvPicPr>
            <a:picLocks noChangeAspect="1"/>
          </p:cNvPicPr>
          <p:nvPr/>
        </p:nvPicPr>
        <p:blipFill>
          <a:blip r:embed="rId2" cstate="print"/>
          <a:srcRect/>
          <a:stretch>
            <a:fillRect/>
          </a:stretch>
        </p:blipFill>
        <p:spPr bwMode="auto">
          <a:xfrm>
            <a:off x="684213" y="116632"/>
            <a:ext cx="7620000" cy="5715000"/>
          </a:xfrm>
          <a:prstGeom prst="rect">
            <a:avLst/>
          </a:prstGeom>
          <a:noFill/>
          <a:ln w="9525">
            <a:noFill/>
            <a:miter lim="800000"/>
            <a:headEnd/>
            <a:tailEnd/>
          </a:ln>
        </p:spPr>
      </p:pic>
      <p:sp>
        <p:nvSpPr>
          <p:cNvPr id="3" name="TextBox 2"/>
          <p:cNvSpPr txBox="1"/>
          <p:nvPr/>
        </p:nvSpPr>
        <p:spPr>
          <a:xfrm>
            <a:off x="539552" y="4581128"/>
            <a:ext cx="8136904" cy="2246769"/>
          </a:xfrm>
          <a:prstGeom prst="rect">
            <a:avLst/>
          </a:prstGeom>
          <a:solidFill>
            <a:srgbClr val="7030A0"/>
          </a:solidFill>
        </p:spPr>
        <p:txBody>
          <a:bodyPr wrap="square" rtlCol="0">
            <a:spAutoFit/>
          </a:bodyPr>
          <a:lstStyle/>
          <a:p>
            <a:r>
              <a:rPr lang="en-CA" sz="2800" b="1" dirty="0" smtClean="0">
                <a:latin typeface="Calibri" pitchFamily="34" charset="0"/>
                <a:cs typeface="Calibri" pitchFamily="34" charset="0"/>
              </a:rPr>
              <a:t>“Y</a:t>
            </a:r>
            <a:r>
              <a:rPr lang="en-US" sz="2800" b="1" dirty="0" err="1" smtClean="0">
                <a:latin typeface="Calibri" pitchFamily="34" charset="0"/>
                <a:cs typeface="Calibri" pitchFamily="34" charset="0"/>
              </a:rPr>
              <a:t>ou</a:t>
            </a:r>
            <a:r>
              <a:rPr lang="en-US" sz="2800" b="1" dirty="0" smtClean="0">
                <a:latin typeface="Calibri" pitchFamily="34" charset="0"/>
                <a:cs typeface="Calibri" pitchFamily="34" charset="0"/>
              </a:rPr>
              <a:t> (Gentiles), although a wild olive shoot, were grafted in . . . now share in the nourishing root of the olive tree, . . . you were cut from what is by nature </a:t>
            </a:r>
          </a:p>
          <a:p>
            <a:r>
              <a:rPr lang="en-US" sz="2800" b="1" dirty="0" smtClean="0">
                <a:latin typeface="Calibri" pitchFamily="34" charset="0"/>
                <a:cs typeface="Calibri" pitchFamily="34" charset="0"/>
              </a:rPr>
              <a:t>a wild olive tree, and grafted, contrary to nature, </a:t>
            </a:r>
          </a:p>
          <a:p>
            <a:r>
              <a:rPr lang="en-US" sz="2800" b="1" dirty="0" smtClean="0">
                <a:latin typeface="Calibri" pitchFamily="34" charset="0"/>
                <a:cs typeface="Calibri" pitchFamily="34" charset="0"/>
              </a:rPr>
              <a:t>into a cultivated olive tree” Rom 11:17,24</a:t>
            </a:r>
          </a:p>
        </p:txBody>
      </p:sp>
      <p:sp>
        <p:nvSpPr>
          <p:cNvPr id="4" name="TextBox 3"/>
          <p:cNvSpPr txBox="1"/>
          <p:nvPr/>
        </p:nvSpPr>
        <p:spPr>
          <a:xfrm>
            <a:off x="3563888" y="3162454"/>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8" name="TextBox 7"/>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9" name="TextBox 8"/>
          <p:cNvSpPr txBox="1"/>
          <p:nvPr/>
        </p:nvSpPr>
        <p:spPr>
          <a:xfrm>
            <a:off x="3491880" y="2132856"/>
            <a:ext cx="1944216" cy="523220"/>
          </a:xfrm>
          <a:prstGeom prst="rect">
            <a:avLst/>
          </a:prstGeom>
          <a:noFill/>
        </p:spPr>
        <p:txBody>
          <a:bodyPr wrap="square" rtlCol="0">
            <a:spAutoFit/>
          </a:bodyPr>
          <a:lstStyle/>
          <a:p>
            <a:pPr algn="ctr"/>
            <a:r>
              <a:rPr lang="en-US" sz="2800" b="1" dirty="0" smtClean="0">
                <a:latin typeface="Calibri" pitchFamily="34" charset="0"/>
                <a:cs typeface="Calibri" pitchFamily="34" charset="0"/>
              </a:rPr>
              <a:t>John 15:5</a:t>
            </a:r>
            <a:endParaRPr lang="en-US" sz="2800" b="1" dirty="0">
              <a:latin typeface="Calibri" pitchFamily="34" charset="0"/>
              <a:cs typeface="Calibri" pitchFamily="34" charset="0"/>
            </a:endParaRPr>
          </a:p>
        </p:txBody>
      </p:sp>
      <p:sp>
        <p:nvSpPr>
          <p:cNvPr id="10" name="TextBox 9"/>
          <p:cNvSpPr txBox="1"/>
          <p:nvPr/>
        </p:nvSpPr>
        <p:spPr>
          <a:xfrm>
            <a:off x="1267544" y="241484"/>
            <a:ext cx="64008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74. branches united with Christ our Vine.</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6512" y="0"/>
            <a:ext cx="822960" cy="5029200"/>
          </a:xfrm>
          <a:prstGeom prst="rect">
            <a:avLst/>
          </a:prstGeom>
          <a:solidFill>
            <a:schemeClr val="tx1"/>
          </a:solid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30" name="Picture 29" descr="MC900449069.JPG"/>
          <p:cNvPicPr>
            <a:picLocks noChangeAspect="1"/>
          </p:cNvPicPr>
          <p:nvPr/>
        </p:nvPicPr>
        <p:blipFill>
          <a:blip r:embed="rId2" cstate="print"/>
          <a:srcRect t="29000" b="2751"/>
          <a:stretch>
            <a:fillRect/>
          </a:stretch>
        </p:blipFill>
        <p:spPr>
          <a:xfrm>
            <a:off x="755576" y="0"/>
            <a:ext cx="8515360" cy="5040560"/>
          </a:xfrm>
          <a:prstGeom prst="rect">
            <a:avLst/>
          </a:prstGeom>
        </p:spPr>
      </p:pic>
      <p:pic>
        <p:nvPicPr>
          <p:cNvPr id="40962" name="Picture 3" descr="C:\Users\Supernike\Pictures\Misc Pics\MC900444596.JPG"/>
          <p:cNvPicPr>
            <a:picLocks noChangeAspect="1" noChangeArrowheads="1"/>
          </p:cNvPicPr>
          <p:nvPr/>
        </p:nvPicPr>
        <p:blipFill>
          <a:blip r:embed="rId3" cstate="print"/>
          <a:srcRect/>
          <a:stretch>
            <a:fillRect/>
          </a:stretch>
        </p:blipFill>
        <p:spPr bwMode="auto">
          <a:xfrm>
            <a:off x="2771800" y="5589240"/>
            <a:ext cx="988280" cy="1280160"/>
          </a:xfrm>
          <a:prstGeom prst="rect">
            <a:avLst/>
          </a:prstGeom>
          <a:noFill/>
          <a:ln w="9525">
            <a:noFill/>
            <a:miter lim="800000"/>
            <a:headEnd/>
            <a:tailEnd/>
          </a:ln>
        </p:spPr>
      </p:pic>
      <p:pic>
        <p:nvPicPr>
          <p:cNvPr id="40963" name="Picture 4" descr="C:\Users\Supernike\Pictures\Misc Pics\MC900444600.JPG"/>
          <p:cNvPicPr>
            <a:picLocks noChangeAspect="1" noChangeArrowheads="1"/>
          </p:cNvPicPr>
          <p:nvPr/>
        </p:nvPicPr>
        <p:blipFill>
          <a:blip r:embed="rId4" cstate="print"/>
          <a:srcRect/>
          <a:stretch>
            <a:fillRect/>
          </a:stretch>
        </p:blipFill>
        <p:spPr bwMode="auto">
          <a:xfrm>
            <a:off x="5364088" y="5589240"/>
            <a:ext cx="989489" cy="1280160"/>
          </a:xfrm>
          <a:prstGeom prst="rect">
            <a:avLst/>
          </a:prstGeom>
          <a:noFill/>
          <a:ln w="9525">
            <a:noFill/>
            <a:miter lim="800000"/>
            <a:headEnd/>
            <a:tailEnd/>
          </a:ln>
        </p:spPr>
      </p:pic>
      <p:pic>
        <p:nvPicPr>
          <p:cNvPr id="40964" name="Picture 5" descr="C:\Users\Supernike\Pictures\Misc Pics\MC900444605.JPG"/>
          <p:cNvPicPr>
            <a:picLocks noChangeAspect="1" noChangeArrowheads="1"/>
          </p:cNvPicPr>
          <p:nvPr/>
        </p:nvPicPr>
        <p:blipFill>
          <a:blip r:embed="rId5" cstate="print"/>
          <a:srcRect/>
          <a:stretch>
            <a:fillRect/>
          </a:stretch>
        </p:blipFill>
        <p:spPr bwMode="auto">
          <a:xfrm>
            <a:off x="1475656" y="5589240"/>
            <a:ext cx="990426" cy="1280160"/>
          </a:xfrm>
          <a:prstGeom prst="rect">
            <a:avLst/>
          </a:prstGeom>
          <a:noFill/>
          <a:ln w="9525">
            <a:noFill/>
            <a:miter lim="800000"/>
            <a:headEnd/>
            <a:tailEnd/>
          </a:ln>
        </p:spPr>
      </p:pic>
      <p:pic>
        <p:nvPicPr>
          <p:cNvPr id="40965" name="Picture 6" descr="C:\Users\Supernike\Pictures\Misc Pics\MC900444615.JPG"/>
          <p:cNvPicPr>
            <a:picLocks noChangeAspect="1" noChangeArrowheads="1"/>
          </p:cNvPicPr>
          <p:nvPr/>
        </p:nvPicPr>
        <p:blipFill>
          <a:blip r:embed="rId6" cstate="print"/>
          <a:srcRect/>
          <a:stretch>
            <a:fillRect/>
          </a:stretch>
        </p:blipFill>
        <p:spPr bwMode="auto">
          <a:xfrm>
            <a:off x="4067944" y="5589240"/>
            <a:ext cx="990426" cy="1280160"/>
          </a:xfrm>
          <a:prstGeom prst="rect">
            <a:avLst/>
          </a:prstGeom>
          <a:noFill/>
          <a:ln w="9525">
            <a:noFill/>
            <a:miter lim="800000"/>
            <a:headEnd/>
            <a:tailEnd/>
          </a:ln>
        </p:spPr>
      </p:pic>
      <p:pic>
        <p:nvPicPr>
          <p:cNvPr id="40966" name="Picture 7" descr="C:\Users\Supernike\Pictures\Misc Pics\MC900444623.JPG"/>
          <p:cNvPicPr>
            <a:picLocks noChangeAspect="1" noChangeArrowheads="1"/>
          </p:cNvPicPr>
          <p:nvPr/>
        </p:nvPicPr>
        <p:blipFill>
          <a:blip r:embed="rId7" cstate="print"/>
          <a:srcRect/>
          <a:stretch>
            <a:fillRect/>
          </a:stretch>
        </p:blipFill>
        <p:spPr bwMode="auto">
          <a:xfrm>
            <a:off x="6660232" y="5589240"/>
            <a:ext cx="989215" cy="1280160"/>
          </a:xfrm>
          <a:prstGeom prst="rect">
            <a:avLst/>
          </a:prstGeom>
          <a:noFill/>
          <a:ln w="9525">
            <a:noFill/>
            <a:miter lim="800000"/>
            <a:headEnd/>
            <a:tailEnd/>
          </a:ln>
        </p:spPr>
      </p:pic>
      <p:pic>
        <p:nvPicPr>
          <p:cNvPr id="40968" name="Picture 9" descr="C:\Users\Supernike\Downloads\MC900444627.JPG"/>
          <p:cNvPicPr>
            <a:picLocks noChangeAspect="1" noChangeArrowheads="1"/>
          </p:cNvPicPr>
          <p:nvPr/>
        </p:nvPicPr>
        <p:blipFill>
          <a:blip r:embed="rId8" cstate="print"/>
          <a:srcRect/>
          <a:stretch>
            <a:fillRect/>
          </a:stretch>
        </p:blipFill>
        <p:spPr bwMode="auto">
          <a:xfrm>
            <a:off x="7974062" y="5589240"/>
            <a:ext cx="990426" cy="1280160"/>
          </a:xfrm>
          <a:prstGeom prst="rect">
            <a:avLst/>
          </a:prstGeom>
          <a:noFill/>
          <a:ln w="9525">
            <a:noFill/>
            <a:miter lim="800000"/>
            <a:headEnd/>
            <a:tailEnd/>
          </a:ln>
        </p:spPr>
      </p:pic>
      <p:cxnSp>
        <p:nvCxnSpPr>
          <p:cNvPr id="13" name="Straight Arrow Connector 12"/>
          <p:cNvCxnSpPr/>
          <p:nvPr/>
        </p:nvCxnSpPr>
        <p:spPr>
          <a:xfrm rot="-240000" flipV="1">
            <a:off x="2026038" y="5085601"/>
            <a:ext cx="25682" cy="39328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975" name="Title 1"/>
          <p:cNvSpPr>
            <a:spLocks noGrp="1"/>
          </p:cNvSpPr>
          <p:nvPr>
            <p:ph type="title"/>
          </p:nvPr>
        </p:nvSpPr>
        <p:spPr>
          <a:xfrm>
            <a:off x="-36512" y="4005064"/>
            <a:ext cx="9252520" cy="1143000"/>
          </a:xfrm>
        </p:spPr>
        <p:txBody>
          <a:bodyPr>
            <a:noAutofit/>
          </a:bodyPr>
          <a:lstStyle/>
          <a:p>
            <a:r>
              <a:rPr lang="en-CA" sz="2800" b="1" dirty="0" smtClean="0">
                <a:solidFill>
                  <a:srgbClr val="0000CC"/>
                </a:solidFill>
                <a:latin typeface="Calibri" pitchFamily="34" charset="0"/>
                <a:cs typeface="Calibri" pitchFamily="34" charset="0"/>
              </a:rPr>
              <a:t>“</a:t>
            </a:r>
            <a:r>
              <a:rPr lang="en-US" sz="2800" b="1" dirty="0" smtClean="0">
                <a:solidFill>
                  <a:srgbClr val="0000CC"/>
                </a:solidFill>
                <a:latin typeface="Calibri" pitchFamily="34" charset="0"/>
                <a:cs typeface="Calibri" pitchFamily="34" charset="0"/>
              </a:rPr>
              <a:t>But you are a chosen race, a royal priesthood, a holy nation, a people for his own possession, that you may proclaim the excellencies of him who called you out of darkness into his marvelous light. . . . now you are God's people</a:t>
            </a:r>
            <a:r>
              <a:rPr lang="en-CA" sz="2800" b="1" dirty="0" smtClean="0">
                <a:solidFill>
                  <a:srgbClr val="0000CC"/>
                </a:solidFill>
                <a:latin typeface="Calibri" pitchFamily="34" charset="0"/>
              </a:rPr>
              <a:t>”  1 Pet 2:9-10</a:t>
            </a:r>
            <a:br>
              <a:rPr lang="en-CA" sz="2800" b="1" dirty="0" smtClean="0">
                <a:solidFill>
                  <a:srgbClr val="0000CC"/>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sz="2800" b="1" dirty="0" smtClean="0">
              <a:solidFill>
                <a:schemeClr val="bg1"/>
              </a:solidFill>
              <a:latin typeface="Calibri" pitchFamily="34" charset="0"/>
            </a:endParaRPr>
          </a:p>
        </p:txBody>
      </p:sp>
      <p:sp>
        <p:nvSpPr>
          <p:cNvPr id="23" name="Rectangle 22"/>
          <p:cNvSpPr/>
          <p:nvPr/>
        </p:nvSpPr>
        <p:spPr>
          <a:xfrm>
            <a:off x="5868144" y="1124744"/>
            <a:ext cx="142875" cy="10080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5508104" y="1268760"/>
            <a:ext cx="868680" cy="1444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5" name="TextBox 24"/>
          <p:cNvSpPr txBox="1"/>
          <p:nvPr/>
        </p:nvSpPr>
        <p:spPr>
          <a:xfrm>
            <a:off x="6948264" y="2874422"/>
            <a:ext cx="2160240" cy="338554"/>
          </a:xfrm>
          <a:prstGeom prst="rect">
            <a:avLst/>
          </a:prstGeom>
          <a:noFill/>
        </p:spPr>
        <p:txBody>
          <a:bodyPr wrap="square" rtlCol="0">
            <a:spAutoFit/>
          </a:bodyPr>
          <a:lstStyle/>
          <a:p>
            <a:pPr algn="ctr"/>
            <a:r>
              <a:rPr lang="en-CA" sz="800" dirty="0" smtClean="0">
                <a:solidFill>
                  <a:schemeClr val="tx1">
                    <a:lumMod val="50000"/>
                  </a:schemeClr>
                </a:solidFill>
              </a:rPr>
              <a:t>Microsoft clip art © 2013  </a:t>
            </a:r>
          </a:p>
          <a:p>
            <a:pPr algn="ctr"/>
            <a:r>
              <a:rPr lang="en-CA" sz="800" dirty="0" smtClean="0">
                <a:solidFill>
                  <a:schemeClr val="tx1">
                    <a:lumMod val="50000"/>
                  </a:schemeClr>
                </a:solidFill>
              </a:rPr>
              <a:t>Microsoft Corporation. </a:t>
            </a:r>
            <a:endParaRPr lang="en-CA" sz="800" dirty="0">
              <a:solidFill>
                <a:schemeClr val="tx1">
                  <a:lumMod val="50000"/>
                </a:schemeClr>
              </a:solidFill>
            </a:endParaRPr>
          </a:p>
        </p:txBody>
      </p:sp>
      <p:sp>
        <p:nvSpPr>
          <p:cNvPr id="26" name="TextBox 25"/>
          <p:cNvSpPr txBox="1"/>
          <p:nvPr/>
        </p:nvSpPr>
        <p:spPr>
          <a:xfrm>
            <a:off x="3491880" y="6597932"/>
            <a:ext cx="3456384" cy="215444"/>
          </a:xfrm>
          <a:prstGeom prst="rect">
            <a:avLst/>
          </a:prstGeom>
          <a:noFill/>
        </p:spPr>
        <p:txBody>
          <a:bodyPr wrap="square" rtlCol="0">
            <a:spAutoFit/>
          </a:bodyPr>
          <a:lstStyle/>
          <a:p>
            <a:pPr algn="ctr"/>
            <a:r>
              <a:rPr lang="en-CA" sz="800" dirty="0" smtClean="0">
                <a:solidFill>
                  <a:schemeClr val="tx1">
                    <a:lumMod val="85000"/>
                  </a:schemeClr>
                </a:solidFill>
              </a:rPr>
              <a:t>Microsoft clip art © 2013         Microsoft Corporation. </a:t>
            </a:r>
            <a:endParaRPr lang="en-CA" sz="800" dirty="0">
              <a:solidFill>
                <a:schemeClr val="tx1">
                  <a:lumMod val="85000"/>
                </a:schemeClr>
              </a:solidFill>
            </a:endParaRPr>
          </a:p>
        </p:txBody>
      </p:sp>
      <p:pic>
        <p:nvPicPr>
          <p:cNvPr id="22" name="Picture 21" descr="angry-face-01s.gif"/>
          <p:cNvPicPr>
            <a:picLocks noChangeAspect="1"/>
          </p:cNvPicPr>
          <p:nvPr/>
        </p:nvPicPr>
        <p:blipFill>
          <a:blip r:embed="rId9" cstate="print"/>
          <a:stretch>
            <a:fillRect/>
          </a:stretch>
        </p:blipFill>
        <p:spPr>
          <a:xfrm>
            <a:off x="251520" y="5661248"/>
            <a:ext cx="864096" cy="864096"/>
          </a:xfrm>
          <a:prstGeom prst="ellipse">
            <a:avLst/>
          </a:prstGeom>
        </p:spPr>
      </p:pic>
      <p:sp>
        <p:nvSpPr>
          <p:cNvPr id="27" name="TextBox 8"/>
          <p:cNvSpPr txBox="1">
            <a:spLocks noChangeArrowheads="1"/>
          </p:cNvSpPr>
          <p:nvPr/>
        </p:nvSpPr>
        <p:spPr bwMode="auto">
          <a:xfrm>
            <a:off x="179512" y="652592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8" name="TextBox 27"/>
          <p:cNvSpPr txBox="1"/>
          <p:nvPr/>
        </p:nvSpPr>
        <p:spPr>
          <a:xfrm>
            <a:off x="251520" y="5621178"/>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itle 1"/>
          <p:cNvSpPr txBox="1">
            <a:spLocks/>
          </p:cNvSpPr>
          <p:nvPr/>
        </p:nvSpPr>
        <p:spPr>
          <a:xfrm>
            <a:off x="35496" y="0"/>
            <a:ext cx="3960440" cy="2492896"/>
          </a:xfrm>
          <a:prstGeom prst="rect">
            <a:avLst/>
          </a:prstGeom>
          <a:solidFill>
            <a:schemeClr val="tx1"/>
          </a:solidFill>
        </p:spPr>
        <p:txBody>
          <a:bodyPr vert="horz" lIns="91440" tIns="45720" rIns="91440" bIns="45720" rtlCol="0" anchor="ctr">
            <a:noAutofit/>
          </a:bodyPr>
          <a:lstStyle/>
          <a:p>
            <a:pPr marL="0" marR="0" lvl="0" indent="0" algn="ctr" defTabSz="914400" rtl="0" eaLnBrk="1" fontAlgn="auto" latinLnBrk="0" hangingPunct="1">
              <a:lnSpc>
                <a:spcPts val="30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75-79.  a chosen race, </a:t>
            </a:r>
          </a:p>
          <a:p>
            <a:pPr marL="0" marR="0" lvl="0" indent="0" algn="ctr" defTabSz="914400" rtl="0" eaLnBrk="1" fontAlgn="auto" latinLnBrk="0" hangingPunct="1">
              <a:lnSpc>
                <a:spcPts val="3000"/>
              </a:lnSpc>
              <a:spcBef>
                <a:spcPct val="0"/>
              </a:spcBef>
              <a:spcAft>
                <a:spcPts val="0"/>
              </a:spcAft>
              <a:buClrTx/>
              <a:buSzTx/>
              <a:buFontTx/>
              <a:buNone/>
              <a:tabLst/>
              <a:defRPr/>
            </a:pPr>
            <a:r>
              <a:rPr lang="en-CA" sz="2800" b="1" spc="-20" dirty="0" smtClean="0">
                <a:solidFill>
                  <a:srgbClr val="FF0000"/>
                </a:solidFill>
                <a:latin typeface="Calibri" pitchFamily="34" charset="0"/>
                <a:ea typeface="+mj-ea"/>
                <a:cs typeface="+mj-cs"/>
              </a:rPr>
              <a:t>a</a:t>
            </a: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 royal priesthood, </a:t>
            </a:r>
          </a:p>
          <a:p>
            <a:pPr marL="0" marR="0" lvl="0" indent="0" algn="ctr" defTabSz="914400" rtl="0" eaLnBrk="1" fontAlgn="auto" latinLnBrk="0" hangingPunct="1">
              <a:lnSpc>
                <a:spcPts val="3000"/>
              </a:lnSpc>
              <a:spcBef>
                <a:spcPct val="0"/>
              </a:spcBef>
              <a:spcAft>
                <a:spcPts val="0"/>
              </a:spcAft>
              <a:buClrTx/>
              <a:buSzTx/>
              <a:buFontTx/>
              <a:buNone/>
              <a:tabLst/>
              <a:defRPr/>
            </a:pPr>
            <a:r>
              <a:rPr lang="en-CA" sz="2800" b="1" spc="-20" dirty="0" smtClean="0">
                <a:solidFill>
                  <a:srgbClr val="FF0000"/>
                </a:solidFill>
                <a:latin typeface="Calibri" pitchFamily="34" charset="0"/>
                <a:ea typeface="+mj-ea"/>
                <a:cs typeface="+mj-cs"/>
              </a:rPr>
              <a:t>a</a:t>
            </a: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 holy nation, a people </a:t>
            </a:r>
          </a:p>
          <a:p>
            <a:pPr marL="0" marR="0" lvl="0" indent="0" algn="ctr" defTabSz="914400" rtl="0" eaLnBrk="1" fontAlgn="auto" latinLnBrk="0" hangingPunct="1">
              <a:lnSpc>
                <a:spcPts val="30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for God’s own possession, </a:t>
            </a:r>
            <a:r>
              <a:rPr lang="en-CA" sz="2800" b="1" spc="-20" dirty="0" smtClean="0">
                <a:solidFill>
                  <a:srgbClr val="FF0000"/>
                </a:solidFill>
                <a:latin typeface="Calibri" pitchFamily="34" charset="0"/>
                <a:ea typeface="+mj-ea"/>
                <a:cs typeface="+mj-cs"/>
              </a:rPr>
              <a:t>God’s people. </a:t>
            </a:r>
          </a:p>
          <a:p>
            <a:pPr marL="0" marR="0" lvl="0" indent="0" algn="ctr" defTabSz="914400" rtl="0" eaLnBrk="1" fontAlgn="auto" latinLnBrk="0" hangingPunct="1">
              <a:lnSpc>
                <a:spcPts val="30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Thank you, Lord!</a:t>
            </a:r>
          </a:p>
        </p:txBody>
      </p:sp>
      <p:cxnSp>
        <p:nvCxnSpPr>
          <p:cNvPr id="36" name="Straight Arrow Connector 35"/>
          <p:cNvCxnSpPr/>
          <p:nvPr/>
        </p:nvCxnSpPr>
        <p:spPr>
          <a:xfrm flipV="1">
            <a:off x="1403648" y="2852936"/>
            <a:ext cx="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240000" flipV="1">
            <a:off x="3308496" y="5085601"/>
            <a:ext cx="25682" cy="39328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240000" flipV="1">
            <a:off x="4585686" y="5085601"/>
            <a:ext cx="25682" cy="39328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240000" flipV="1">
            <a:off x="5881830" y="5085601"/>
            <a:ext cx="25682" cy="39328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240000" flipV="1">
            <a:off x="8474118" y="5085601"/>
            <a:ext cx="25682" cy="39328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240000" flipV="1">
            <a:off x="7177974" y="5085601"/>
            <a:ext cx="25682" cy="39328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ame 36"/>
          <p:cNvSpPr/>
          <p:nvPr/>
        </p:nvSpPr>
        <p:spPr>
          <a:xfrm>
            <a:off x="0" y="5589240"/>
            <a:ext cx="1547664" cy="1268760"/>
          </a:xfrm>
          <a:prstGeom prst="frame">
            <a:avLst/>
          </a:prstGeom>
          <a:solidFill>
            <a:schemeClr val="tx1">
              <a:lumMod val="7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37890" name="Picture 2" descr="happy heart DSCN8748.jpg"/>
          <p:cNvPicPr>
            <a:picLocks noChangeAspect="1"/>
          </p:cNvPicPr>
          <p:nvPr/>
        </p:nvPicPr>
        <p:blipFill>
          <a:blip r:embed="rId2" cstate="print"/>
          <a:srcRect l="14915" t="7269" r="14980" b="3275"/>
          <a:stretch>
            <a:fillRect/>
          </a:stretch>
        </p:blipFill>
        <p:spPr bwMode="auto">
          <a:xfrm>
            <a:off x="52388" y="44450"/>
            <a:ext cx="1501775" cy="1368425"/>
          </a:xfrm>
          <a:prstGeom prst="rect">
            <a:avLst/>
          </a:prstGeom>
          <a:noFill/>
          <a:ln w="9525">
            <a:noFill/>
            <a:miter lim="800000"/>
            <a:headEnd/>
            <a:tailEnd/>
          </a:ln>
        </p:spPr>
      </p:pic>
      <p:pic>
        <p:nvPicPr>
          <p:cNvPr id="37891" name="Picture 2" descr="happy heart DSCN8748.jpg"/>
          <p:cNvPicPr>
            <a:picLocks noChangeAspect="1"/>
          </p:cNvPicPr>
          <p:nvPr/>
        </p:nvPicPr>
        <p:blipFill>
          <a:blip r:embed="rId2" cstate="print"/>
          <a:srcRect l="14915" t="7269" r="14980" b="3275"/>
          <a:stretch>
            <a:fillRect/>
          </a:stretch>
        </p:blipFill>
        <p:spPr bwMode="auto">
          <a:xfrm>
            <a:off x="1581150" y="44450"/>
            <a:ext cx="1501775" cy="1368425"/>
          </a:xfrm>
          <a:prstGeom prst="rect">
            <a:avLst/>
          </a:prstGeom>
          <a:noFill/>
          <a:ln w="9525">
            <a:noFill/>
            <a:miter lim="800000"/>
            <a:headEnd/>
            <a:tailEnd/>
          </a:ln>
        </p:spPr>
      </p:pic>
      <p:pic>
        <p:nvPicPr>
          <p:cNvPr id="37892" name="Picture 2" descr="happy heart DSCN8748.jpg"/>
          <p:cNvPicPr>
            <a:picLocks noChangeAspect="1"/>
          </p:cNvPicPr>
          <p:nvPr/>
        </p:nvPicPr>
        <p:blipFill>
          <a:blip r:embed="rId2" cstate="print"/>
          <a:srcRect l="14915" t="7269" r="14980" b="3275"/>
          <a:stretch>
            <a:fillRect/>
          </a:stretch>
        </p:blipFill>
        <p:spPr bwMode="auto">
          <a:xfrm>
            <a:off x="3109913" y="44450"/>
            <a:ext cx="1503362" cy="1368425"/>
          </a:xfrm>
          <a:prstGeom prst="rect">
            <a:avLst/>
          </a:prstGeom>
          <a:noFill/>
          <a:ln w="9525">
            <a:noFill/>
            <a:miter lim="800000"/>
            <a:headEnd/>
            <a:tailEnd/>
          </a:ln>
        </p:spPr>
      </p:pic>
      <p:pic>
        <p:nvPicPr>
          <p:cNvPr id="37893" name="Picture 2" descr="happy heart DSCN8748.jpg"/>
          <p:cNvPicPr>
            <a:picLocks noChangeAspect="1"/>
          </p:cNvPicPr>
          <p:nvPr/>
        </p:nvPicPr>
        <p:blipFill>
          <a:blip r:embed="rId2" cstate="print"/>
          <a:srcRect l="14915" t="7269" r="14980" b="3275"/>
          <a:stretch>
            <a:fillRect/>
          </a:stretch>
        </p:blipFill>
        <p:spPr bwMode="auto">
          <a:xfrm>
            <a:off x="52388" y="1412875"/>
            <a:ext cx="1501775" cy="1368425"/>
          </a:xfrm>
          <a:prstGeom prst="rect">
            <a:avLst/>
          </a:prstGeom>
          <a:noFill/>
          <a:ln w="9525">
            <a:noFill/>
            <a:miter lim="800000"/>
            <a:headEnd/>
            <a:tailEnd/>
          </a:ln>
        </p:spPr>
      </p:pic>
      <p:pic>
        <p:nvPicPr>
          <p:cNvPr id="37894" name="Picture 2" descr="happy heart DSCN8748.jpg"/>
          <p:cNvPicPr>
            <a:picLocks noChangeAspect="1"/>
          </p:cNvPicPr>
          <p:nvPr/>
        </p:nvPicPr>
        <p:blipFill>
          <a:blip r:embed="rId2" cstate="print"/>
          <a:srcRect l="14915" t="7269" r="14980" b="3275"/>
          <a:stretch>
            <a:fillRect/>
          </a:stretch>
        </p:blipFill>
        <p:spPr bwMode="auto">
          <a:xfrm>
            <a:off x="1581150" y="1412875"/>
            <a:ext cx="1501775" cy="1368425"/>
          </a:xfrm>
          <a:prstGeom prst="rect">
            <a:avLst/>
          </a:prstGeom>
          <a:noFill/>
          <a:ln w="9525">
            <a:noFill/>
            <a:miter lim="800000"/>
            <a:headEnd/>
            <a:tailEnd/>
          </a:ln>
        </p:spPr>
      </p:pic>
      <p:pic>
        <p:nvPicPr>
          <p:cNvPr id="37895" name="Picture 2" descr="happy heart DSCN8748.jpg"/>
          <p:cNvPicPr>
            <a:picLocks noChangeAspect="1"/>
          </p:cNvPicPr>
          <p:nvPr/>
        </p:nvPicPr>
        <p:blipFill>
          <a:blip r:embed="rId2" cstate="print"/>
          <a:srcRect l="14915" t="7269" r="14980" b="3275"/>
          <a:stretch>
            <a:fillRect/>
          </a:stretch>
        </p:blipFill>
        <p:spPr bwMode="auto">
          <a:xfrm>
            <a:off x="3135313" y="1412875"/>
            <a:ext cx="1503362" cy="1368425"/>
          </a:xfrm>
          <a:prstGeom prst="rect">
            <a:avLst/>
          </a:prstGeom>
          <a:noFill/>
          <a:ln w="9525">
            <a:noFill/>
            <a:miter lim="800000"/>
            <a:headEnd/>
            <a:tailEnd/>
          </a:ln>
        </p:spPr>
      </p:pic>
      <p:pic>
        <p:nvPicPr>
          <p:cNvPr id="37896" name="Picture 2" descr="happy heart DSCN8748.jpg"/>
          <p:cNvPicPr>
            <a:picLocks noChangeAspect="1"/>
          </p:cNvPicPr>
          <p:nvPr/>
        </p:nvPicPr>
        <p:blipFill>
          <a:blip r:embed="rId2" cstate="print"/>
          <a:srcRect l="14915" t="7269" r="14980" b="3275"/>
          <a:stretch>
            <a:fillRect/>
          </a:stretch>
        </p:blipFill>
        <p:spPr bwMode="auto">
          <a:xfrm>
            <a:off x="4598988" y="1412875"/>
            <a:ext cx="1501775" cy="1368425"/>
          </a:xfrm>
          <a:prstGeom prst="rect">
            <a:avLst/>
          </a:prstGeom>
          <a:noFill/>
          <a:ln w="9525">
            <a:noFill/>
            <a:miter lim="800000"/>
            <a:headEnd/>
            <a:tailEnd/>
          </a:ln>
        </p:spPr>
      </p:pic>
      <p:pic>
        <p:nvPicPr>
          <p:cNvPr id="37897" name="Picture 2" descr="happy heart DSCN8748.jpg"/>
          <p:cNvPicPr>
            <a:picLocks noChangeAspect="1"/>
          </p:cNvPicPr>
          <p:nvPr/>
        </p:nvPicPr>
        <p:blipFill>
          <a:blip r:embed="rId2" cstate="print"/>
          <a:srcRect l="14915" t="7269" r="14980" b="3275"/>
          <a:stretch>
            <a:fillRect/>
          </a:stretch>
        </p:blipFill>
        <p:spPr bwMode="auto">
          <a:xfrm>
            <a:off x="6100763" y="1400175"/>
            <a:ext cx="1503362" cy="1366838"/>
          </a:xfrm>
          <a:prstGeom prst="rect">
            <a:avLst/>
          </a:prstGeom>
          <a:noFill/>
          <a:ln w="9525">
            <a:noFill/>
            <a:miter lim="800000"/>
            <a:headEnd/>
            <a:tailEnd/>
          </a:ln>
        </p:spPr>
      </p:pic>
      <p:pic>
        <p:nvPicPr>
          <p:cNvPr id="37898" name="Picture 2" descr="happy heart DSCN8748.jpg"/>
          <p:cNvPicPr>
            <a:picLocks noChangeAspect="1"/>
          </p:cNvPicPr>
          <p:nvPr/>
        </p:nvPicPr>
        <p:blipFill>
          <a:blip r:embed="rId2" cstate="print"/>
          <a:srcRect l="14915" t="7269" r="14980" b="3275"/>
          <a:stretch>
            <a:fillRect/>
          </a:stretch>
        </p:blipFill>
        <p:spPr bwMode="auto">
          <a:xfrm>
            <a:off x="52388" y="2781300"/>
            <a:ext cx="1501775" cy="1368425"/>
          </a:xfrm>
          <a:prstGeom prst="rect">
            <a:avLst/>
          </a:prstGeom>
          <a:noFill/>
          <a:ln w="9525">
            <a:noFill/>
            <a:miter lim="800000"/>
            <a:headEnd/>
            <a:tailEnd/>
          </a:ln>
        </p:spPr>
      </p:pic>
      <p:pic>
        <p:nvPicPr>
          <p:cNvPr id="37899" name="Picture 2" descr="happy heart DSCN8748.jpg"/>
          <p:cNvPicPr>
            <a:picLocks noChangeAspect="1"/>
          </p:cNvPicPr>
          <p:nvPr/>
        </p:nvPicPr>
        <p:blipFill>
          <a:blip r:embed="rId2" cstate="print"/>
          <a:srcRect l="14915" t="7269" r="14980" b="3275"/>
          <a:stretch>
            <a:fillRect/>
          </a:stretch>
        </p:blipFill>
        <p:spPr bwMode="auto">
          <a:xfrm>
            <a:off x="1581150" y="2781300"/>
            <a:ext cx="1501775" cy="1368425"/>
          </a:xfrm>
          <a:prstGeom prst="rect">
            <a:avLst/>
          </a:prstGeom>
          <a:noFill/>
          <a:ln w="9525">
            <a:noFill/>
            <a:miter lim="800000"/>
            <a:headEnd/>
            <a:tailEnd/>
          </a:ln>
        </p:spPr>
      </p:pic>
      <p:pic>
        <p:nvPicPr>
          <p:cNvPr id="37900" name="Picture 2" descr="happy heart DSCN8748.jpg"/>
          <p:cNvPicPr>
            <a:picLocks noChangeAspect="1"/>
          </p:cNvPicPr>
          <p:nvPr/>
        </p:nvPicPr>
        <p:blipFill>
          <a:blip r:embed="rId2" cstate="print"/>
          <a:srcRect l="14915" t="7269" r="14980" b="3275"/>
          <a:stretch>
            <a:fillRect/>
          </a:stretch>
        </p:blipFill>
        <p:spPr bwMode="auto">
          <a:xfrm>
            <a:off x="3109913" y="2781300"/>
            <a:ext cx="1503362" cy="1368425"/>
          </a:xfrm>
          <a:prstGeom prst="rect">
            <a:avLst/>
          </a:prstGeom>
          <a:noFill/>
          <a:ln w="9525">
            <a:noFill/>
            <a:miter lim="800000"/>
            <a:headEnd/>
            <a:tailEnd/>
          </a:ln>
        </p:spPr>
      </p:pic>
      <p:pic>
        <p:nvPicPr>
          <p:cNvPr id="37901" name="Picture 2" descr="happy heart DSCN8748.jpg"/>
          <p:cNvPicPr>
            <a:picLocks noChangeAspect="1"/>
          </p:cNvPicPr>
          <p:nvPr/>
        </p:nvPicPr>
        <p:blipFill>
          <a:blip r:embed="rId2" cstate="print"/>
          <a:srcRect l="14915" t="7269" r="14980" b="3275"/>
          <a:stretch>
            <a:fillRect/>
          </a:stretch>
        </p:blipFill>
        <p:spPr bwMode="auto">
          <a:xfrm>
            <a:off x="4598988" y="2781300"/>
            <a:ext cx="1501775" cy="1368425"/>
          </a:xfrm>
          <a:prstGeom prst="rect">
            <a:avLst/>
          </a:prstGeom>
          <a:noFill/>
          <a:ln w="9525">
            <a:noFill/>
            <a:miter lim="800000"/>
            <a:headEnd/>
            <a:tailEnd/>
          </a:ln>
        </p:spPr>
      </p:pic>
      <p:pic>
        <p:nvPicPr>
          <p:cNvPr id="37902" name="Picture 2" descr="happy heart DSCN8748.jpg"/>
          <p:cNvPicPr>
            <a:picLocks noChangeAspect="1"/>
          </p:cNvPicPr>
          <p:nvPr/>
        </p:nvPicPr>
        <p:blipFill>
          <a:blip r:embed="rId2" cstate="print"/>
          <a:srcRect l="14915" t="7269" r="14980" b="3275"/>
          <a:stretch>
            <a:fillRect/>
          </a:stretch>
        </p:blipFill>
        <p:spPr bwMode="auto">
          <a:xfrm>
            <a:off x="52388" y="4149725"/>
            <a:ext cx="1501775" cy="1366838"/>
          </a:xfrm>
          <a:prstGeom prst="rect">
            <a:avLst/>
          </a:prstGeom>
          <a:noFill/>
          <a:ln w="9525">
            <a:noFill/>
            <a:miter lim="800000"/>
            <a:headEnd/>
            <a:tailEnd/>
          </a:ln>
        </p:spPr>
      </p:pic>
      <p:pic>
        <p:nvPicPr>
          <p:cNvPr id="37903" name="Picture 2" descr="happy heart DSCN8748.jpg"/>
          <p:cNvPicPr>
            <a:picLocks noChangeAspect="1"/>
          </p:cNvPicPr>
          <p:nvPr/>
        </p:nvPicPr>
        <p:blipFill>
          <a:blip r:embed="rId2" cstate="print"/>
          <a:srcRect l="14915" t="7269" r="14980" b="3275"/>
          <a:stretch>
            <a:fillRect/>
          </a:stretch>
        </p:blipFill>
        <p:spPr bwMode="auto">
          <a:xfrm>
            <a:off x="1581150" y="4149725"/>
            <a:ext cx="1501775" cy="1366838"/>
          </a:xfrm>
          <a:prstGeom prst="rect">
            <a:avLst/>
          </a:prstGeom>
          <a:noFill/>
          <a:ln w="9525">
            <a:noFill/>
            <a:miter lim="800000"/>
            <a:headEnd/>
            <a:tailEnd/>
          </a:ln>
        </p:spPr>
      </p:pic>
      <p:pic>
        <p:nvPicPr>
          <p:cNvPr id="37904" name="Picture 2" descr="happy heart DSCN8748.jpg"/>
          <p:cNvPicPr>
            <a:picLocks noChangeAspect="1"/>
          </p:cNvPicPr>
          <p:nvPr/>
        </p:nvPicPr>
        <p:blipFill>
          <a:blip r:embed="rId2" cstate="print"/>
          <a:srcRect l="14915" t="7269" r="14980" b="3275"/>
          <a:stretch>
            <a:fillRect/>
          </a:stretch>
        </p:blipFill>
        <p:spPr bwMode="auto">
          <a:xfrm>
            <a:off x="3109913" y="4149725"/>
            <a:ext cx="1503362" cy="1366838"/>
          </a:xfrm>
          <a:prstGeom prst="rect">
            <a:avLst/>
          </a:prstGeom>
          <a:noFill/>
          <a:ln w="9525">
            <a:noFill/>
            <a:miter lim="800000"/>
            <a:headEnd/>
            <a:tailEnd/>
          </a:ln>
        </p:spPr>
      </p:pic>
      <p:pic>
        <p:nvPicPr>
          <p:cNvPr id="37905" name="Picture 2" descr="happy heart DSCN8748.jpg"/>
          <p:cNvPicPr>
            <a:picLocks noChangeAspect="1"/>
          </p:cNvPicPr>
          <p:nvPr/>
        </p:nvPicPr>
        <p:blipFill>
          <a:blip r:embed="rId2" cstate="print"/>
          <a:srcRect l="14915" t="7269" r="14980" b="3275"/>
          <a:stretch>
            <a:fillRect/>
          </a:stretch>
        </p:blipFill>
        <p:spPr bwMode="auto">
          <a:xfrm>
            <a:off x="4598988" y="4149725"/>
            <a:ext cx="1501775" cy="1366838"/>
          </a:xfrm>
          <a:prstGeom prst="rect">
            <a:avLst/>
          </a:prstGeom>
          <a:noFill/>
          <a:ln w="9525">
            <a:noFill/>
            <a:miter lim="800000"/>
            <a:headEnd/>
            <a:tailEnd/>
          </a:ln>
        </p:spPr>
      </p:pic>
      <p:pic>
        <p:nvPicPr>
          <p:cNvPr id="37906" name="Picture 2" descr="happy heart DSCN8748.jpg"/>
          <p:cNvPicPr>
            <a:picLocks noChangeAspect="1"/>
          </p:cNvPicPr>
          <p:nvPr/>
        </p:nvPicPr>
        <p:blipFill>
          <a:blip r:embed="rId2" cstate="print"/>
          <a:srcRect l="14915" t="7269" r="14980" b="3275"/>
          <a:stretch>
            <a:fillRect/>
          </a:stretch>
        </p:blipFill>
        <p:spPr bwMode="auto">
          <a:xfrm>
            <a:off x="6100763" y="2771775"/>
            <a:ext cx="1503362" cy="1366838"/>
          </a:xfrm>
          <a:prstGeom prst="rect">
            <a:avLst/>
          </a:prstGeom>
          <a:noFill/>
          <a:ln w="9525">
            <a:noFill/>
            <a:miter lim="800000"/>
            <a:headEnd/>
            <a:tailEnd/>
          </a:ln>
        </p:spPr>
      </p:pic>
      <p:pic>
        <p:nvPicPr>
          <p:cNvPr id="37907" name="Picture 2" descr="happy heart DSCN8748.jpg"/>
          <p:cNvPicPr>
            <a:picLocks noChangeAspect="1"/>
          </p:cNvPicPr>
          <p:nvPr/>
        </p:nvPicPr>
        <p:blipFill>
          <a:blip r:embed="rId2" cstate="print"/>
          <a:srcRect l="14915" t="7269" r="14980" b="3275"/>
          <a:stretch>
            <a:fillRect/>
          </a:stretch>
        </p:blipFill>
        <p:spPr bwMode="auto">
          <a:xfrm>
            <a:off x="6100763" y="4149725"/>
            <a:ext cx="1503362" cy="1366838"/>
          </a:xfrm>
          <a:prstGeom prst="rect">
            <a:avLst/>
          </a:prstGeom>
          <a:noFill/>
          <a:ln w="9525">
            <a:noFill/>
            <a:miter lim="800000"/>
            <a:headEnd/>
            <a:tailEnd/>
          </a:ln>
        </p:spPr>
      </p:pic>
      <p:pic>
        <p:nvPicPr>
          <p:cNvPr id="37908" name="Picture 2" descr="happy heart DSCN8748.jpg"/>
          <p:cNvPicPr>
            <a:picLocks noChangeAspect="1"/>
          </p:cNvPicPr>
          <p:nvPr/>
        </p:nvPicPr>
        <p:blipFill>
          <a:blip r:embed="rId2" cstate="print"/>
          <a:srcRect l="14915" t="7269" r="14980" b="3275"/>
          <a:stretch>
            <a:fillRect/>
          </a:stretch>
        </p:blipFill>
        <p:spPr bwMode="auto">
          <a:xfrm>
            <a:off x="7589838" y="44450"/>
            <a:ext cx="1501775" cy="1368425"/>
          </a:xfrm>
          <a:prstGeom prst="rect">
            <a:avLst/>
          </a:prstGeom>
          <a:noFill/>
          <a:ln w="9525">
            <a:noFill/>
            <a:miter lim="800000"/>
            <a:headEnd/>
            <a:tailEnd/>
          </a:ln>
        </p:spPr>
      </p:pic>
      <p:pic>
        <p:nvPicPr>
          <p:cNvPr id="37909" name="Picture 2" descr="happy heart DSCN8748.jpg"/>
          <p:cNvPicPr>
            <a:picLocks noChangeAspect="1"/>
          </p:cNvPicPr>
          <p:nvPr/>
        </p:nvPicPr>
        <p:blipFill>
          <a:blip r:embed="rId2" cstate="print"/>
          <a:srcRect l="14915" t="7269" r="14980" b="3275"/>
          <a:stretch>
            <a:fillRect/>
          </a:stretch>
        </p:blipFill>
        <p:spPr bwMode="auto">
          <a:xfrm>
            <a:off x="7589838" y="1412875"/>
            <a:ext cx="1501775" cy="1368425"/>
          </a:xfrm>
          <a:prstGeom prst="rect">
            <a:avLst/>
          </a:prstGeom>
          <a:noFill/>
          <a:ln w="9525">
            <a:noFill/>
            <a:miter lim="800000"/>
            <a:headEnd/>
            <a:tailEnd/>
          </a:ln>
        </p:spPr>
      </p:pic>
      <p:pic>
        <p:nvPicPr>
          <p:cNvPr id="37910" name="Picture 2" descr="happy heart DSCN8748.jpg"/>
          <p:cNvPicPr>
            <a:picLocks noChangeAspect="1"/>
          </p:cNvPicPr>
          <p:nvPr/>
        </p:nvPicPr>
        <p:blipFill>
          <a:blip r:embed="rId2" cstate="print"/>
          <a:srcRect l="14915" t="7269" r="14980" b="3275"/>
          <a:stretch>
            <a:fillRect/>
          </a:stretch>
        </p:blipFill>
        <p:spPr bwMode="auto">
          <a:xfrm>
            <a:off x="7589838" y="2781300"/>
            <a:ext cx="1501775" cy="1368425"/>
          </a:xfrm>
          <a:prstGeom prst="rect">
            <a:avLst/>
          </a:prstGeom>
          <a:noFill/>
          <a:ln w="9525">
            <a:noFill/>
            <a:miter lim="800000"/>
            <a:headEnd/>
            <a:tailEnd/>
          </a:ln>
        </p:spPr>
      </p:pic>
      <p:pic>
        <p:nvPicPr>
          <p:cNvPr id="37911" name="Picture 2" descr="happy heart DSCN8748.jpg"/>
          <p:cNvPicPr>
            <a:picLocks noChangeAspect="1"/>
          </p:cNvPicPr>
          <p:nvPr/>
        </p:nvPicPr>
        <p:blipFill>
          <a:blip r:embed="rId2" cstate="print"/>
          <a:srcRect l="14915" t="7269" r="14980" b="3275"/>
          <a:stretch>
            <a:fillRect/>
          </a:stretch>
        </p:blipFill>
        <p:spPr bwMode="auto">
          <a:xfrm>
            <a:off x="7589838" y="4149725"/>
            <a:ext cx="1501775" cy="1366838"/>
          </a:xfrm>
          <a:prstGeom prst="rect">
            <a:avLst/>
          </a:prstGeom>
          <a:noFill/>
          <a:ln w="9525">
            <a:noFill/>
            <a:miter lim="800000"/>
            <a:headEnd/>
            <a:tailEnd/>
          </a:ln>
        </p:spPr>
      </p:pic>
      <p:pic>
        <p:nvPicPr>
          <p:cNvPr id="37913" name="Picture 2" descr="happy heart DSCN8748.jpg"/>
          <p:cNvPicPr>
            <a:picLocks noChangeAspect="1"/>
          </p:cNvPicPr>
          <p:nvPr/>
        </p:nvPicPr>
        <p:blipFill>
          <a:blip r:embed="rId2" cstate="print"/>
          <a:srcRect l="14915" t="7269" r="14980" b="3275"/>
          <a:stretch>
            <a:fillRect/>
          </a:stretch>
        </p:blipFill>
        <p:spPr bwMode="auto">
          <a:xfrm>
            <a:off x="1581150" y="5516563"/>
            <a:ext cx="1501775" cy="1368425"/>
          </a:xfrm>
          <a:prstGeom prst="rect">
            <a:avLst/>
          </a:prstGeom>
          <a:noFill/>
          <a:ln w="9525">
            <a:noFill/>
            <a:miter lim="800000"/>
            <a:headEnd/>
            <a:tailEnd/>
          </a:ln>
        </p:spPr>
      </p:pic>
      <p:pic>
        <p:nvPicPr>
          <p:cNvPr id="37914" name="Picture 2" descr="happy heart DSCN8748.jpg"/>
          <p:cNvPicPr>
            <a:picLocks noChangeAspect="1"/>
          </p:cNvPicPr>
          <p:nvPr/>
        </p:nvPicPr>
        <p:blipFill>
          <a:blip r:embed="rId2" cstate="print"/>
          <a:srcRect l="14915" t="7269" r="14980" b="3275"/>
          <a:stretch>
            <a:fillRect/>
          </a:stretch>
        </p:blipFill>
        <p:spPr bwMode="auto">
          <a:xfrm>
            <a:off x="3109913" y="5516563"/>
            <a:ext cx="1503362" cy="1368425"/>
          </a:xfrm>
          <a:prstGeom prst="rect">
            <a:avLst/>
          </a:prstGeom>
          <a:noFill/>
          <a:ln w="9525">
            <a:noFill/>
            <a:miter lim="800000"/>
            <a:headEnd/>
            <a:tailEnd/>
          </a:ln>
        </p:spPr>
      </p:pic>
      <p:pic>
        <p:nvPicPr>
          <p:cNvPr id="37915" name="Picture 2" descr="happy heart DSCN8748.jpg"/>
          <p:cNvPicPr>
            <a:picLocks noChangeAspect="1"/>
          </p:cNvPicPr>
          <p:nvPr/>
        </p:nvPicPr>
        <p:blipFill>
          <a:blip r:embed="rId2" cstate="print"/>
          <a:srcRect l="14915" t="7269" r="14980" b="3275"/>
          <a:stretch>
            <a:fillRect/>
          </a:stretch>
        </p:blipFill>
        <p:spPr bwMode="auto">
          <a:xfrm>
            <a:off x="4598988" y="5516563"/>
            <a:ext cx="1501775" cy="1368425"/>
          </a:xfrm>
          <a:prstGeom prst="rect">
            <a:avLst/>
          </a:prstGeom>
          <a:noFill/>
          <a:ln w="9525">
            <a:noFill/>
            <a:miter lim="800000"/>
            <a:headEnd/>
            <a:tailEnd/>
          </a:ln>
        </p:spPr>
      </p:pic>
      <p:pic>
        <p:nvPicPr>
          <p:cNvPr id="37916" name="Picture 2" descr="happy heart DSCN8748.jpg"/>
          <p:cNvPicPr>
            <a:picLocks noChangeAspect="1"/>
          </p:cNvPicPr>
          <p:nvPr/>
        </p:nvPicPr>
        <p:blipFill>
          <a:blip r:embed="rId2" cstate="print"/>
          <a:srcRect l="14915" t="7269" r="14980" b="3275"/>
          <a:stretch>
            <a:fillRect/>
          </a:stretch>
        </p:blipFill>
        <p:spPr bwMode="auto">
          <a:xfrm>
            <a:off x="6100763" y="5516563"/>
            <a:ext cx="1503362" cy="1368425"/>
          </a:xfrm>
          <a:prstGeom prst="rect">
            <a:avLst/>
          </a:prstGeom>
          <a:noFill/>
          <a:ln w="9525">
            <a:noFill/>
            <a:miter lim="800000"/>
            <a:headEnd/>
            <a:tailEnd/>
          </a:ln>
        </p:spPr>
      </p:pic>
      <p:pic>
        <p:nvPicPr>
          <p:cNvPr id="37917" name="Picture 2" descr="happy heart DSCN8748.jpg"/>
          <p:cNvPicPr>
            <a:picLocks noChangeAspect="1"/>
          </p:cNvPicPr>
          <p:nvPr/>
        </p:nvPicPr>
        <p:blipFill>
          <a:blip r:embed="rId2" cstate="print"/>
          <a:srcRect l="14915" t="7269" r="14980" b="3275"/>
          <a:stretch>
            <a:fillRect/>
          </a:stretch>
        </p:blipFill>
        <p:spPr bwMode="auto">
          <a:xfrm>
            <a:off x="7589838" y="5516563"/>
            <a:ext cx="1501775" cy="1368425"/>
          </a:xfrm>
          <a:prstGeom prst="rect">
            <a:avLst/>
          </a:prstGeom>
          <a:noFill/>
          <a:ln w="9525">
            <a:noFill/>
            <a:miter lim="800000"/>
            <a:headEnd/>
            <a:tailEnd/>
          </a:ln>
        </p:spPr>
      </p:pic>
      <p:pic>
        <p:nvPicPr>
          <p:cNvPr id="37918" name="Picture 2" descr="happy heart DSCN8748.jpg"/>
          <p:cNvPicPr>
            <a:picLocks noChangeAspect="1"/>
          </p:cNvPicPr>
          <p:nvPr/>
        </p:nvPicPr>
        <p:blipFill>
          <a:blip r:embed="rId2" cstate="print"/>
          <a:srcRect l="14915" t="7269" r="14980" b="3275"/>
          <a:stretch>
            <a:fillRect/>
          </a:stretch>
        </p:blipFill>
        <p:spPr bwMode="auto">
          <a:xfrm>
            <a:off x="4598988" y="44450"/>
            <a:ext cx="1501775" cy="1368425"/>
          </a:xfrm>
          <a:prstGeom prst="rect">
            <a:avLst/>
          </a:prstGeom>
          <a:noFill/>
          <a:ln w="9525">
            <a:noFill/>
            <a:miter lim="800000"/>
            <a:headEnd/>
            <a:tailEnd/>
          </a:ln>
        </p:spPr>
      </p:pic>
      <p:pic>
        <p:nvPicPr>
          <p:cNvPr id="37919" name="Picture 2" descr="happy heart DSCN8748.jpg"/>
          <p:cNvPicPr>
            <a:picLocks noChangeAspect="1"/>
          </p:cNvPicPr>
          <p:nvPr/>
        </p:nvPicPr>
        <p:blipFill>
          <a:blip r:embed="rId2" cstate="print"/>
          <a:srcRect l="14915" t="7269" r="14980" b="3275"/>
          <a:stretch>
            <a:fillRect/>
          </a:stretch>
        </p:blipFill>
        <p:spPr bwMode="auto">
          <a:xfrm>
            <a:off x="6100763" y="44450"/>
            <a:ext cx="1503362" cy="1368425"/>
          </a:xfrm>
          <a:prstGeom prst="rect">
            <a:avLst/>
          </a:prstGeom>
          <a:noFill/>
          <a:ln w="9525">
            <a:noFill/>
            <a:miter lim="800000"/>
            <a:headEnd/>
            <a:tailEnd/>
          </a:ln>
        </p:spPr>
      </p:pic>
      <p:sp>
        <p:nvSpPr>
          <p:cNvPr id="37920" name="Title 4"/>
          <p:cNvSpPr txBox="1">
            <a:spLocks/>
          </p:cNvSpPr>
          <p:nvPr/>
        </p:nvSpPr>
        <p:spPr bwMode="auto">
          <a:xfrm>
            <a:off x="1115616" y="3353544"/>
            <a:ext cx="6984776" cy="1371600"/>
          </a:xfrm>
          <a:prstGeom prst="rect">
            <a:avLst/>
          </a:prstGeom>
          <a:solidFill>
            <a:schemeClr val="bg1"/>
          </a:solidFill>
          <a:ln w="9525">
            <a:noFill/>
            <a:miter lim="800000"/>
            <a:headEnd/>
            <a:tailEnd/>
          </a:ln>
        </p:spPr>
        <p:txBody>
          <a:bodyPr/>
          <a:lstStyle/>
          <a:p>
            <a:pPr algn="ctr"/>
            <a:r>
              <a:rPr lang="en-CA" sz="2800" b="1" dirty="0" smtClean="0">
                <a:latin typeface="Calibri" pitchFamily="34" charset="0"/>
              </a:rPr>
              <a:t>“you are no longer strangers and aliens, </a:t>
            </a:r>
          </a:p>
          <a:p>
            <a:pPr algn="ctr"/>
            <a:r>
              <a:rPr lang="en-CA" sz="2800" b="1" dirty="0" smtClean="0">
                <a:latin typeface="Calibri" pitchFamily="34" charset="0"/>
              </a:rPr>
              <a:t>but you are fellow citizens with the saints and members of the household of God” Eph 2:19</a:t>
            </a:r>
          </a:p>
        </p:txBody>
      </p:sp>
      <p:sp>
        <p:nvSpPr>
          <p:cNvPr id="33" name="Rectangle 32"/>
          <p:cNvSpPr/>
          <p:nvPr/>
        </p:nvSpPr>
        <p:spPr>
          <a:xfrm rot="19811255">
            <a:off x="7796906" y="634177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pic>
        <p:nvPicPr>
          <p:cNvPr id="34" name="Picture 33" descr="angry-face-01s.gif"/>
          <p:cNvPicPr>
            <a:picLocks noChangeAspect="1"/>
          </p:cNvPicPr>
          <p:nvPr/>
        </p:nvPicPr>
        <p:blipFill>
          <a:blip r:embed="rId3" cstate="print"/>
          <a:stretch>
            <a:fillRect/>
          </a:stretch>
        </p:blipFill>
        <p:spPr>
          <a:xfrm>
            <a:off x="323528" y="5805264"/>
            <a:ext cx="864096" cy="864096"/>
          </a:xfrm>
          <a:prstGeom prst="ellipse">
            <a:avLst/>
          </a:prstGeom>
        </p:spPr>
      </p:pic>
      <p:sp>
        <p:nvSpPr>
          <p:cNvPr id="35" name="TextBox 8"/>
          <p:cNvSpPr txBox="1">
            <a:spLocks noChangeArrowheads="1"/>
          </p:cNvSpPr>
          <p:nvPr/>
        </p:nvSpPr>
        <p:spPr bwMode="auto">
          <a:xfrm>
            <a:off x="179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36" name="TextBox 35"/>
          <p:cNvSpPr txBox="1"/>
          <p:nvPr/>
        </p:nvSpPr>
        <p:spPr>
          <a:xfrm>
            <a:off x="323528" y="573325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8" name="Title 4"/>
          <p:cNvSpPr txBox="1">
            <a:spLocks/>
          </p:cNvSpPr>
          <p:nvPr/>
        </p:nvSpPr>
        <p:spPr bwMode="auto">
          <a:xfrm>
            <a:off x="1475656" y="1985392"/>
            <a:ext cx="6217920" cy="1371600"/>
          </a:xfrm>
          <a:prstGeom prst="rect">
            <a:avLst/>
          </a:prstGeom>
          <a:solidFill>
            <a:schemeClr val="tx1"/>
          </a:solidFill>
          <a:ln w="9525">
            <a:noFill/>
            <a:miter lim="800000"/>
            <a:headEnd/>
            <a:tailEnd/>
          </a:ln>
        </p:spPr>
        <p:txBody>
          <a:bodyPr/>
          <a:lstStyle/>
          <a:p>
            <a:pPr algn="ctr"/>
            <a:r>
              <a:rPr lang="en-CA" sz="2800" b="1" dirty="0" smtClean="0">
                <a:solidFill>
                  <a:srgbClr val="FF0000"/>
                </a:solidFill>
                <a:latin typeface="Calibri" pitchFamily="34" charset="0"/>
              </a:rPr>
              <a:t>80-82. fellow citizens with the </a:t>
            </a:r>
            <a:r>
              <a:rPr lang="en-CA" sz="2800" b="1" dirty="0" smtClean="0">
                <a:solidFill>
                  <a:srgbClr val="0000FF"/>
                </a:solidFill>
                <a:latin typeface="Calibri" pitchFamily="34" charset="0"/>
              </a:rPr>
              <a:t>saints</a:t>
            </a:r>
            <a:r>
              <a:rPr lang="en-CA" sz="2800" b="1" dirty="0" smtClean="0">
                <a:latin typeface="Calibri" pitchFamily="34" charset="0"/>
              </a:rPr>
              <a:t> </a:t>
            </a:r>
          </a:p>
          <a:p>
            <a:pPr algn="ctr"/>
            <a:r>
              <a:rPr lang="en-CA" sz="2800" b="1" dirty="0" smtClean="0">
                <a:solidFill>
                  <a:srgbClr val="FF0000"/>
                </a:solidFill>
                <a:latin typeface="Calibri" pitchFamily="34" charset="0"/>
              </a:rPr>
              <a:t>and members of the household of God.</a:t>
            </a:r>
          </a:p>
          <a:p>
            <a:pPr algn="ctr"/>
            <a:r>
              <a:rPr lang="en-CA" sz="2800" b="1" dirty="0" smtClean="0">
                <a:solidFill>
                  <a:srgbClr val="FF0000"/>
                </a:solidFill>
                <a:latin typeface="Calibri" pitchFamily="34" charset="0"/>
              </a:rPr>
              <a:t>Thank you, Lord! </a:t>
            </a:r>
          </a:p>
        </p:txBody>
      </p:sp>
    </p:spTree>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1" name="Picture 30" descr="lord-jesus-christ-coming-293608.gif"/>
          <p:cNvPicPr>
            <a:picLocks noChangeAspect="1"/>
          </p:cNvPicPr>
          <p:nvPr/>
        </p:nvPicPr>
        <p:blipFill>
          <a:blip r:embed="rId2" cstate="print"/>
          <a:srcRect l="3494" r="3044" b="36414"/>
          <a:stretch>
            <a:fillRect/>
          </a:stretch>
        </p:blipFill>
        <p:spPr>
          <a:xfrm>
            <a:off x="5220072" y="1052736"/>
            <a:ext cx="3851920" cy="3816424"/>
          </a:xfrm>
          <a:prstGeom prst="ellipse">
            <a:avLst/>
          </a:prstGeom>
        </p:spPr>
      </p:pic>
      <p:sp>
        <p:nvSpPr>
          <p:cNvPr id="3" name="Title 12"/>
          <p:cNvSpPr txBox="1">
            <a:spLocks/>
          </p:cNvSpPr>
          <p:nvPr/>
        </p:nvSpPr>
        <p:spPr bwMode="auto">
          <a:xfrm>
            <a:off x="6012160" y="1052736"/>
            <a:ext cx="2286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Calibri" pitchFamily="34" charset="0"/>
              </a:rPr>
              <a:t>in Christ</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Calibri" pitchFamily="34" charset="0"/>
            </a:endParaRPr>
          </a:p>
        </p:txBody>
      </p:sp>
      <p:sp>
        <p:nvSpPr>
          <p:cNvPr id="5" name="Freeform 4"/>
          <p:cNvSpPr/>
          <p:nvPr/>
        </p:nvSpPr>
        <p:spPr>
          <a:xfrm flipV="1">
            <a:off x="179512" y="1124744"/>
            <a:ext cx="4023360" cy="3749040"/>
          </a:xfrm>
          <a:custGeom>
            <a:avLst/>
            <a:gdLst>
              <a:gd name="connsiteX0" fmla="*/ 1144423 w 4445683"/>
              <a:gd name="connsiteY0" fmla="*/ 370114 h 4146394"/>
              <a:gd name="connsiteX1" fmla="*/ 1111765 w 4445683"/>
              <a:gd name="connsiteY1" fmla="*/ 359228 h 4146394"/>
              <a:gd name="connsiteX2" fmla="*/ 1068223 w 4445683"/>
              <a:gd name="connsiteY2" fmla="*/ 337457 h 4146394"/>
              <a:gd name="connsiteX3" fmla="*/ 937594 w 4445683"/>
              <a:gd name="connsiteY3" fmla="*/ 326571 h 4146394"/>
              <a:gd name="connsiteX4" fmla="*/ 785194 w 4445683"/>
              <a:gd name="connsiteY4" fmla="*/ 315685 h 4146394"/>
              <a:gd name="connsiteX5" fmla="*/ 752537 w 4445683"/>
              <a:gd name="connsiteY5" fmla="*/ 326571 h 4146394"/>
              <a:gd name="connsiteX6" fmla="*/ 665451 w 4445683"/>
              <a:gd name="connsiteY6" fmla="*/ 348342 h 4146394"/>
              <a:gd name="connsiteX7" fmla="*/ 654565 w 4445683"/>
              <a:gd name="connsiteY7" fmla="*/ 381000 h 4146394"/>
              <a:gd name="connsiteX8" fmla="*/ 556594 w 4445683"/>
              <a:gd name="connsiteY8" fmla="*/ 457200 h 4146394"/>
              <a:gd name="connsiteX9" fmla="*/ 513051 w 4445683"/>
              <a:gd name="connsiteY9" fmla="*/ 522514 h 4146394"/>
              <a:gd name="connsiteX10" fmla="*/ 502165 w 4445683"/>
              <a:gd name="connsiteY10" fmla="*/ 555171 h 4146394"/>
              <a:gd name="connsiteX11" fmla="*/ 458623 w 4445683"/>
              <a:gd name="connsiteY11" fmla="*/ 587828 h 4146394"/>
              <a:gd name="connsiteX12" fmla="*/ 436851 w 4445683"/>
              <a:gd name="connsiteY12" fmla="*/ 609600 h 4146394"/>
              <a:gd name="connsiteX13" fmla="*/ 393308 w 4445683"/>
              <a:gd name="connsiteY13" fmla="*/ 620485 h 4146394"/>
              <a:gd name="connsiteX14" fmla="*/ 371537 w 4445683"/>
              <a:gd name="connsiteY14" fmla="*/ 642257 h 4146394"/>
              <a:gd name="connsiteX15" fmla="*/ 349765 w 4445683"/>
              <a:gd name="connsiteY15" fmla="*/ 707571 h 4146394"/>
              <a:gd name="connsiteX16" fmla="*/ 338880 w 4445683"/>
              <a:gd name="connsiteY16" fmla="*/ 751114 h 4146394"/>
              <a:gd name="connsiteX17" fmla="*/ 284451 w 4445683"/>
              <a:gd name="connsiteY17" fmla="*/ 783771 h 4146394"/>
              <a:gd name="connsiteX18" fmla="*/ 251794 w 4445683"/>
              <a:gd name="connsiteY18" fmla="*/ 805542 h 4146394"/>
              <a:gd name="connsiteX19" fmla="*/ 230023 w 4445683"/>
              <a:gd name="connsiteY19" fmla="*/ 838200 h 4146394"/>
              <a:gd name="connsiteX20" fmla="*/ 208251 w 4445683"/>
              <a:gd name="connsiteY20" fmla="*/ 859971 h 4146394"/>
              <a:gd name="connsiteX21" fmla="*/ 197365 w 4445683"/>
              <a:gd name="connsiteY21" fmla="*/ 1034142 h 4146394"/>
              <a:gd name="connsiteX22" fmla="*/ 186480 w 4445683"/>
              <a:gd name="connsiteY22" fmla="*/ 1066800 h 4146394"/>
              <a:gd name="connsiteX23" fmla="*/ 142937 w 4445683"/>
              <a:gd name="connsiteY23" fmla="*/ 1175657 h 4146394"/>
              <a:gd name="connsiteX24" fmla="*/ 132051 w 4445683"/>
              <a:gd name="connsiteY24" fmla="*/ 1208314 h 4146394"/>
              <a:gd name="connsiteX25" fmla="*/ 153823 w 4445683"/>
              <a:gd name="connsiteY25" fmla="*/ 1328057 h 4146394"/>
              <a:gd name="connsiteX26" fmla="*/ 88508 w 4445683"/>
              <a:gd name="connsiteY26" fmla="*/ 1415142 h 4146394"/>
              <a:gd name="connsiteX27" fmla="*/ 77623 w 4445683"/>
              <a:gd name="connsiteY27" fmla="*/ 1458685 h 4146394"/>
              <a:gd name="connsiteX28" fmla="*/ 55851 w 4445683"/>
              <a:gd name="connsiteY28" fmla="*/ 1534885 h 4146394"/>
              <a:gd name="connsiteX29" fmla="*/ 34080 w 4445683"/>
              <a:gd name="connsiteY29" fmla="*/ 1621971 h 4146394"/>
              <a:gd name="connsiteX30" fmla="*/ 12308 w 4445683"/>
              <a:gd name="connsiteY30" fmla="*/ 1654628 h 4146394"/>
              <a:gd name="connsiteX31" fmla="*/ 1423 w 4445683"/>
              <a:gd name="connsiteY31" fmla="*/ 1687285 h 4146394"/>
              <a:gd name="connsiteX32" fmla="*/ 44965 w 4445683"/>
              <a:gd name="connsiteY32" fmla="*/ 1774371 h 4146394"/>
              <a:gd name="connsiteX33" fmla="*/ 77623 w 4445683"/>
              <a:gd name="connsiteY33" fmla="*/ 1785257 h 4146394"/>
              <a:gd name="connsiteX34" fmla="*/ 44965 w 4445683"/>
              <a:gd name="connsiteY34" fmla="*/ 1872342 h 4146394"/>
              <a:gd name="connsiteX35" fmla="*/ 12308 w 4445683"/>
              <a:gd name="connsiteY35" fmla="*/ 1926771 h 4146394"/>
              <a:gd name="connsiteX36" fmla="*/ 23194 w 4445683"/>
              <a:gd name="connsiteY36" fmla="*/ 2122714 h 4146394"/>
              <a:gd name="connsiteX37" fmla="*/ 34080 w 4445683"/>
              <a:gd name="connsiteY37" fmla="*/ 2155371 h 4146394"/>
              <a:gd name="connsiteX38" fmla="*/ 77623 w 4445683"/>
              <a:gd name="connsiteY38" fmla="*/ 2220685 h 4146394"/>
              <a:gd name="connsiteX39" fmla="*/ 142937 w 4445683"/>
              <a:gd name="connsiteY39" fmla="*/ 2264228 h 4146394"/>
              <a:gd name="connsiteX40" fmla="*/ 110280 w 4445683"/>
              <a:gd name="connsiteY40" fmla="*/ 2351314 h 4146394"/>
              <a:gd name="connsiteX41" fmla="*/ 88508 w 4445683"/>
              <a:gd name="connsiteY41" fmla="*/ 2416628 h 4146394"/>
              <a:gd name="connsiteX42" fmla="*/ 77623 w 4445683"/>
              <a:gd name="connsiteY42" fmla="*/ 2449285 h 4146394"/>
              <a:gd name="connsiteX43" fmla="*/ 44965 w 4445683"/>
              <a:gd name="connsiteY43" fmla="*/ 2471057 h 4146394"/>
              <a:gd name="connsiteX44" fmla="*/ 23194 w 4445683"/>
              <a:gd name="connsiteY44" fmla="*/ 2503714 h 4146394"/>
              <a:gd name="connsiteX45" fmla="*/ 23194 w 4445683"/>
              <a:gd name="connsiteY45" fmla="*/ 2601685 h 4146394"/>
              <a:gd name="connsiteX46" fmla="*/ 55851 w 4445683"/>
              <a:gd name="connsiteY46" fmla="*/ 2634342 h 4146394"/>
              <a:gd name="connsiteX47" fmla="*/ 88508 w 4445683"/>
              <a:gd name="connsiteY47" fmla="*/ 2645228 h 4146394"/>
              <a:gd name="connsiteX48" fmla="*/ 175594 w 4445683"/>
              <a:gd name="connsiteY48" fmla="*/ 2710542 h 4146394"/>
              <a:gd name="connsiteX49" fmla="*/ 197365 w 4445683"/>
              <a:gd name="connsiteY49" fmla="*/ 2732314 h 4146394"/>
              <a:gd name="connsiteX50" fmla="*/ 208251 w 4445683"/>
              <a:gd name="connsiteY50" fmla="*/ 2797628 h 4146394"/>
              <a:gd name="connsiteX51" fmla="*/ 251794 w 4445683"/>
              <a:gd name="connsiteY51" fmla="*/ 2819400 h 4146394"/>
              <a:gd name="connsiteX52" fmla="*/ 219137 w 4445683"/>
              <a:gd name="connsiteY52" fmla="*/ 2841171 h 4146394"/>
              <a:gd name="connsiteX53" fmla="*/ 208251 w 4445683"/>
              <a:gd name="connsiteY53" fmla="*/ 2873828 h 4146394"/>
              <a:gd name="connsiteX54" fmla="*/ 186480 w 4445683"/>
              <a:gd name="connsiteY54" fmla="*/ 2895600 h 4146394"/>
              <a:gd name="connsiteX55" fmla="*/ 219137 w 4445683"/>
              <a:gd name="connsiteY55" fmla="*/ 3178628 h 4146394"/>
              <a:gd name="connsiteX56" fmla="*/ 262680 w 4445683"/>
              <a:gd name="connsiteY56" fmla="*/ 3243942 h 4146394"/>
              <a:gd name="connsiteX57" fmla="*/ 295337 w 4445683"/>
              <a:gd name="connsiteY57" fmla="*/ 3396342 h 4146394"/>
              <a:gd name="connsiteX58" fmla="*/ 327994 w 4445683"/>
              <a:gd name="connsiteY58" fmla="*/ 3407228 h 4146394"/>
              <a:gd name="connsiteX59" fmla="*/ 349765 w 4445683"/>
              <a:gd name="connsiteY59" fmla="*/ 3439885 h 4146394"/>
              <a:gd name="connsiteX60" fmla="*/ 382423 w 4445683"/>
              <a:gd name="connsiteY60" fmla="*/ 3450771 h 4146394"/>
              <a:gd name="connsiteX61" fmla="*/ 393308 w 4445683"/>
              <a:gd name="connsiteY61" fmla="*/ 3483428 h 4146394"/>
              <a:gd name="connsiteX62" fmla="*/ 415080 w 4445683"/>
              <a:gd name="connsiteY62" fmla="*/ 3505200 h 4146394"/>
              <a:gd name="connsiteX63" fmla="*/ 480394 w 4445683"/>
              <a:gd name="connsiteY63" fmla="*/ 3537857 h 4146394"/>
              <a:gd name="connsiteX64" fmla="*/ 502165 w 4445683"/>
              <a:gd name="connsiteY64" fmla="*/ 3570514 h 4146394"/>
              <a:gd name="connsiteX65" fmla="*/ 534823 w 4445683"/>
              <a:gd name="connsiteY65" fmla="*/ 3581400 h 4146394"/>
              <a:gd name="connsiteX66" fmla="*/ 578365 w 4445683"/>
              <a:gd name="connsiteY66" fmla="*/ 3603171 h 4146394"/>
              <a:gd name="connsiteX67" fmla="*/ 611023 w 4445683"/>
              <a:gd name="connsiteY67" fmla="*/ 3614057 h 4146394"/>
              <a:gd name="connsiteX68" fmla="*/ 752537 w 4445683"/>
              <a:gd name="connsiteY68" fmla="*/ 3668485 h 4146394"/>
              <a:gd name="connsiteX69" fmla="*/ 904937 w 4445683"/>
              <a:gd name="connsiteY69" fmla="*/ 3744685 h 4146394"/>
              <a:gd name="connsiteX70" fmla="*/ 948480 w 4445683"/>
              <a:gd name="connsiteY70" fmla="*/ 3788228 h 4146394"/>
              <a:gd name="connsiteX71" fmla="*/ 992023 w 4445683"/>
              <a:gd name="connsiteY71" fmla="*/ 3820885 h 4146394"/>
              <a:gd name="connsiteX72" fmla="*/ 1013794 w 4445683"/>
              <a:gd name="connsiteY72" fmla="*/ 3864428 h 4146394"/>
              <a:gd name="connsiteX73" fmla="*/ 1024680 w 4445683"/>
              <a:gd name="connsiteY73" fmla="*/ 3897085 h 4146394"/>
              <a:gd name="connsiteX74" fmla="*/ 1046451 w 4445683"/>
              <a:gd name="connsiteY74" fmla="*/ 3918857 h 4146394"/>
              <a:gd name="connsiteX75" fmla="*/ 1057337 w 4445683"/>
              <a:gd name="connsiteY75" fmla="*/ 3962400 h 4146394"/>
              <a:gd name="connsiteX76" fmla="*/ 1089994 w 4445683"/>
              <a:gd name="connsiteY76" fmla="*/ 3973285 h 4146394"/>
              <a:gd name="connsiteX77" fmla="*/ 1264165 w 4445683"/>
              <a:gd name="connsiteY77" fmla="*/ 3984171 h 4146394"/>
              <a:gd name="connsiteX78" fmla="*/ 1775794 w 4445683"/>
              <a:gd name="connsiteY78" fmla="*/ 4049485 h 4146394"/>
              <a:gd name="connsiteX79" fmla="*/ 1862880 w 4445683"/>
              <a:gd name="connsiteY79" fmla="*/ 4060371 h 4146394"/>
              <a:gd name="connsiteX80" fmla="*/ 2407165 w 4445683"/>
              <a:gd name="connsiteY80" fmla="*/ 4049485 h 4146394"/>
              <a:gd name="connsiteX81" fmla="*/ 2581337 w 4445683"/>
              <a:gd name="connsiteY81" fmla="*/ 4027714 h 4146394"/>
              <a:gd name="connsiteX82" fmla="*/ 2646651 w 4445683"/>
              <a:gd name="connsiteY82" fmla="*/ 4005942 h 4146394"/>
              <a:gd name="connsiteX83" fmla="*/ 2657537 w 4445683"/>
              <a:gd name="connsiteY83" fmla="*/ 3973285 h 4146394"/>
              <a:gd name="connsiteX84" fmla="*/ 2711965 w 4445683"/>
              <a:gd name="connsiteY84" fmla="*/ 3907971 h 4146394"/>
              <a:gd name="connsiteX85" fmla="*/ 2744623 w 4445683"/>
              <a:gd name="connsiteY85" fmla="*/ 3842657 h 4146394"/>
              <a:gd name="connsiteX86" fmla="*/ 2733737 w 4445683"/>
              <a:gd name="connsiteY86" fmla="*/ 3810000 h 4146394"/>
              <a:gd name="connsiteX87" fmla="*/ 2711965 w 4445683"/>
              <a:gd name="connsiteY87" fmla="*/ 3777342 h 4146394"/>
              <a:gd name="connsiteX88" fmla="*/ 2722851 w 4445683"/>
              <a:gd name="connsiteY88" fmla="*/ 3722914 h 4146394"/>
              <a:gd name="connsiteX89" fmla="*/ 3430423 w 4445683"/>
              <a:gd name="connsiteY89" fmla="*/ 3712028 h 4146394"/>
              <a:gd name="connsiteX90" fmla="*/ 3452194 w 4445683"/>
              <a:gd name="connsiteY90" fmla="*/ 3679371 h 4146394"/>
              <a:gd name="connsiteX91" fmla="*/ 3463080 w 4445683"/>
              <a:gd name="connsiteY91" fmla="*/ 3646714 h 4146394"/>
              <a:gd name="connsiteX92" fmla="*/ 3495737 w 4445683"/>
              <a:gd name="connsiteY92" fmla="*/ 3624942 h 4146394"/>
              <a:gd name="connsiteX93" fmla="*/ 3713451 w 4445683"/>
              <a:gd name="connsiteY93" fmla="*/ 3603171 h 4146394"/>
              <a:gd name="connsiteX94" fmla="*/ 3756994 w 4445683"/>
              <a:gd name="connsiteY94" fmla="*/ 3592285 h 4146394"/>
              <a:gd name="connsiteX95" fmla="*/ 3800537 w 4445683"/>
              <a:gd name="connsiteY95" fmla="*/ 3516085 h 4146394"/>
              <a:gd name="connsiteX96" fmla="*/ 3811423 w 4445683"/>
              <a:gd name="connsiteY96" fmla="*/ 3483428 h 4146394"/>
              <a:gd name="connsiteX97" fmla="*/ 3789651 w 4445683"/>
              <a:gd name="connsiteY97" fmla="*/ 3450771 h 4146394"/>
              <a:gd name="connsiteX98" fmla="*/ 3724337 w 4445683"/>
              <a:gd name="connsiteY98" fmla="*/ 3429000 h 4146394"/>
              <a:gd name="connsiteX99" fmla="*/ 3615480 w 4445683"/>
              <a:gd name="connsiteY99" fmla="*/ 3352800 h 4146394"/>
              <a:gd name="connsiteX100" fmla="*/ 3550165 w 4445683"/>
              <a:gd name="connsiteY100" fmla="*/ 3287485 h 4146394"/>
              <a:gd name="connsiteX101" fmla="*/ 3473965 w 4445683"/>
              <a:gd name="connsiteY101" fmla="*/ 3222171 h 4146394"/>
              <a:gd name="connsiteX102" fmla="*/ 3430423 w 4445683"/>
              <a:gd name="connsiteY102" fmla="*/ 3211285 h 4146394"/>
              <a:gd name="connsiteX103" fmla="*/ 3397765 w 4445683"/>
              <a:gd name="connsiteY103" fmla="*/ 3200400 h 4146394"/>
              <a:gd name="connsiteX104" fmla="*/ 3310680 w 4445683"/>
              <a:gd name="connsiteY104" fmla="*/ 3178628 h 4146394"/>
              <a:gd name="connsiteX105" fmla="*/ 3201823 w 4445683"/>
              <a:gd name="connsiteY105" fmla="*/ 3145971 h 4146394"/>
              <a:gd name="connsiteX106" fmla="*/ 3180051 w 4445683"/>
              <a:gd name="connsiteY106" fmla="*/ 3124200 h 4146394"/>
              <a:gd name="connsiteX107" fmla="*/ 3288908 w 4445683"/>
              <a:gd name="connsiteY107" fmla="*/ 3026228 h 4146394"/>
              <a:gd name="connsiteX108" fmla="*/ 3310680 w 4445683"/>
              <a:gd name="connsiteY108" fmla="*/ 2993571 h 4146394"/>
              <a:gd name="connsiteX109" fmla="*/ 3343337 w 4445683"/>
              <a:gd name="connsiteY109" fmla="*/ 2895600 h 4146394"/>
              <a:gd name="connsiteX110" fmla="*/ 3365108 w 4445683"/>
              <a:gd name="connsiteY110" fmla="*/ 2862942 h 4146394"/>
              <a:gd name="connsiteX111" fmla="*/ 3386880 w 4445683"/>
              <a:gd name="connsiteY111" fmla="*/ 2764971 h 4146394"/>
              <a:gd name="connsiteX112" fmla="*/ 3452194 w 4445683"/>
              <a:gd name="connsiteY112" fmla="*/ 2688771 h 4146394"/>
              <a:gd name="connsiteX113" fmla="*/ 3517508 w 4445683"/>
              <a:gd name="connsiteY113" fmla="*/ 2656114 h 4146394"/>
              <a:gd name="connsiteX114" fmla="*/ 3571937 w 4445683"/>
              <a:gd name="connsiteY114" fmla="*/ 2590800 h 4146394"/>
              <a:gd name="connsiteX115" fmla="*/ 3582823 w 4445683"/>
              <a:gd name="connsiteY115" fmla="*/ 2405742 h 4146394"/>
              <a:gd name="connsiteX116" fmla="*/ 3713451 w 4445683"/>
              <a:gd name="connsiteY116" fmla="*/ 2340428 h 4146394"/>
              <a:gd name="connsiteX117" fmla="*/ 3844080 w 4445683"/>
              <a:gd name="connsiteY117" fmla="*/ 2286000 h 4146394"/>
              <a:gd name="connsiteX118" fmla="*/ 3963823 w 4445683"/>
              <a:gd name="connsiteY118" fmla="*/ 2209800 h 4146394"/>
              <a:gd name="connsiteX119" fmla="*/ 3996480 w 4445683"/>
              <a:gd name="connsiteY119" fmla="*/ 2188028 h 4146394"/>
              <a:gd name="connsiteX120" fmla="*/ 4040023 w 4445683"/>
              <a:gd name="connsiteY120" fmla="*/ 2122714 h 4146394"/>
              <a:gd name="connsiteX121" fmla="*/ 4061794 w 4445683"/>
              <a:gd name="connsiteY121" fmla="*/ 2090057 h 4146394"/>
              <a:gd name="connsiteX122" fmla="*/ 4159765 w 4445683"/>
              <a:gd name="connsiteY122" fmla="*/ 2035628 h 4146394"/>
              <a:gd name="connsiteX123" fmla="*/ 4225080 w 4445683"/>
              <a:gd name="connsiteY123" fmla="*/ 1992085 h 4146394"/>
              <a:gd name="connsiteX124" fmla="*/ 4257737 w 4445683"/>
              <a:gd name="connsiteY124" fmla="*/ 1959428 h 4146394"/>
              <a:gd name="connsiteX125" fmla="*/ 4290394 w 4445683"/>
              <a:gd name="connsiteY125" fmla="*/ 1937657 h 4146394"/>
              <a:gd name="connsiteX126" fmla="*/ 4312165 w 4445683"/>
              <a:gd name="connsiteY126" fmla="*/ 1905000 h 4146394"/>
              <a:gd name="connsiteX127" fmla="*/ 4323051 w 4445683"/>
              <a:gd name="connsiteY127" fmla="*/ 1872342 h 4146394"/>
              <a:gd name="connsiteX128" fmla="*/ 4377480 w 4445683"/>
              <a:gd name="connsiteY128" fmla="*/ 1817914 h 4146394"/>
              <a:gd name="connsiteX129" fmla="*/ 4399251 w 4445683"/>
              <a:gd name="connsiteY129" fmla="*/ 1796142 h 4146394"/>
              <a:gd name="connsiteX130" fmla="*/ 4442794 w 4445683"/>
              <a:gd name="connsiteY130" fmla="*/ 1709057 h 4146394"/>
              <a:gd name="connsiteX131" fmla="*/ 4431908 w 4445683"/>
              <a:gd name="connsiteY131" fmla="*/ 1632857 h 4146394"/>
              <a:gd name="connsiteX132" fmla="*/ 4366594 w 4445683"/>
              <a:gd name="connsiteY132" fmla="*/ 1589314 h 4146394"/>
              <a:gd name="connsiteX133" fmla="*/ 4301280 w 4445683"/>
              <a:gd name="connsiteY133" fmla="*/ 1534885 h 4146394"/>
              <a:gd name="connsiteX134" fmla="*/ 4235965 w 4445683"/>
              <a:gd name="connsiteY134" fmla="*/ 1436914 h 4146394"/>
              <a:gd name="connsiteX135" fmla="*/ 4127108 w 4445683"/>
              <a:gd name="connsiteY135" fmla="*/ 1338942 h 4146394"/>
              <a:gd name="connsiteX136" fmla="*/ 4018251 w 4445683"/>
              <a:gd name="connsiteY136" fmla="*/ 1273628 h 4146394"/>
              <a:gd name="connsiteX137" fmla="*/ 3931165 w 4445683"/>
              <a:gd name="connsiteY137" fmla="*/ 1262742 h 4146394"/>
              <a:gd name="connsiteX138" fmla="*/ 3691680 w 4445683"/>
              <a:gd name="connsiteY138" fmla="*/ 1186542 h 4146394"/>
              <a:gd name="connsiteX139" fmla="*/ 3571937 w 4445683"/>
              <a:gd name="connsiteY139" fmla="*/ 1153885 h 4146394"/>
              <a:gd name="connsiteX140" fmla="*/ 3473965 w 4445683"/>
              <a:gd name="connsiteY140" fmla="*/ 1099457 h 4146394"/>
              <a:gd name="connsiteX141" fmla="*/ 3386880 w 4445683"/>
              <a:gd name="connsiteY141" fmla="*/ 1012371 h 4146394"/>
              <a:gd name="connsiteX142" fmla="*/ 3375994 w 4445683"/>
              <a:gd name="connsiteY142" fmla="*/ 968828 h 4146394"/>
              <a:gd name="connsiteX143" fmla="*/ 3365108 w 4445683"/>
              <a:gd name="connsiteY143" fmla="*/ 337457 h 4146394"/>
              <a:gd name="connsiteX144" fmla="*/ 3299794 w 4445683"/>
              <a:gd name="connsiteY144" fmla="*/ 326571 h 4146394"/>
              <a:gd name="connsiteX145" fmla="*/ 3288908 w 4445683"/>
              <a:gd name="connsiteY145" fmla="*/ 250371 h 4146394"/>
              <a:gd name="connsiteX146" fmla="*/ 3267137 w 4445683"/>
              <a:gd name="connsiteY146" fmla="*/ 217714 h 4146394"/>
              <a:gd name="connsiteX147" fmla="*/ 3180051 w 4445683"/>
              <a:gd name="connsiteY147" fmla="*/ 141514 h 4146394"/>
              <a:gd name="connsiteX148" fmla="*/ 3038537 w 4445683"/>
              <a:gd name="connsiteY148" fmla="*/ 119742 h 4146394"/>
              <a:gd name="connsiteX149" fmla="*/ 3016765 w 4445683"/>
              <a:gd name="connsiteY149" fmla="*/ 54428 h 4146394"/>
              <a:gd name="connsiteX150" fmla="*/ 2962337 w 4445683"/>
              <a:gd name="connsiteY150" fmla="*/ 65314 h 4146394"/>
              <a:gd name="connsiteX151" fmla="*/ 2918794 w 4445683"/>
              <a:gd name="connsiteY151" fmla="*/ 119742 h 4146394"/>
              <a:gd name="connsiteX152" fmla="*/ 2886137 w 4445683"/>
              <a:gd name="connsiteY152" fmla="*/ 130628 h 4146394"/>
              <a:gd name="connsiteX153" fmla="*/ 2842594 w 4445683"/>
              <a:gd name="connsiteY153" fmla="*/ 152400 h 4146394"/>
              <a:gd name="connsiteX154" fmla="*/ 2788165 w 4445683"/>
              <a:gd name="connsiteY154" fmla="*/ 250371 h 4146394"/>
              <a:gd name="connsiteX155" fmla="*/ 2668423 w 4445683"/>
              <a:gd name="connsiteY155" fmla="*/ 446314 h 4146394"/>
              <a:gd name="connsiteX156" fmla="*/ 2635765 w 4445683"/>
              <a:gd name="connsiteY156" fmla="*/ 478971 h 4146394"/>
              <a:gd name="connsiteX157" fmla="*/ 2548680 w 4445683"/>
              <a:gd name="connsiteY157" fmla="*/ 609600 h 4146394"/>
              <a:gd name="connsiteX158" fmla="*/ 2494251 w 4445683"/>
              <a:gd name="connsiteY158" fmla="*/ 696685 h 4146394"/>
              <a:gd name="connsiteX159" fmla="*/ 2483365 w 4445683"/>
              <a:gd name="connsiteY159" fmla="*/ 631371 h 4146394"/>
              <a:gd name="connsiteX160" fmla="*/ 2450708 w 4445683"/>
              <a:gd name="connsiteY160" fmla="*/ 620485 h 4146394"/>
              <a:gd name="connsiteX161" fmla="*/ 2396280 w 4445683"/>
              <a:gd name="connsiteY161" fmla="*/ 609600 h 4146394"/>
              <a:gd name="connsiteX162" fmla="*/ 2145908 w 4445683"/>
              <a:gd name="connsiteY162" fmla="*/ 576942 h 4146394"/>
              <a:gd name="connsiteX163" fmla="*/ 2080594 w 4445683"/>
              <a:gd name="connsiteY163" fmla="*/ 555171 h 4146394"/>
              <a:gd name="connsiteX164" fmla="*/ 2047937 w 4445683"/>
              <a:gd name="connsiteY164" fmla="*/ 544285 h 4146394"/>
              <a:gd name="connsiteX165" fmla="*/ 2015280 w 4445683"/>
              <a:gd name="connsiteY165" fmla="*/ 522514 h 4146394"/>
              <a:gd name="connsiteX166" fmla="*/ 1993508 w 4445683"/>
              <a:gd name="connsiteY166" fmla="*/ 489857 h 4146394"/>
              <a:gd name="connsiteX167" fmla="*/ 1949965 w 4445683"/>
              <a:gd name="connsiteY167" fmla="*/ 402771 h 4146394"/>
              <a:gd name="connsiteX168" fmla="*/ 1917308 w 4445683"/>
              <a:gd name="connsiteY168" fmla="*/ 337457 h 4146394"/>
              <a:gd name="connsiteX169" fmla="*/ 1754023 w 4445683"/>
              <a:gd name="connsiteY169" fmla="*/ 304800 h 4146394"/>
              <a:gd name="connsiteX170" fmla="*/ 1666937 w 4445683"/>
              <a:gd name="connsiteY170" fmla="*/ 228600 h 4146394"/>
              <a:gd name="connsiteX171" fmla="*/ 1612508 w 4445683"/>
              <a:gd name="connsiteY171" fmla="*/ 174171 h 4146394"/>
              <a:gd name="connsiteX172" fmla="*/ 1601623 w 4445683"/>
              <a:gd name="connsiteY172" fmla="*/ 141514 h 4146394"/>
              <a:gd name="connsiteX173" fmla="*/ 1579851 w 4445683"/>
              <a:gd name="connsiteY173" fmla="*/ 119742 h 4146394"/>
              <a:gd name="connsiteX174" fmla="*/ 1536308 w 4445683"/>
              <a:gd name="connsiteY174" fmla="*/ 32657 h 4146394"/>
              <a:gd name="connsiteX175" fmla="*/ 1525423 w 4445683"/>
              <a:gd name="connsiteY175" fmla="*/ 0 h 4146394"/>
              <a:gd name="connsiteX176" fmla="*/ 1503651 w 4445683"/>
              <a:gd name="connsiteY176" fmla="*/ 32657 h 4146394"/>
              <a:gd name="connsiteX177" fmla="*/ 1460108 w 4445683"/>
              <a:gd name="connsiteY177" fmla="*/ 119742 h 4146394"/>
              <a:gd name="connsiteX178" fmla="*/ 1449223 w 4445683"/>
              <a:gd name="connsiteY178" fmla="*/ 152400 h 4146394"/>
              <a:gd name="connsiteX179" fmla="*/ 1373023 w 4445683"/>
              <a:gd name="connsiteY179" fmla="*/ 261257 h 4146394"/>
              <a:gd name="connsiteX180" fmla="*/ 1351251 w 4445683"/>
              <a:gd name="connsiteY180" fmla="*/ 283028 h 4146394"/>
              <a:gd name="connsiteX181" fmla="*/ 1318594 w 4445683"/>
              <a:gd name="connsiteY181" fmla="*/ 293914 h 4146394"/>
              <a:gd name="connsiteX182" fmla="*/ 1285937 w 4445683"/>
              <a:gd name="connsiteY182" fmla="*/ 315685 h 4146394"/>
              <a:gd name="connsiteX183" fmla="*/ 1220623 w 4445683"/>
              <a:gd name="connsiteY183" fmla="*/ 337457 h 4146394"/>
              <a:gd name="connsiteX184" fmla="*/ 1198851 w 4445683"/>
              <a:gd name="connsiteY184" fmla="*/ 359228 h 4146394"/>
              <a:gd name="connsiteX185" fmla="*/ 1144423 w 4445683"/>
              <a:gd name="connsiteY185" fmla="*/ 370114 h 4146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45683" h="4146394">
                <a:moveTo>
                  <a:pt x="1144423" y="370114"/>
                </a:moveTo>
                <a:cubicBezTo>
                  <a:pt x="1129909" y="370114"/>
                  <a:pt x="1122312" y="363748"/>
                  <a:pt x="1111765" y="359228"/>
                </a:cubicBezTo>
                <a:cubicBezTo>
                  <a:pt x="1096850" y="352836"/>
                  <a:pt x="1084172" y="340447"/>
                  <a:pt x="1068223" y="337457"/>
                </a:cubicBezTo>
                <a:cubicBezTo>
                  <a:pt x="1025277" y="329405"/>
                  <a:pt x="981137" y="330200"/>
                  <a:pt x="937594" y="326571"/>
                </a:cubicBezTo>
                <a:cubicBezTo>
                  <a:pt x="844527" y="295549"/>
                  <a:pt x="895052" y="301954"/>
                  <a:pt x="785194" y="315685"/>
                </a:cubicBezTo>
                <a:cubicBezTo>
                  <a:pt x="774308" y="319314"/>
                  <a:pt x="763607" y="323552"/>
                  <a:pt x="752537" y="326571"/>
                </a:cubicBezTo>
                <a:cubicBezTo>
                  <a:pt x="723669" y="334444"/>
                  <a:pt x="691608" y="333811"/>
                  <a:pt x="665451" y="348342"/>
                </a:cubicBezTo>
                <a:cubicBezTo>
                  <a:pt x="655420" y="353915"/>
                  <a:pt x="661610" y="371942"/>
                  <a:pt x="654565" y="381000"/>
                </a:cubicBezTo>
                <a:cubicBezTo>
                  <a:pt x="603166" y="447085"/>
                  <a:pt x="610250" y="439314"/>
                  <a:pt x="556594" y="457200"/>
                </a:cubicBezTo>
                <a:cubicBezTo>
                  <a:pt x="542080" y="478971"/>
                  <a:pt x="521326" y="497691"/>
                  <a:pt x="513051" y="522514"/>
                </a:cubicBezTo>
                <a:cubicBezTo>
                  <a:pt x="509422" y="533400"/>
                  <a:pt x="509511" y="546356"/>
                  <a:pt x="502165" y="555171"/>
                </a:cubicBezTo>
                <a:cubicBezTo>
                  <a:pt x="490550" y="569109"/>
                  <a:pt x="472560" y="576213"/>
                  <a:pt x="458623" y="587828"/>
                </a:cubicBezTo>
                <a:cubicBezTo>
                  <a:pt x="450738" y="594399"/>
                  <a:pt x="446031" y="605010"/>
                  <a:pt x="436851" y="609600"/>
                </a:cubicBezTo>
                <a:cubicBezTo>
                  <a:pt x="423469" y="616291"/>
                  <a:pt x="407822" y="616857"/>
                  <a:pt x="393308" y="620485"/>
                </a:cubicBezTo>
                <a:cubicBezTo>
                  <a:pt x="386051" y="627742"/>
                  <a:pt x="376127" y="633077"/>
                  <a:pt x="371537" y="642257"/>
                </a:cubicBezTo>
                <a:cubicBezTo>
                  <a:pt x="361274" y="662783"/>
                  <a:pt x="355331" y="685307"/>
                  <a:pt x="349765" y="707571"/>
                </a:cubicBezTo>
                <a:cubicBezTo>
                  <a:pt x="346137" y="722085"/>
                  <a:pt x="345571" y="737733"/>
                  <a:pt x="338880" y="751114"/>
                </a:cubicBezTo>
                <a:cubicBezTo>
                  <a:pt x="324706" y="779462"/>
                  <a:pt x="309278" y="771357"/>
                  <a:pt x="284451" y="783771"/>
                </a:cubicBezTo>
                <a:cubicBezTo>
                  <a:pt x="272749" y="789622"/>
                  <a:pt x="262680" y="798285"/>
                  <a:pt x="251794" y="805542"/>
                </a:cubicBezTo>
                <a:cubicBezTo>
                  <a:pt x="244537" y="816428"/>
                  <a:pt x="238196" y="827984"/>
                  <a:pt x="230023" y="838200"/>
                </a:cubicBezTo>
                <a:cubicBezTo>
                  <a:pt x="223612" y="846214"/>
                  <a:pt x="209938" y="849847"/>
                  <a:pt x="208251" y="859971"/>
                </a:cubicBezTo>
                <a:cubicBezTo>
                  <a:pt x="198688" y="917350"/>
                  <a:pt x="203454" y="976291"/>
                  <a:pt x="197365" y="1034142"/>
                </a:cubicBezTo>
                <a:cubicBezTo>
                  <a:pt x="196164" y="1045554"/>
                  <a:pt x="189499" y="1055730"/>
                  <a:pt x="186480" y="1066800"/>
                </a:cubicBezTo>
                <a:cubicBezTo>
                  <a:pt x="159187" y="1166873"/>
                  <a:pt x="186905" y="1131687"/>
                  <a:pt x="142937" y="1175657"/>
                </a:cubicBezTo>
                <a:cubicBezTo>
                  <a:pt x="139308" y="1186543"/>
                  <a:pt x="132051" y="1196839"/>
                  <a:pt x="132051" y="1208314"/>
                </a:cubicBezTo>
                <a:cubicBezTo>
                  <a:pt x="132051" y="1269859"/>
                  <a:pt x="138514" y="1282131"/>
                  <a:pt x="153823" y="1328057"/>
                </a:cubicBezTo>
                <a:cubicBezTo>
                  <a:pt x="119983" y="1361896"/>
                  <a:pt x="110149" y="1366449"/>
                  <a:pt x="88508" y="1415142"/>
                </a:cubicBezTo>
                <a:cubicBezTo>
                  <a:pt x="82432" y="1428814"/>
                  <a:pt x="81733" y="1444300"/>
                  <a:pt x="77623" y="1458685"/>
                </a:cubicBezTo>
                <a:cubicBezTo>
                  <a:pt x="59436" y="1522341"/>
                  <a:pt x="72871" y="1458298"/>
                  <a:pt x="55851" y="1534885"/>
                </a:cubicBezTo>
                <a:cubicBezTo>
                  <a:pt x="50884" y="1557236"/>
                  <a:pt x="45749" y="1598632"/>
                  <a:pt x="34080" y="1621971"/>
                </a:cubicBezTo>
                <a:cubicBezTo>
                  <a:pt x="28229" y="1633673"/>
                  <a:pt x="19565" y="1643742"/>
                  <a:pt x="12308" y="1654628"/>
                </a:cubicBezTo>
                <a:cubicBezTo>
                  <a:pt x="8680" y="1665514"/>
                  <a:pt x="0" y="1675899"/>
                  <a:pt x="1423" y="1687285"/>
                </a:cubicBezTo>
                <a:cubicBezTo>
                  <a:pt x="2975" y="1699704"/>
                  <a:pt x="29145" y="1761715"/>
                  <a:pt x="44965" y="1774371"/>
                </a:cubicBezTo>
                <a:cubicBezTo>
                  <a:pt x="53925" y="1781539"/>
                  <a:pt x="66737" y="1781628"/>
                  <a:pt x="77623" y="1785257"/>
                </a:cubicBezTo>
                <a:cubicBezTo>
                  <a:pt x="52681" y="1934906"/>
                  <a:pt x="88096" y="1800456"/>
                  <a:pt x="44965" y="1872342"/>
                </a:cubicBezTo>
                <a:cubicBezTo>
                  <a:pt x="2572" y="1942998"/>
                  <a:pt x="67473" y="1871609"/>
                  <a:pt x="12308" y="1926771"/>
                </a:cubicBezTo>
                <a:cubicBezTo>
                  <a:pt x="15937" y="1992085"/>
                  <a:pt x="16992" y="2057594"/>
                  <a:pt x="23194" y="2122714"/>
                </a:cubicBezTo>
                <a:cubicBezTo>
                  <a:pt x="24282" y="2134137"/>
                  <a:pt x="28507" y="2145340"/>
                  <a:pt x="34080" y="2155371"/>
                </a:cubicBezTo>
                <a:cubicBezTo>
                  <a:pt x="46787" y="2178244"/>
                  <a:pt x="55852" y="2206171"/>
                  <a:pt x="77623" y="2220685"/>
                </a:cubicBezTo>
                <a:lnTo>
                  <a:pt x="142937" y="2264228"/>
                </a:lnTo>
                <a:cubicBezTo>
                  <a:pt x="119369" y="2358498"/>
                  <a:pt x="148228" y="2256444"/>
                  <a:pt x="110280" y="2351314"/>
                </a:cubicBezTo>
                <a:cubicBezTo>
                  <a:pt x="101757" y="2372622"/>
                  <a:pt x="95765" y="2394857"/>
                  <a:pt x="88508" y="2416628"/>
                </a:cubicBezTo>
                <a:cubicBezTo>
                  <a:pt x="84879" y="2427514"/>
                  <a:pt x="87170" y="2442920"/>
                  <a:pt x="77623" y="2449285"/>
                </a:cubicBezTo>
                <a:lnTo>
                  <a:pt x="44965" y="2471057"/>
                </a:lnTo>
                <a:cubicBezTo>
                  <a:pt x="37708" y="2481943"/>
                  <a:pt x="29045" y="2492012"/>
                  <a:pt x="23194" y="2503714"/>
                </a:cubicBezTo>
                <a:cubicBezTo>
                  <a:pt x="6983" y="2536135"/>
                  <a:pt x="7237" y="2565783"/>
                  <a:pt x="23194" y="2601685"/>
                </a:cubicBezTo>
                <a:cubicBezTo>
                  <a:pt x="29446" y="2615753"/>
                  <a:pt x="43042" y="2625803"/>
                  <a:pt x="55851" y="2634342"/>
                </a:cubicBezTo>
                <a:cubicBezTo>
                  <a:pt x="65398" y="2640707"/>
                  <a:pt x="77622" y="2641599"/>
                  <a:pt x="88508" y="2645228"/>
                </a:cubicBezTo>
                <a:cubicBezTo>
                  <a:pt x="151051" y="2707771"/>
                  <a:pt x="118595" y="2691544"/>
                  <a:pt x="175594" y="2710542"/>
                </a:cubicBezTo>
                <a:cubicBezTo>
                  <a:pt x="182851" y="2717799"/>
                  <a:pt x="193761" y="2722704"/>
                  <a:pt x="197365" y="2732314"/>
                </a:cubicBezTo>
                <a:cubicBezTo>
                  <a:pt x="205115" y="2752980"/>
                  <a:pt x="196553" y="2778911"/>
                  <a:pt x="208251" y="2797628"/>
                </a:cubicBezTo>
                <a:cubicBezTo>
                  <a:pt x="216852" y="2811389"/>
                  <a:pt x="237280" y="2812143"/>
                  <a:pt x="251794" y="2819400"/>
                </a:cubicBezTo>
                <a:cubicBezTo>
                  <a:pt x="240908" y="2826657"/>
                  <a:pt x="227310" y="2830955"/>
                  <a:pt x="219137" y="2841171"/>
                </a:cubicBezTo>
                <a:cubicBezTo>
                  <a:pt x="211969" y="2850131"/>
                  <a:pt x="214155" y="2863989"/>
                  <a:pt x="208251" y="2873828"/>
                </a:cubicBezTo>
                <a:cubicBezTo>
                  <a:pt x="202971" y="2882629"/>
                  <a:pt x="193737" y="2888343"/>
                  <a:pt x="186480" y="2895600"/>
                </a:cubicBezTo>
                <a:cubicBezTo>
                  <a:pt x="187991" y="2916753"/>
                  <a:pt x="199843" y="3149687"/>
                  <a:pt x="219137" y="3178628"/>
                </a:cubicBezTo>
                <a:lnTo>
                  <a:pt x="262680" y="3243942"/>
                </a:lnTo>
                <a:cubicBezTo>
                  <a:pt x="266551" y="3290396"/>
                  <a:pt x="244516" y="3365850"/>
                  <a:pt x="295337" y="3396342"/>
                </a:cubicBezTo>
                <a:cubicBezTo>
                  <a:pt x="305176" y="3402246"/>
                  <a:pt x="317108" y="3403599"/>
                  <a:pt x="327994" y="3407228"/>
                </a:cubicBezTo>
                <a:cubicBezTo>
                  <a:pt x="335251" y="3418114"/>
                  <a:pt x="339549" y="3431712"/>
                  <a:pt x="349765" y="3439885"/>
                </a:cubicBezTo>
                <a:cubicBezTo>
                  <a:pt x="358725" y="3447053"/>
                  <a:pt x="374309" y="3442657"/>
                  <a:pt x="382423" y="3450771"/>
                </a:cubicBezTo>
                <a:cubicBezTo>
                  <a:pt x="390537" y="3458885"/>
                  <a:pt x="387405" y="3473589"/>
                  <a:pt x="393308" y="3483428"/>
                </a:cubicBezTo>
                <a:cubicBezTo>
                  <a:pt x="398588" y="3492229"/>
                  <a:pt x="407066" y="3498789"/>
                  <a:pt x="415080" y="3505200"/>
                </a:cubicBezTo>
                <a:cubicBezTo>
                  <a:pt x="445225" y="3529316"/>
                  <a:pt x="445902" y="3526359"/>
                  <a:pt x="480394" y="3537857"/>
                </a:cubicBezTo>
                <a:cubicBezTo>
                  <a:pt x="487651" y="3548743"/>
                  <a:pt x="491949" y="3562341"/>
                  <a:pt x="502165" y="3570514"/>
                </a:cubicBezTo>
                <a:cubicBezTo>
                  <a:pt x="511125" y="3577682"/>
                  <a:pt x="524276" y="3576880"/>
                  <a:pt x="534823" y="3581400"/>
                </a:cubicBezTo>
                <a:cubicBezTo>
                  <a:pt x="549738" y="3587792"/>
                  <a:pt x="563450" y="3596779"/>
                  <a:pt x="578365" y="3603171"/>
                </a:cubicBezTo>
                <a:cubicBezTo>
                  <a:pt x="588912" y="3607691"/>
                  <a:pt x="600537" y="3609397"/>
                  <a:pt x="611023" y="3614057"/>
                </a:cubicBezTo>
                <a:cubicBezTo>
                  <a:pt x="831655" y="3712116"/>
                  <a:pt x="510014" y="3581871"/>
                  <a:pt x="752537" y="3668485"/>
                </a:cubicBezTo>
                <a:cubicBezTo>
                  <a:pt x="795882" y="3683965"/>
                  <a:pt x="867991" y="3717815"/>
                  <a:pt x="904937" y="3744685"/>
                </a:cubicBezTo>
                <a:cubicBezTo>
                  <a:pt x="921537" y="3756758"/>
                  <a:pt x="933032" y="3774711"/>
                  <a:pt x="948480" y="3788228"/>
                </a:cubicBezTo>
                <a:cubicBezTo>
                  <a:pt x="962134" y="3800175"/>
                  <a:pt x="977509" y="3809999"/>
                  <a:pt x="992023" y="3820885"/>
                </a:cubicBezTo>
                <a:cubicBezTo>
                  <a:pt x="999280" y="3835399"/>
                  <a:pt x="1007402" y="3849513"/>
                  <a:pt x="1013794" y="3864428"/>
                </a:cubicBezTo>
                <a:cubicBezTo>
                  <a:pt x="1018314" y="3874975"/>
                  <a:pt x="1018776" y="3887246"/>
                  <a:pt x="1024680" y="3897085"/>
                </a:cubicBezTo>
                <a:cubicBezTo>
                  <a:pt x="1029960" y="3905886"/>
                  <a:pt x="1039194" y="3911600"/>
                  <a:pt x="1046451" y="3918857"/>
                </a:cubicBezTo>
                <a:cubicBezTo>
                  <a:pt x="1050080" y="3933371"/>
                  <a:pt x="1047991" y="3950717"/>
                  <a:pt x="1057337" y="3962400"/>
                </a:cubicBezTo>
                <a:cubicBezTo>
                  <a:pt x="1064505" y="3971360"/>
                  <a:pt x="1078583" y="3972084"/>
                  <a:pt x="1089994" y="3973285"/>
                </a:cubicBezTo>
                <a:cubicBezTo>
                  <a:pt x="1147845" y="3979374"/>
                  <a:pt x="1206108" y="3980542"/>
                  <a:pt x="1264165" y="3984171"/>
                </a:cubicBezTo>
                <a:cubicBezTo>
                  <a:pt x="1426388" y="4146394"/>
                  <a:pt x="1292943" y="4037989"/>
                  <a:pt x="1775794" y="4049485"/>
                </a:cubicBezTo>
                <a:cubicBezTo>
                  <a:pt x="1858219" y="4090698"/>
                  <a:pt x="1780084" y="4063438"/>
                  <a:pt x="1862880" y="4060371"/>
                </a:cubicBezTo>
                <a:cubicBezTo>
                  <a:pt x="2044220" y="4053655"/>
                  <a:pt x="2225737" y="4053114"/>
                  <a:pt x="2407165" y="4049485"/>
                </a:cubicBezTo>
                <a:cubicBezTo>
                  <a:pt x="2501832" y="4017932"/>
                  <a:pt x="2357771" y="4063015"/>
                  <a:pt x="2581337" y="4027714"/>
                </a:cubicBezTo>
                <a:cubicBezTo>
                  <a:pt x="2604005" y="4024135"/>
                  <a:pt x="2646651" y="4005942"/>
                  <a:pt x="2646651" y="4005942"/>
                </a:cubicBezTo>
                <a:cubicBezTo>
                  <a:pt x="2650280" y="3995056"/>
                  <a:pt x="2651172" y="3982832"/>
                  <a:pt x="2657537" y="3973285"/>
                </a:cubicBezTo>
                <a:cubicBezTo>
                  <a:pt x="2705687" y="3901060"/>
                  <a:pt x="2676350" y="3979201"/>
                  <a:pt x="2711965" y="3907971"/>
                </a:cubicBezTo>
                <a:cubicBezTo>
                  <a:pt x="2757030" y="3817842"/>
                  <a:pt x="2682234" y="3936238"/>
                  <a:pt x="2744623" y="3842657"/>
                </a:cubicBezTo>
                <a:cubicBezTo>
                  <a:pt x="2740994" y="3831771"/>
                  <a:pt x="2738869" y="3820263"/>
                  <a:pt x="2733737" y="3810000"/>
                </a:cubicBezTo>
                <a:cubicBezTo>
                  <a:pt x="2727886" y="3798298"/>
                  <a:pt x="2713588" y="3790324"/>
                  <a:pt x="2711965" y="3777342"/>
                </a:cubicBezTo>
                <a:cubicBezTo>
                  <a:pt x="2709670" y="3758983"/>
                  <a:pt x="2704425" y="3724589"/>
                  <a:pt x="2722851" y="3722914"/>
                </a:cubicBezTo>
                <a:cubicBezTo>
                  <a:pt x="2957768" y="3701558"/>
                  <a:pt x="3194566" y="3715657"/>
                  <a:pt x="3430423" y="3712028"/>
                </a:cubicBezTo>
                <a:cubicBezTo>
                  <a:pt x="3437680" y="3701142"/>
                  <a:pt x="3446343" y="3691073"/>
                  <a:pt x="3452194" y="3679371"/>
                </a:cubicBezTo>
                <a:cubicBezTo>
                  <a:pt x="3457326" y="3669108"/>
                  <a:pt x="3455912" y="3655674"/>
                  <a:pt x="3463080" y="3646714"/>
                </a:cubicBezTo>
                <a:cubicBezTo>
                  <a:pt x="3471253" y="3636498"/>
                  <a:pt x="3484035" y="3630793"/>
                  <a:pt x="3495737" y="3624942"/>
                </a:cubicBezTo>
                <a:cubicBezTo>
                  <a:pt x="3552528" y="3596546"/>
                  <a:pt x="3702662" y="3603806"/>
                  <a:pt x="3713451" y="3603171"/>
                </a:cubicBezTo>
                <a:cubicBezTo>
                  <a:pt x="3727965" y="3599542"/>
                  <a:pt x="3744004" y="3599708"/>
                  <a:pt x="3756994" y="3592285"/>
                </a:cubicBezTo>
                <a:cubicBezTo>
                  <a:pt x="3796471" y="3569727"/>
                  <a:pt x="3789570" y="3554468"/>
                  <a:pt x="3800537" y="3516085"/>
                </a:cubicBezTo>
                <a:cubicBezTo>
                  <a:pt x="3803689" y="3505052"/>
                  <a:pt x="3807794" y="3494314"/>
                  <a:pt x="3811423" y="3483428"/>
                </a:cubicBezTo>
                <a:cubicBezTo>
                  <a:pt x="3804166" y="3472542"/>
                  <a:pt x="3800745" y="3457705"/>
                  <a:pt x="3789651" y="3450771"/>
                </a:cubicBezTo>
                <a:cubicBezTo>
                  <a:pt x="3770190" y="3438608"/>
                  <a:pt x="3724337" y="3429000"/>
                  <a:pt x="3724337" y="3429000"/>
                </a:cubicBezTo>
                <a:cubicBezTo>
                  <a:pt x="3703709" y="3415248"/>
                  <a:pt x="3638505" y="3373522"/>
                  <a:pt x="3615480" y="3352800"/>
                </a:cubicBezTo>
                <a:cubicBezTo>
                  <a:pt x="3592594" y="3332203"/>
                  <a:pt x="3571937" y="3309257"/>
                  <a:pt x="3550165" y="3287485"/>
                </a:cubicBezTo>
                <a:cubicBezTo>
                  <a:pt x="3528377" y="3265697"/>
                  <a:pt x="3501895" y="3236136"/>
                  <a:pt x="3473965" y="3222171"/>
                </a:cubicBezTo>
                <a:cubicBezTo>
                  <a:pt x="3460584" y="3215480"/>
                  <a:pt x="3444808" y="3215395"/>
                  <a:pt x="3430423" y="3211285"/>
                </a:cubicBezTo>
                <a:cubicBezTo>
                  <a:pt x="3419390" y="3208133"/>
                  <a:pt x="3408835" y="3203419"/>
                  <a:pt x="3397765" y="3200400"/>
                </a:cubicBezTo>
                <a:cubicBezTo>
                  <a:pt x="3368898" y="3192527"/>
                  <a:pt x="3339451" y="3186848"/>
                  <a:pt x="3310680" y="3178628"/>
                </a:cubicBezTo>
                <a:cubicBezTo>
                  <a:pt x="3125155" y="3125621"/>
                  <a:pt x="3336742" y="3179702"/>
                  <a:pt x="3201823" y="3145971"/>
                </a:cubicBezTo>
                <a:cubicBezTo>
                  <a:pt x="3194566" y="3138714"/>
                  <a:pt x="3175461" y="3133380"/>
                  <a:pt x="3180051" y="3124200"/>
                </a:cubicBezTo>
                <a:cubicBezTo>
                  <a:pt x="3208975" y="3066351"/>
                  <a:pt x="3249736" y="3065400"/>
                  <a:pt x="3288908" y="3026228"/>
                </a:cubicBezTo>
                <a:cubicBezTo>
                  <a:pt x="3298159" y="3016977"/>
                  <a:pt x="3303423" y="3004457"/>
                  <a:pt x="3310680" y="2993571"/>
                </a:cubicBezTo>
                <a:cubicBezTo>
                  <a:pt x="3321075" y="2951990"/>
                  <a:pt x="3322838" y="2936597"/>
                  <a:pt x="3343337" y="2895600"/>
                </a:cubicBezTo>
                <a:cubicBezTo>
                  <a:pt x="3349188" y="2883898"/>
                  <a:pt x="3357851" y="2873828"/>
                  <a:pt x="3365108" y="2862942"/>
                </a:cubicBezTo>
                <a:cubicBezTo>
                  <a:pt x="3366253" y="2857216"/>
                  <a:pt x="3381756" y="2775220"/>
                  <a:pt x="3386880" y="2764971"/>
                </a:cubicBezTo>
                <a:cubicBezTo>
                  <a:pt x="3394426" y="2749879"/>
                  <a:pt x="3435853" y="2699665"/>
                  <a:pt x="3452194" y="2688771"/>
                </a:cubicBezTo>
                <a:cubicBezTo>
                  <a:pt x="3550384" y="2623310"/>
                  <a:pt x="3414736" y="2741757"/>
                  <a:pt x="3517508" y="2656114"/>
                </a:cubicBezTo>
                <a:cubicBezTo>
                  <a:pt x="3548938" y="2629922"/>
                  <a:pt x="3550530" y="2622909"/>
                  <a:pt x="3571937" y="2590800"/>
                </a:cubicBezTo>
                <a:cubicBezTo>
                  <a:pt x="3575566" y="2529114"/>
                  <a:pt x="3552418" y="2459536"/>
                  <a:pt x="3582823" y="2405742"/>
                </a:cubicBezTo>
                <a:cubicBezTo>
                  <a:pt x="3606777" y="2363361"/>
                  <a:pt x="3671706" y="2365475"/>
                  <a:pt x="3713451" y="2340428"/>
                </a:cubicBezTo>
                <a:cubicBezTo>
                  <a:pt x="3816027" y="2278883"/>
                  <a:pt x="3715705" y="2332682"/>
                  <a:pt x="3844080" y="2286000"/>
                </a:cubicBezTo>
                <a:cubicBezTo>
                  <a:pt x="3889262" y="2269570"/>
                  <a:pt x="3925440" y="2237216"/>
                  <a:pt x="3963823" y="2209800"/>
                </a:cubicBezTo>
                <a:cubicBezTo>
                  <a:pt x="3974469" y="2202196"/>
                  <a:pt x="3985594" y="2195285"/>
                  <a:pt x="3996480" y="2188028"/>
                </a:cubicBezTo>
                <a:cubicBezTo>
                  <a:pt x="4016269" y="2108868"/>
                  <a:pt x="3989905" y="2172831"/>
                  <a:pt x="4040023" y="2122714"/>
                </a:cubicBezTo>
                <a:cubicBezTo>
                  <a:pt x="4049274" y="2113463"/>
                  <a:pt x="4051948" y="2098672"/>
                  <a:pt x="4061794" y="2090057"/>
                </a:cubicBezTo>
                <a:cubicBezTo>
                  <a:pt x="4107862" y="2049747"/>
                  <a:pt x="4114912" y="2050580"/>
                  <a:pt x="4159765" y="2035628"/>
                </a:cubicBezTo>
                <a:cubicBezTo>
                  <a:pt x="4218024" y="1977372"/>
                  <a:pt x="4132809" y="2057993"/>
                  <a:pt x="4225080" y="1992085"/>
                </a:cubicBezTo>
                <a:cubicBezTo>
                  <a:pt x="4237607" y="1983137"/>
                  <a:pt x="4245910" y="1969283"/>
                  <a:pt x="4257737" y="1959428"/>
                </a:cubicBezTo>
                <a:cubicBezTo>
                  <a:pt x="4267788" y="1951053"/>
                  <a:pt x="4279508" y="1944914"/>
                  <a:pt x="4290394" y="1937657"/>
                </a:cubicBezTo>
                <a:cubicBezTo>
                  <a:pt x="4297651" y="1926771"/>
                  <a:pt x="4306314" y="1916702"/>
                  <a:pt x="4312165" y="1905000"/>
                </a:cubicBezTo>
                <a:cubicBezTo>
                  <a:pt x="4317297" y="1894737"/>
                  <a:pt x="4316166" y="1881522"/>
                  <a:pt x="4323051" y="1872342"/>
                </a:cubicBezTo>
                <a:cubicBezTo>
                  <a:pt x="4338446" y="1851816"/>
                  <a:pt x="4359337" y="1836057"/>
                  <a:pt x="4377480" y="1817914"/>
                </a:cubicBezTo>
                <a:cubicBezTo>
                  <a:pt x="4384737" y="1810657"/>
                  <a:pt x="4394661" y="1805322"/>
                  <a:pt x="4399251" y="1796142"/>
                </a:cubicBezTo>
                <a:lnTo>
                  <a:pt x="4442794" y="1709057"/>
                </a:lnTo>
                <a:cubicBezTo>
                  <a:pt x="4439165" y="1683657"/>
                  <a:pt x="4445683" y="1654504"/>
                  <a:pt x="4431908" y="1632857"/>
                </a:cubicBezTo>
                <a:cubicBezTo>
                  <a:pt x="4417860" y="1610782"/>
                  <a:pt x="4387527" y="1605014"/>
                  <a:pt x="4366594" y="1589314"/>
                </a:cubicBezTo>
                <a:cubicBezTo>
                  <a:pt x="4343922" y="1572310"/>
                  <a:pt x="4321319" y="1554925"/>
                  <a:pt x="4301280" y="1534885"/>
                </a:cubicBezTo>
                <a:cubicBezTo>
                  <a:pt x="4247502" y="1481107"/>
                  <a:pt x="4287784" y="1499096"/>
                  <a:pt x="4235965" y="1436914"/>
                </a:cubicBezTo>
                <a:cubicBezTo>
                  <a:pt x="4156696" y="1341792"/>
                  <a:pt x="4187401" y="1384162"/>
                  <a:pt x="4127108" y="1338942"/>
                </a:cubicBezTo>
                <a:cubicBezTo>
                  <a:pt x="4080165" y="1303735"/>
                  <a:pt x="4075124" y="1286753"/>
                  <a:pt x="4018251" y="1273628"/>
                </a:cubicBezTo>
                <a:cubicBezTo>
                  <a:pt x="3989746" y="1267050"/>
                  <a:pt x="3960194" y="1266371"/>
                  <a:pt x="3931165" y="1262742"/>
                </a:cubicBezTo>
                <a:cubicBezTo>
                  <a:pt x="3821592" y="1218913"/>
                  <a:pt x="3880494" y="1240489"/>
                  <a:pt x="3691680" y="1186542"/>
                </a:cubicBezTo>
                <a:cubicBezTo>
                  <a:pt x="3651900" y="1175176"/>
                  <a:pt x="3571937" y="1153885"/>
                  <a:pt x="3571937" y="1153885"/>
                </a:cubicBezTo>
                <a:cubicBezTo>
                  <a:pt x="3539280" y="1135742"/>
                  <a:pt x="3503641" y="1122150"/>
                  <a:pt x="3473965" y="1099457"/>
                </a:cubicBezTo>
                <a:cubicBezTo>
                  <a:pt x="3441355" y="1074520"/>
                  <a:pt x="3386880" y="1012371"/>
                  <a:pt x="3386880" y="1012371"/>
                </a:cubicBezTo>
                <a:cubicBezTo>
                  <a:pt x="3383251" y="997857"/>
                  <a:pt x="3376476" y="983781"/>
                  <a:pt x="3375994" y="968828"/>
                </a:cubicBezTo>
                <a:cubicBezTo>
                  <a:pt x="3369207" y="758449"/>
                  <a:pt x="3389907" y="546479"/>
                  <a:pt x="3365108" y="337457"/>
                </a:cubicBezTo>
                <a:cubicBezTo>
                  <a:pt x="3362508" y="315539"/>
                  <a:pt x="3321565" y="330200"/>
                  <a:pt x="3299794" y="326571"/>
                </a:cubicBezTo>
                <a:cubicBezTo>
                  <a:pt x="3296165" y="301171"/>
                  <a:pt x="3296281" y="274947"/>
                  <a:pt x="3288908" y="250371"/>
                </a:cubicBezTo>
                <a:cubicBezTo>
                  <a:pt x="3285149" y="237840"/>
                  <a:pt x="3275752" y="227560"/>
                  <a:pt x="3267137" y="217714"/>
                </a:cubicBezTo>
                <a:cubicBezTo>
                  <a:pt x="3263072" y="213068"/>
                  <a:pt x="3203660" y="147416"/>
                  <a:pt x="3180051" y="141514"/>
                </a:cubicBezTo>
                <a:cubicBezTo>
                  <a:pt x="3133750" y="129939"/>
                  <a:pt x="3085708" y="126999"/>
                  <a:pt x="3038537" y="119742"/>
                </a:cubicBezTo>
                <a:cubicBezTo>
                  <a:pt x="3031280" y="97971"/>
                  <a:pt x="3035439" y="67767"/>
                  <a:pt x="3016765" y="54428"/>
                </a:cubicBezTo>
                <a:cubicBezTo>
                  <a:pt x="3001709" y="43674"/>
                  <a:pt x="2979343" y="58026"/>
                  <a:pt x="2962337" y="65314"/>
                </a:cubicBezTo>
                <a:cubicBezTo>
                  <a:pt x="2938434" y="75558"/>
                  <a:pt x="2937182" y="105031"/>
                  <a:pt x="2918794" y="119742"/>
                </a:cubicBezTo>
                <a:cubicBezTo>
                  <a:pt x="2909834" y="126910"/>
                  <a:pt x="2896684" y="126108"/>
                  <a:pt x="2886137" y="130628"/>
                </a:cubicBezTo>
                <a:cubicBezTo>
                  <a:pt x="2871222" y="137021"/>
                  <a:pt x="2857108" y="145143"/>
                  <a:pt x="2842594" y="152400"/>
                </a:cubicBezTo>
                <a:cubicBezTo>
                  <a:pt x="2779727" y="246702"/>
                  <a:pt x="2878014" y="96344"/>
                  <a:pt x="2788165" y="250371"/>
                </a:cubicBezTo>
                <a:cubicBezTo>
                  <a:pt x="2749596" y="316489"/>
                  <a:pt x="2708337" y="381000"/>
                  <a:pt x="2668423" y="446314"/>
                </a:cubicBezTo>
                <a:cubicBezTo>
                  <a:pt x="2660395" y="459450"/>
                  <a:pt x="2644869" y="466556"/>
                  <a:pt x="2635765" y="478971"/>
                </a:cubicBezTo>
                <a:cubicBezTo>
                  <a:pt x="2604818" y="521172"/>
                  <a:pt x="2572084" y="562793"/>
                  <a:pt x="2548680" y="609600"/>
                </a:cubicBezTo>
                <a:cubicBezTo>
                  <a:pt x="2518794" y="669369"/>
                  <a:pt x="2536644" y="640160"/>
                  <a:pt x="2494251" y="696685"/>
                </a:cubicBezTo>
                <a:cubicBezTo>
                  <a:pt x="2490622" y="674914"/>
                  <a:pt x="2494316" y="650535"/>
                  <a:pt x="2483365" y="631371"/>
                </a:cubicBezTo>
                <a:cubicBezTo>
                  <a:pt x="2477672" y="621408"/>
                  <a:pt x="2461840" y="623268"/>
                  <a:pt x="2450708" y="620485"/>
                </a:cubicBezTo>
                <a:cubicBezTo>
                  <a:pt x="2432758" y="615998"/>
                  <a:pt x="2414308" y="613760"/>
                  <a:pt x="2396280" y="609600"/>
                </a:cubicBezTo>
                <a:cubicBezTo>
                  <a:pt x="2239861" y="573503"/>
                  <a:pt x="2368971" y="591813"/>
                  <a:pt x="2145908" y="576942"/>
                </a:cubicBezTo>
                <a:lnTo>
                  <a:pt x="2080594" y="555171"/>
                </a:lnTo>
                <a:cubicBezTo>
                  <a:pt x="2069708" y="551542"/>
                  <a:pt x="2057484" y="550650"/>
                  <a:pt x="2047937" y="544285"/>
                </a:cubicBezTo>
                <a:lnTo>
                  <a:pt x="2015280" y="522514"/>
                </a:lnTo>
                <a:cubicBezTo>
                  <a:pt x="2008023" y="511628"/>
                  <a:pt x="1998822" y="501812"/>
                  <a:pt x="1993508" y="489857"/>
                </a:cubicBezTo>
                <a:cubicBezTo>
                  <a:pt x="1953481" y="399795"/>
                  <a:pt x="1994678" y="447482"/>
                  <a:pt x="1949965" y="402771"/>
                </a:cubicBezTo>
                <a:cubicBezTo>
                  <a:pt x="1944813" y="387313"/>
                  <a:pt x="1934192" y="345899"/>
                  <a:pt x="1917308" y="337457"/>
                </a:cubicBezTo>
                <a:cubicBezTo>
                  <a:pt x="1883711" y="320658"/>
                  <a:pt x="1792634" y="310315"/>
                  <a:pt x="1754023" y="304800"/>
                </a:cubicBezTo>
                <a:cubicBezTo>
                  <a:pt x="1623392" y="217713"/>
                  <a:pt x="1730437" y="301172"/>
                  <a:pt x="1666937" y="228600"/>
                </a:cubicBezTo>
                <a:cubicBezTo>
                  <a:pt x="1650041" y="209290"/>
                  <a:pt x="1612508" y="174171"/>
                  <a:pt x="1612508" y="174171"/>
                </a:cubicBezTo>
                <a:cubicBezTo>
                  <a:pt x="1608880" y="163285"/>
                  <a:pt x="1607526" y="151353"/>
                  <a:pt x="1601623" y="141514"/>
                </a:cubicBezTo>
                <a:cubicBezTo>
                  <a:pt x="1596343" y="132713"/>
                  <a:pt x="1584441" y="128922"/>
                  <a:pt x="1579851" y="119742"/>
                </a:cubicBezTo>
                <a:cubicBezTo>
                  <a:pt x="1529818" y="19676"/>
                  <a:pt x="1585496" y="81842"/>
                  <a:pt x="1536308" y="32657"/>
                </a:cubicBezTo>
                <a:cubicBezTo>
                  <a:pt x="1532680" y="21771"/>
                  <a:pt x="1536897" y="0"/>
                  <a:pt x="1525423" y="0"/>
                </a:cubicBezTo>
                <a:cubicBezTo>
                  <a:pt x="1512340" y="0"/>
                  <a:pt x="1508965" y="20702"/>
                  <a:pt x="1503651" y="32657"/>
                </a:cubicBezTo>
                <a:cubicBezTo>
                  <a:pt x="1463624" y="122718"/>
                  <a:pt x="1504821" y="75031"/>
                  <a:pt x="1460108" y="119742"/>
                </a:cubicBezTo>
                <a:cubicBezTo>
                  <a:pt x="1456480" y="130628"/>
                  <a:pt x="1454796" y="142369"/>
                  <a:pt x="1449223" y="152400"/>
                </a:cubicBezTo>
                <a:cubicBezTo>
                  <a:pt x="1437921" y="172744"/>
                  <a:pt x="1392046" y="238429"/>
                  <a:pt x="1373023" y="261257"/>
                </a:cubicBezTo>
                <a:cubicBezTo>
                  <a:pt x="1366453" y="269141"/>
                  <a:pt x="1360052" y="277748"/>
                  <a:pt x="1351251" y="283028"/>
                </a:cubicBezTo>
                <a:cubicBezTo>
                  <a:pt x="1341412" y="288932"/>
                  <a:pt x="1328857" y="288782"/>
                  <a:pt x="1318594" y="293914"/>
                </a:cubicBezTo>
                <a:cubicBezTo>
                  <a:pt x="1306892" y="299765"/>
                  <a:pt x="1297892" y="310372"/>
                  <a:pt x="1285937" y="315685"/>
                </a:cubicBezTo>
                <a:cubicBezTo>
                  <a:pt x="1264966" y="325006"/>
                  <a:pt x="1220623" y="337457"/>
                  <a:pt x="1220623" y="337457"/>
                </a:cubicBezTo>
                <a:cubicBezTo>
                  <a:pt x="1213366" y="344714"/>
                  <a:pt x="1207652" y="353948"/>
                  <a:pt x="1198851" y="359228"/>
                </a:cubicBezTo>
                <a:cubicBezTo>
                  <a:pt x="1174970" y="373556"/>
                  <a:pt x="1158937" y="370114"/>
                  <a:pt x="1144423" y="370114"/>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2"/>
          <p:cNvSpPr txBox="1">
            <a:spLocks/>
          </p:cNvSpPr>
          <p:nvPr/>
        </p:nvSpPr>
        <p:spPr bwMode="auto">
          <a:xfrm>
            <a:off x="755576" y="1268760"/>
            <a:ext cx="2286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err="1" smtClean="0">
                <a:solidFill>
                  <a:schemeClr val="tx1">
                    <a:lumMod val="75000"/>
                  </a:schemeClr>
                </a:solidFill>
                <a:latin typeface="Calibri" pitchFamily="34" charset="0"/>
                <a:ea typeface="+mj-ea"/>
                <a:cs typeface="Calibri" pitchFamily="34" charset="0"/>
              </a:rPr>
              <a:t>i</a:t>
            </a:r>
            <a:r>
              <a:rPr lang="en-CA" sz="2800" b="1" kern="0" noProof="0" dirty="0" smtClean="0">
                <a:solidFill>
                  <a:schemeClr val="tx1">
                    <a:lumMod val="75000"/>
                  </a:schemeClr>
                </a:solidFill>
                <a:latin typeface="Calibri" pitchFamily="34" charset="0"/>
                <a:ea typeface="+mj-ea"/>
                <a:cs typeface="Calibri" pitchFamily="34" charset="0"/>
              </a:rPr>
              <a:t>n sin</a:t>
            </a:r>
            <a:endParaRPr kumimoji="0" lang="en-CA" sz="2800" b="1" i="0" u="none" strike="noStrike" kern="0" cap="none" spc="0" normalizeH="0" baseline="0" noProof="0" dirty="0">
              <a:ln>
                <a:noFill/>
              </a:ln>
              <a:solidFill>
                <a:schemeClr val="tx1">
                  <a:lumMod val="75000"/>
                </a:schemeClr>
              </a:solidFill>
              <a:effectLst/>
              <a:uLnTx/>
              <a:uFillTx/>
              <a:latin typeface="Calibri" pitchFamily="34" charset="0"/>
              <a:ea typeface="+mj-ea"/>
              <a:cs typeface="Calibri" pitchFamily="34" charset="0"/>
            </a:endParaRPr>
          </a:p>
        </p:txBody>
      </p:sp>
      <p:pic>
        <p:nvPicPr>
          <p:cNvPr id="7" name="Picture 6" descr="red-angry-face-smiley-emoticon sherv.net.gif"/>
          <p:cNvPicPr>
            <a:picLocks noChangeAspect="1"/>
          </p:cNvPicPr>
          <p:nvPr/>
        </p:nvPicPr>
        <p:blipFill>
          <a:blip r:embed="rId3" cstate="print"/>
          <a:stretch>
            <a:fillRect/>
          </a:stretch>
        </p:blipFill>
        <p:spPr>
          <a:xfrm>
            <a:off x="539552" y="1916832"/>
            <a:ext cx="632368" cy="640080"/>
          </a:xfrm>
          <a:prstGeom prst="rect">
            <a:avLst/>
          </a:prstGeom>
        </p:spPr>
      </p:pic>
      <p:pic>
        <p:nvPicPr>
          <p:cNvPr id="8" name="Picture 7" descr="red-angry-face-smiley-emoticon sherv.net.gif"/>
          <p:cNvPicPr>
            <a:picLocks noChangeAspect="1"/>
          </p:cNvPicPr>
          <p:nvPr/>
        </p:nvPicPr>
        <p:blipFill>
          <a:blip r:embed="rId3" cstate="print"/>
          <a:stretch>
            <a:fillRect/>
          </a:stretch>
        </p:blipFill>
        <p:spPr>
          <a:xfrm>
            <a:off x="1475656" y="2132856"/>
            <a:ext cx="632368" cy="640080"/>
          </a:xfrm>
          <a:prstGeom prst="rect">
            <a:avLst/>
          </a:prstGeom>
        </p:spPr>
      </p:pic>
      <p:pic>
        <p:nvPicPr>
          <p:cNvPr id="9" name="Picture 8" descr="red-angry-face-smiley-emoticon sherv.net.gif"/>
          <p:cNvPicPr>
            <a:picLocks noChangeAspect="1"/>
          </p:cNvPicPr>
          <p:nvPr/>
        </p:nvPicPr>
        <p:blipFill>
          <a:blip r:embed="rId3" cstate="print"/>
          <a:stretch>
            <a:fillRect/>
          </a:stretch>
        </p:blipFill>
        <p:spPr>
          <a:xfrm>
            <a:off x="2427463" y="1988840"/>
            <a:ext cx="632369" cy="640080"/>
          </a:xfrm>
          <a:prstGeom prst="rect">
            <a:avLst/>
          </a:prstGeom>
        </p:spPr>
      </p:pic>
      <p:pic>
        <p:nvPicPr>
          <p:cNvPr id="10" name="Picture 9" descr="red-angry-face-smiley-emoticon sherv.net.gif"/>
          <p:cNvPicPr>
            <a:picLocks noChangeAspect="1"/>
          </p:cNvPicPr>
          <p:nvPr/>
        </p:nvPicPr>
        <p:blipFill>
          <a:blip r:embed="rId3" cstate="print"/>
          <a:stretch>
            <a:fillRect/>
          </a:stretch>
        </p:blipFill>
        <p:spPr>
          <a:xfrm>
            <a:off x="683568" y="3645024"/>
            <a:ext cx="632368" cy="640080"/>
          </a:xfrm>
          <a:prstGeom prst="rect">
            <a:avLst/>
          </a:prstGeom>
        </p:spPr>
      </p:pic>
      <p:pic>
        <p:nvPicPr>
          <p:cNvPr id="12" name="Picture 11" descr="red-angry-face-smiley-emoticon sherv.net.gif"/>
          <p:cNvPicPr>
            <a:picLocks noChangeAspect="1"/>
          </p:cNvPicPr>
          <p:nvPr/>
        </p:nvPicPr>
        <p:blipFill>
          <a:blip r:embed="rId3" cstate="print"/>
          <a:stretch>
            <a:fillRect/>
          </a:stretch>
        </p:blipFill>
        <p:spPr>
          <a:xfrm>
            <a:off x="2499472" y="3717032"/>
            <a:ext cx="632368" cy="640080"/>
          </a:xfrm>
          <a:prstGeom prst="rect">
            <a:avLst/>
          </a:prstGeom>
        </p:spPr>
      </p:pic>
      <p:pic>
        <p:nvPicPr>
          <p:cNvPr id="13" name="Picture 12" descr="red-angry-face-smiley-emoticon sherv.net.gif"/>
          <p:cNvPicPr>
            <a:picLocks noChangeAspect="1"/>
          </p:cNvPicPr>
          <p:nvPr/>
        </p:nvPicPr>
        <p:blipFill>
          <a:blip r:embed="rId3" cstate="print"/>
          <a:stretch>
            <a:fillRect/>
          </a:stretch>
        </p:blipFill>
        <p:spPr>
          <a:xfrm>
            <a:off x="3275856" y="2996952"/>
            <a:ext cx="632368" cy="640080"/>
          </a:xfrm>
          <a:prstGeom prst="rect">
            <a:avLst/>
          </a:prstGeom>
        </p:spPr>
      </p:pic>
      <p:pic>
        <p:nvPicPr>
          <p:cNvPr id="14" name="Picture 13" descr="red-angry-face-smiley-emoticon sherv.net.gif"/>
          <p:cNvPicPr>
            <a:picLocks noChangeAspect="1"/>
          </p:cNvPicPr>
          <p:nvPr/>
        </p:nvPicPr>
        <p:blipFill>
          <a:blip r:embed="rId3" cstate="print"/>
          <a:stretch>
            <a:fillRect/>
          </a:stretch>
        </p:blipFill>
        <p:spPr>
          <a:xfrm>
            <a:off x="771280" y="2780928"/>
            <a:ext cx="632368" cy="640080"/>
          </a:xfrm>
          <a:prstGeom prst="rect">
            <a:avLst/>
          </a:prstGeom>
        </p:spPr>
      </p:pic>
      <p:pic>
        <p:nvPicPr>
          <p:cNvPr id="15" name="Picture 14" descr="red-angry-face-smiley-emoticon sherv.net.gif"/>
          <p:cNvPicPr>
            <a:picLocks noChangeAspect="1"/>
          </p:cNvPicPr>
          <p:nvPr/>
        </p:nvPicPr>
        <p:blipFill>
          <a:blip r:embed="rId3" cstate="print"/>
          <a:stretch>
            <a:fillRect/>
          </a:stretch>
        </p:blipFill>
        <p:spPr>
          <a:xfrm>
            <a:off x="2195736" y="2852936"/>
            <a:ext cx="632368" cy="640080"/>
          </a:xfrm>
          <a:prstGeom prst="rect">
            <a:avLst/>
          </a:prstGeom>
        </p:spPr>
      </p:pic>
      <p:pic>
        <p:nvPicPr>
          <p:cNvPr id="16" name="Picture 15" descr="red-angry-face-smiley-emoticon sherv.net.gif"/>
          <p:cNvPicPr>
            <a:picLocks noChangeAspect="1"/>
          </p:cNvPicPr>
          <p:nvPr/>
        </p:nvPicPr>
        <p:blipFill>
          <a:blip r:embed="rId3" cstate="print"/>
          <a:stretch>
            <a:fillRect/>
          </a:stretch>
        </p:blipFill>
        <p:spPr>
          <a:xfrm>
            <a:off x="1635376" y="3509000"/>
            <a:ext cx="632368" cy="640080"/>
          </a:xfrm>
          <a:prstGeom prst="rect">
            <a:avLst/>
          </a:prstGeom>
        </p:spPr>
      </p:pic>
      <p:pic>
        <p:nvPicPr>
          <p:cNvPr id="17" name="Picture 16" descr="www.fg-a.com valentine 2-jumping-heart.gif"/>
          <p:cNvPicPr>
            <a:picLocks noChangeAspect="1"/>
          </p:cNvPicPr>
          <p:nvPr/>
        </p:nvPicPr>
        <p:blipFill>
          <a:blip r:embed="rId4" cstate="print"/>
          <a:stretch>
            <a:fillRect/>
          </a:stretch>
        </p:blipFill>
        <p:spPr>
          <a:xfrm>
            <a:off x="6156176" y="2023492"/>
            <a:ext cx="1143000" cy="133350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6588224" y="2743572"/>
            <a:ext cx="1143000" cy="1333500"/>
          </a:xfrm>
          <a:prstGeom prst="rect">
            <a:avLst/>
          </a:prstGeom>
        </p:spPr>
      </p:pic>
      <p:pic>
        <p:nvPicPr>
          <p:cNvPr id="19" name="Picture 18" descr="www.fg-a.com valentine 2-jumping-heart.gif"/>
          <p:cNvPicPr>
            <a:picLocks noChangeAspect="1"/>
          </p:cNvPicPr>
          <p:nvPr/>
        </p:nvPicPr>
        <p:blipFill>
          <a:blip r:embed="rId4" cstate="print"/>
          <a:stretch>
            <a:fillRect/>
          </a:stretch>
        </p:blipFill>
        <p:spPr>
          <a:xfrm>
            <a:off x="6948264" y="3463652"/>
            <a:ext cx="1143000" cy="1333500"/>
          </a:xfrm>
          <a:prstGeom prst="rect">
            <a:avLst/>
          </a:prstGeom>
        </p:spPr>
      </p:pic>
      <p:pic>
        <p:nvPicPr>
          <p:cNvPr id="23" name="Picture 22" descr="www.fg-a.com valentine 2-jumping-heart.gif"/>
          <p:cNvPicPr>
            <a:picLocks noChangeAspect="1"/>
          </p:cNvPicPr>
          <p:nvPr/>
        </p:nvPicPr>
        <p:blipFill>
          <a:blip r:embed="rId4" cstate="print"/>
          <a:stretch>
            <a:fillRect/>
          </a:stretch>
        </p:blipFill>
        <p:spPr>
          <a:xfrm>
            <a:off x="7380312" y="2743572"/>
            <a:ext cx="1143000" cy="1333500"/>
          </a:xfrm>
          <a:prstGeom prst="rect">
            <a:avLst/>
          </a:prstGeom>
        </p:spPr>
      </p:pic>
      <p:pic>
        <p:nvPicPr>
          <p:cNvPr id="24" name="Picture 23" descr="www.fg-a.com valentine 2-jumping-heart.gif"/>
          <p:cNvPicPr>
            <a:picLocks noChangeAspect="1"/>
          </p:cNvPicPr>
          <p:nvPr/>
        </p:nvPicPr>
        <p:blipFill>
          <a:blip r:embed="rId4" cstate="print"/>
          <a:stretch>
            <a:fillRect/>
          </a:stretch>
        </p:blipFill>
        <p:spPr>
          <a:xfrm>
            <a:off x="6156176" y="3463652"/>
            <a:ext cx="1143000" cy="1333500"/>
          </a:xfrm>
          <a:prstGeom prst="rect">
            <a:avLst/>
          </a:prstGeom>
        </p:spPr>
      </p:pic>
      <p:pic>
        <p:nvPicPr>
          <p:cNvPr id="26" name="Picture 25" descr="www.fg-a.com valentine 2-jumping-heart.gif"/>
          <p:cNvPicPr>
            <a:picLocks noChangeAspect="1"/>
          </p:cNvPicPr>
          <p:nvPr/>
        </p:nvPicPr>
        <p:blipFill>
          <a:blip r:embed="rId4" cstate="print"/>
          <a:stretch>
            <a:fillRect/>
          </a:stretch>
        </p:blipFill>
        <p:spPr>
          <a:xfrm>
            <a:off x="5724128" y="2743572"/>
            <a:ext cx="1143000" cy="1333500"/>
          </a:xfrm>
          <a:prstGeom prst="rect">
            <a:avLst/>
          </a:prstGeom>
        </p:spPr>
      </p:pic>
      <p:sp>
        <p:nvSpPr>
          <p:cNvPr id="32" name="Rectangle 31"/>
          <p:cNvSpPr/>
          <p:nvPr/>
        </p:nvSpPr>
        <p:spPr>
          <a:xfrm>
            <a:off x="4283968" y="2132856"/>
            <a:ext cx="27432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rot="16200000">
            <a:off x="4298816" y="19899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3419872" y="4293096"/>
            <a:ext cx="2088232" cy="369332"/>
          </a:xfrm>
          <a:prstGeom prst="rect">
            <a:avLst/>
          </a:prstGeom>
          <a:noFill/>
        </p:spPr>
        <p:txBody>
          <a:bodyPr wrap="square" rtlCol="0">
            <a:spAutoFit/>
          </a:bodyPr>
          <a:lstStyle/>
          <a:p>
            <a:pPr algn="ctr"/>
            <a:r>
              <a:rPr lang="en-CA" sz="900" dirty="0" smtClean="0">
                <a:solidFill>
                  <a:schemeClr val="tx1">
                    <a:lumMod val="85000"/>
                  </a:schemeClr>
                </a:solidFill>
              </a:rPr>
              <a:t>angry smiley © sherv.net</a:t>
            </a:r>
          </a:p>
          <a:p>
            <a:pPr algn="ctr"/>
            <a:r>
              <a:rPr lang="en-CA" sz="900" dirty="0" smtClean="0">
                <a:solidFill>
                  <a:schemeClr val="tx1">
                    <a:lumMod val="85000"/>
                  </a:schemeClr>
                </a:solidFill>
              </a:rPr>
              <a:t>Jumping heart © www.fg-a.com</a:t>
            </a:r>
          </a:p>
        </p:txBody>
      </p:sp>
      <p:sp>
        <p:nvSpPr>
          <p:cNvPr id="30" name="TextBox 29"/>
          <p:cNvSpPr txBox="1"/>
          <p:nvPr/>
        </p:nvSpPr>
        <p:spPr>
          <a:xfrm>
            <a:off x="323528" y="44624"/>
            <a:ext cx="8496944"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Are you a saint, set apart from sin and Satan, </a:t>
            </a:r>
          </a:p>
          <a:p>
            <a:pPr algn="ctr"/>
            <a:r>
              <a:rPr lang="en-US" sz="2800" b="1" dirty="0" smtClean="0">
                <a:solidFill>
                  <a:srgbClr val="FF0000"/>
                </a:solidFill>
                <a:latin typeface="Calibri" pitchFamily="34" charset="0"/>
                <a:cs typeface="Calibri" pitchFamily="34" charset="0"/>
              </a:rPr>
              <a:t>made holy to the LORD in Christ in the Holy Spirit?</a:t>
            </a:r>
            <a:endParaRPr lang="en-US" sz="2800" b="1" dirty="0">
              <a:solidFill>
                <a:srgbClr val="FF0000"/>
              </a:solidFill>
              <a:latin typeface="Calibri" pitchFamily="34" charset="0"/>
              <a:cs typeface="Calibri" pitchFamily="34" charset="0"/>
            </a:endParaRPr>
          </a:p>
        </p:txBody>
      </p:sp>
      <p:sp>
        <p:nvSpPr>
          <p:cNvPr id="29" name="TextBox 28"/>
          <p:cNvSpPr txBox="1"/>
          <p:nvPr/>
        </p:nvSpPr>
        <p:spPr>
          <a:xfrm>
            <a:off x="0" y="4869448"/>
            <a:ext cx="9108504" cy="2015936"/>
          </a:xfrm>
          <a:prstGeom prst="rect">
            <a:avLst/>
          </a:prstGeom>
          <a:noFill/>
        </p:spPr>
        <p:txBody>
          <a:bodyPr wrap="square" rtlCol="0">
            <a:spAutoFit/>
          </a:bodyPr>
          <a:lstStyle/>
          <a:p>
            <a:pPr algn="ctr">
              <a:lnSpc>
                <a:spcPts val="3000"/>
              </a:lnSpc>
            </a:pPr>
            <a:r>
              <a:rPr lang="en-CA" sz="2800" b="1" spc="-10" dirty="0" smtClean="0">
                <a:solidFill>
                  <a:schemeClr val="bg1"/>
                </a:solidFill>
                <a:latin typeface="Calibri" pitchFamily="34" charset="0"/>
                <a:cs typeface="Calibri" pitchFamily="34" charset="0"/>
              </a:rPr>
              <a:t>“called to be saints . . . the Spirit intercedes for the saints . . .  </a:t>
            </a:r>
          </a:p>
          <a:p>
            <a:pPr algn="ctr">
              <a:lnSpc>
                <a:spcPts val="3000"/>
              </a:lnSpc>
            </a:pPr>
            <a:r>
              <a:rPr lang="en-CA" sz="2800" b="1" dirty="0" smtClean="0">
                <a:solidFill>
                  <a:schemeClr val="bg1"/>
                </a:solidFill>
                <a:latin typeface="Calibri" pitchFamily="34" charset="0"/>
                <a:cs typeface="Calibri" pitchFamily="34" charset="0"/>
              </a:rPr>
              <a:t>sanctified by the Holy Spirit . . . worthy of the saints” </a:t>
            </a:r>
          </a:p>
          <a:p>
            <a:pPr algn="ctr">
              <a:lnSpc>
                <a:spcPts val="3000"/>
              </a:lnSpc>
            </a:pPr>
            <a:r>
              <a:rPr lang="en-CA" sz="2800" b="1" dirty="0" smtClean="0">
                <a:solidFill>
                  <a:schemeClr val="bg1"/>
                </a:solidFill>
                <a:latin typeface="Calibri" pitchFamily="34" charset="0"/>
                <a:cs typeface="Calibri" pitchFamily="34" charset="0"/>
              </a:rPr>
              <a:t>Rom 1:7; 8:27; 15:16; 16:2</a:t>
            </a:r>
          </a:p>
          <a:p>
            <a:pPr algn="ctr">
              <a:lnSpc>
                <a:spcPts val="3000"/>
              </a:lnSpc>
            </a:pPr>
            <a:r>
              <a:rPr lang="en-CA" sz="2800" b="1" dirty="0" smtClean="0">
                <a:latin typeface="Calibri" pitchFamily="34" charset="0"/>
                <a:cs typeface="Calibri" pitchFamily="34" charset="0"/>
              </a:rPr>
              <a:t>“the church of God . . . sanctified in Christ Jesus, </a:t>
            </a:r>
          </a:p>
          <a:p>
            <a:pPr algn="ctr">
              <a:lnSpc>
                <a:spcPts val="3000"/>
              </a:lnSpc>
            </a:pPr>
            <a:r>
              <a:rPr lang="en-CA" sz="2800" b="1" dirty="0" smtClean="0">
                <a:latin typeface="Calibri" pitchFamily="34" charset="0"/>
                <a:cs typeface="Calibri" pitchFamily="34" charset="0"/>
              </a:rPr>
              <a:t>called to be saints” 1 </a:t>
            </a:r>
            <a:r>
              <a:rPr lang="en-CA" sz="2800" b="1" dirty="0" err="1" smtClean="0">
                <a:latin typeface="Calibri" pitchFamily="34" charset="0"/>
                <a:cs typeface="Calibri" pitchFamily="34" charset="0"/>
              </a:rPr>
              <a:t>Cor</a:t>
            </a:r>
            <a:r>
              <a:rPr lang="en-CA" sz="2800" b="1" dirty="0" smtClean="0">
                <a:latin typeface="Calibri" pitchFamily="34" charset="0"/>
                <a:cs typeface="Calibri" pitchFamily="34" charset="0"/>
              </a:rPr>
              <a:t> 1:2</a:t>
            </a:r>
            <a:endParaRPr lang="en-US" sz="2800" b="1" dirty="0"/>
          </a:p>
        </p:txBody>
      </p:sp>
      <p:pic>
        <p:nvPicPr>
          <p:cNvPr id="34" name="Picture 33" descr="www.fg-a.com valentine 2-jumping-heart.gif"/>
          <p:cNvPicPr>
            <a:picLocks noChangeAspect="1"/>
          </p:cNvPicPr>
          <p:nvPr/>
        </p:nvPicPr>
        <p:blipFill>
          <a:blip r:embed="rId4" cstate="print"/>
          <a:stretch>
            <a:fillRect/>
          </a:stretch>
        </p:blipFill>
        <p:spPr>
          <a:xfrm>
            <a:off x="6948264" y="2023492"/>
            <a:ext cx="1143000" cy="1333500"/>
          </a:xfrm>
          <a:prstGeom prst="rect">
            <a:avLst/>
          </a:prstGeom>
        </p:spPr>
      </p:pic>
    </p:spTree>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latin typeface="Calibri" pitchFamily="34" charset="0"/>
              </a:rPr>
              <a:t>in Christ</a:t>
            </a:r>
          </a:p>
        </p:txBody>
      </p:sp>
      <p:sp>
        <p:nvSpPr>
          <p:cNvPr id="5124" name="Text Box 3"/>
          <p:cNvSpPr txBox="1">
            <a:spLocks noChangeArrowheads="1"/>
          </p:cNvSpPr>
          <p:nvPr/>
        </p:nvSpPr>
        <p:spPr bwMode="auto">
          <a:xfrm>
            <a:off x="1259632" y="764704"/>
            <a:ext cx="6956425" cy="5386090"/>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smtClean="0">
                <a:latin typeface="Calibri" pitchFamily="34" charset="0"/>
              </a:rPr>
              <a:t>members of Christ’s body</a:t>
            </a:r>
          </a:p>
          <a:p>
            <a:pPr algn="ctr"/>
            <a:r>
              <a:rPr lang="en-US" sz="3200" b="1" dirty="0" smtClean="0">
                <a:latin typeface="Calibri" pitchFamily="34" charset="0"/>
              </a:rPr>
              <a:t>brothers and sisters</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branches in Christ’s vine</a:t>
            </a:r>
          </a:p>
          <a:p>
            <a:pPr algn="ctr"/>
            <a:endParaRPr lang="en-US" sz="800" b="1" dirty="0" smtClean="0">
              <a:latin typeface="Calibri" pitchFamily="34" charset="0"/>
            </a:endParaRPr>
          </a:p>
          <a:p>
            <a:pPr algn="ctr"/>
            <a:r>
              <a:rPr lang="en-US" sz="3200" b="1" dirty="0" smtClean="0">
                <a:latin typeface="Calibri" pitchFamily="34" charset="0"/>
              </a:rPr>
              <a:t>a chosen race, </a:t>
            </a:r>
          </a:p>
          <a:p>
            <a:pPr algn="ctr"/>
            <a:r>
              <a:rPr lang="en-US" sz="3200" b="1" dirty="0" smtClean="0">
                <a:latin typeface="Calibri" pitchFamily="34" charset="0"/>
              </a:rPr>
              <a:t>royal priesthood, holy nation, </a:t>
            </a:r>
          </a:p>
          <a:p>
            <a:pPr algn="ctr"/>
            <a:r>
              <a:rPr lang="en-US" sz="3200" b="1" dirty="0" smtClean="0">
                <a:latin typeface="Calibri" pitchFamily="34" charset="0"/>
              </a:rPr>
              <a:t>God’s possession, God’s people </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fellow citizens with the </a:t>
            </a:r>
            <a:r>
              <a:rPr lang="en-US" sz="3200" b="1" dirty="0" smtClean="0">
                <a:latin typeface="Calibri" pitchFamily="34" charset="0"/>
              </a:rPr>
              <a:t>saints</a:t>
            </a:r>
            <a:r>
              <a:rPr lang="en-US" sz="3200" b="1" dirty="0" smtClean="0">
                <a:solidFill>
                  <a:schemeClr val="bg1"/>
                </a:solidFill>
                <a:latin typeface="Calibri" pitchFamily="34" charset="0"/>
              </a:rPr>
              <a:t> </a:t>
            </a:r>
          </a:p>
          <a:p>
            <a:pPr algn="ctr"/>
            <a:r>
              <a:rPr lang="en-US" sz="3200" b="1" dirty="0" smtClean="0">
                <a:solidFill>
                  <a:schemeClr val="bg1"/>
                </a:solidFill>
                <a:latin typeface="Calibri" pitchFamily="34" charset="0"/>
              </a:rPr>
              <a:t>and members of God’s household</a:t>
            </a:r>
          </a:p>
          <a:p>
            <a:pPr algn="ctr"/>
            <a:endParaRPr lang="en-US" sz="800" b="1" dirty="0" smtClean="0">
              <a:solidFill>
                <a:schemeClr val="bg1"/>
              </a:solidFill>
              <a:latin typeface="Calibri" pitchFamily="34" charset="0"/>
            </a:endParaRPr>
          </a:p>
          <a:p>
            <a:pPr algn="ctr"/>
            <a:endParaRPr lang="en-CA" sz="3200" b="1" dirty="0" smtClean="0">
              <a:solidFill>
                <a:schemeClr val="bg1"/>
              </a:solidFill>
              <a:latin typeface="Calibri" pitchFamily="34"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5"/>
          <p:cNvSpPr txBox="1">
            <a:spLocks noChangeArrowheads="1"/>
          </p:cNvSpPr>
          <p:nvPr/>
        </p:nvSpPr>
        <p:spPr bwMode="auto">
          <a:xfrm>
            <a:off x="1043608" y="5661248"/>
            <a:ext cx="7344816"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Thank you for the body of Christ riches</a:t>
            </a:r>
          </a:p>
          <a:p>
            <a:pPr algn="ctr"/>
            <a:r>
              <a:rPr lang="en-CA" sz="2800" b="1" dirty="0" smtClean="0">
                <a:latin typeface="Calibri" pitchFamily="34" charset="0"/>
              </a:rPr>
              <a:t>provided for us by Christ’s death!</a:t>
            </a:r>
            <a:endParaRPr lang="en-CA" sz="2800" b="1" dirty="0">
              <a:latin typeface="Calibri" pitchFamily="34"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72-82</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934072"/>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algn="ctr" eaLnBrk="0" hangingPunct="0"/>
            <a:r>
              <a:rPr lang="en-US" sz="2800" kern="0" dirty="0" smtClean="0">
                <a:latin typeface="Calibri" pitchFamily="34" charset="0"/>
                <a:ea typeface="+mj-ea"/>
                <a:cs typeface="Calibri" pitchFamily="34" charset="0"/>
              </a:rPr>
              <a:t>I give.</a:t>
            </a:r>
          </a:p>
          <a:p>
            <a:pPr algn="ctr" eaLnBrk="0" hangingPunct="0"/>
            <a:r>
              <a:rPr lang="en-US" sz="2800" kern="0" dirty="0" smtClean="0">
                <a:latin typeface="Calibri" pitchFamily="34" charset="0"/>
                <a:ea typeface="+mj-ea"/>
                <a:cs typeface="Calibri" pitchFamily="34" charset="0"/>
              </a:rPr>
              <a:t>You receive.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 all</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I DO 4 U</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one else like Jesus!</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88640"/>
            <a:ext cx="4480560" cy="3360420"/>
          </a:xfrm>
          <a:prstGeom prst="rect">
            <a:avLst/>
          </a:prstGeom>
        </p:spPr>
      </p:pic>
      <p:sp>
        <p:nvSpPr>
          <p:cNvPr id="26" name="Rectangle 25"/>
          <p:cNvSpPr/>
          <p:nvPr/>
        </p:nvSpPr>
        <p:spPr>
          <a:xfrm>
            <a:off x="2195736" y="155679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184482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368152"/>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365104"/>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96144"/>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69269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620688"/>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1774433"/>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1774433"/>
            <a:ext cx="2286000" cy="1360713"/>
          </a:xfrm>
          <a:prstGeom prst="rect">
            <a:avLst/>
          </a:prstGeom>
        </p:spPr>
      </p:pic>
      <p:pic>
        <p:nvPicPr>
          <p:cNvPr id="34" name="Picture 33" descr="egyptian.gif"/>
          <p:cNvPicPr>
            <a:picLocks noChangeAspect="1"/>
          </p:cNvPicPr>
          <p:nvPr/>
        </p:nvPicPr>
        <p:blipFill>
          <a:blip r:embed="rId15" cstate="print"/>
          <a:stretch>
            <a:fillRect/>
          </a:stretch>
        </p:blipFill>
        <p:spPr>
          <a:xfrm rot="14400000" flipH="1">
            <a:off x="1264392" y="1947453"/>
            <a:ext cx="614477" cy="365760"/>
          </a:xfrm>
          <a:prstGeom prst="rect">
            <a:avLst/>
          </a:prstGeom>
        </p:spPr>
      </p:pic>
      <p:pic>
        <p:nvPicPr>
          <p:cNvPr id="35" name="Picture 34" descr="egyptian.gif"/>
          <p:cNvPicPr>
            <a:picLocks noChangeAspect="1"/>
          </p:cNvPicPr>
          <p:nvPr/>
        </p:nvPicPr>
        <p:blipFill>
          <a:blip r:embed="rId15" cstate="print"/>
          <a:stretch>
            <a:fillRect/>
          </a:stretch>
        </p:blipFill>
        <p:spPr>
          <a:xfrm rot="14400000" flipH="1">
            <a:off x="1432483" y="2168523"/>
            <a:ext cx="614477" cy="365760"/>
          </a:xfrm>
          <a:prstGeom prst="rect">
            <a:avLst/>
          </a:prstGeom>
        </p:spPr>
      </p:pic>
      <p:pic>
        <p:nvPicPr>
          <p:cNvPr id="36" name="Picture 35" descr="egyptian.gif"/>
          <p:cNvPicPr>
            <a:picLocks noChangeAspect="1"/>
          </p:cNvPicPr>
          <p:nvPr/>
        </p:nvPicPr>
        <p:blipFill>
          <a:blip r:embed="rId15" cstate="print"/>
          <a:stretch>
            <a:fillRect/>
          </a:stretch>
        </p:blipFill>
        <p:spPr>
          <a:xfrm rot="14400000" flipH="1">
            <a:off x="1576499" y="1947453"/>
            <a:ext cx="614477" cy="365760"/>
          </a:xfrm>
          <a:prstGeom prst="rect">
            <a:avLst/>
          </a:prstGeom>
        </p:spPr>
      </p:pic>
      <p:pic>
        <p:nvPicPr>
          <p:cNvPr id="37" name="Picture 36" descr="egyptian.gif"/>
          <p:cNvPicPr>
            <a:picLocks noChangeAspect="1"/>
          </p:cNvPicPr>
          <p:nvPr/>
        </p:nvPicPr>
        <p:blipFill>
          <a:blip r:embed="rId15" cstate="print"/>
          <a:stretch>
            <a:fillRect/>
          </a:stretch>
        </p:blipFill>
        <p:spPr>
          <a:xfrm rot="14400000" flipH="1">
            <a:off x="1601651" y="2404653"/>
            <a:ext cx="614477" cy="365760"/>
          </a:xfrm>
          <a:prstGeom prst="rect">
            <a:avLst/>
          </a:prstGeom>
        </p:spPr>
      </p:pic>
      <p:pic>
        <p:nvPicPr>
          <p:cNvPr id="38" name="Picture 37" descr="egyptian.gif"/>
          <p:cNvPicPr>
            <a:picLocks noChangeAspect="1"/>
          </p:cNvPicPr>
          <p:nvPr/>
        </p:nvPicPr>
        <p:blipFill>
          <a:blip r:embed="rId15" cstate="print"/>
          <a:stretch>
            <a:fillRect/>
          </a:stretch>
        </p:blipFill>
        <p:spPr>
          <a:xfrm rot="14400000" flipH="1">
            <a:off x="1720515" y="2163477"/>
            <a:ext cx="614477" cy="365760"/>
          </a:xfrm>
          <a:prstGeom prst="rect">
            <a:avLst/>
          </a:prstGeom>
        </p:spPr>
      </p:pic>
      <p:pic>
        <p:nvPicPr>
          <p:cNvPr id="39" name="Picture 38" descr="egyptian.gif"/>
          <p:cNvPicPr>
            <a:picLocks noChangeAspect="1"/>
          </p:cNvPicPr>
          <p:nvPr/>
        </p:nvPicPr>
        <p:blipFill>
          <a:blip r:embed="rId15" cstate="print"/>
          <a:stretch>
            <a:fillRect/>
          </a:stretch>
        </p:blipFill>
        <p:spPr>
          <a:xfrm rot="14400000" flipH="1">
            <a:off x="1264392" y="2379501"/>
            <a:ext cx="614477" cy="365760"/>
          </a:xfrm>
          <a:prstGeom prst="rect">
            <a:avLst/>
          </a:prstGeom>
        </p:spPr>
      </p:pic>
      <p:pic>
        <p:nvPicPr>
          <p:cNvPr id="40" name="Picture 39" descr="egyptian.gif"/>
          <p:cNvPicPr>
            <a:picLocks noChangeAspect="1"/>
          </p:cNvPicPr>
          <p:nvPr/>
        </p:nvPicPr>
        <p:blipFill>
          <a:blip r:embed="rId15" cstate="print"/>
          <a:stretch>
            <a:fillRect/>
          </a:stretch>
        </p:blipFill>
        <p:spPr>
          <a:xfrm rot="14400000" flipH="1">
            <a:off x="1120376" y="2163477"/>
            <a:ext cx="614477" cy="365760"/>
          </a:xfrm>
          <a:prstGeom prst="rect">
            <a:avLst/>
          </a:prstGeom>
        </p:spPr>
      </p:pic>
      <p:sp>
        <p:nvSpPr>
          <p:cNvPr id="41" name="TextBox 40"/>
          <p:cNvSpPr txBox="1"/>
          <p:nvPr/>
        </p:nvSpPr>
        <p:spPr>
          <a:xfrm>
            <a:off x="1187624" y="4509120"/>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31" name="TextBox 30"/>
          <p:cNvSpPr txBox="1"/>
          <p:nvPr/>
        </p:nvSpPr>
        <p:spPr>
          <a:xfrm>
            <a:off x="35496" y="3645024"/>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
        <p:nvSpPr>
          <p:cNvPr id="42" name="Title 1"/>
          <p:cNvSpPr txBox="1">
            <a:spLocks/>
          </p:cNvSpPr>
          <p:nvPr/>
        </p:nvSpPr>
        <p:spPr>
          <a:xfrm>
            <a:off x="0" y="5373216"/>
            <a:ext cx="9144000" cy="1554480"/>
          </a:xfrm>
          <a:prstGeom prst="rect">
            <a:avLst/>
          </a:prstGeom>
          <a:solidFill>
            <a:srgbClr val="002060"/>
          </a:solidFill>
        </p:spPr>
        <p:txBody>
          <a:bodyPr>
            <a:noAutofit/>
          </a:bodyPr>
          <a:lstStyle/>
          <a:p>
            <a:pPr lvl="0" algn="ctr" eaLnBrk="0" hangingPunct="0">
              <a:defRPr/>
            </a:pPr>
            <a:r>
              <a:rPr lang="en-US" sz="2600" b="1" spc="-50" dirty="0" smtClean="0">
                <a:latin typeface="Calibri" pitchFamily="34" charset="0"/>
                <a:cs typeface="Calibri" pitchFamily="34" charset="0"/>
              </a:rPr>
              <a:t>Joy and satisfaction are in Christ, not beauty, music, phones, movies, games, sports, cars, money, friends, romance, sex, food, drinking, drugs, homes or jobs!  Jesus had supreme joy without sex or money!</a:t>
            </a:r>
            <a:endParaRPr kumimoji="0" lang="en-US" sz="2600" b="1" i="0" u="none" strike="noStrike" kern="0" cap="none" spc="-5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589240"/>
            <a:ext cx="3135456" cy="923330"/>
          </a:xfrm>
          <a:prstGeom prst="rect">
            <a:avLst/>
          </a:prstGeom>
          <a:noFill/>
        </p:spPr>
        <p:txBody>
          <a:bodyPr wrap="square" rtlCol="0">
            <a:spAutoFit/>
          </a:bodyPr>
          <a:lstStyle/>
          <a:p>
            <a:pPr algn="ctr"/>
            <a:r>
              <a:rPr lang="en-CA" b="1" dirty="0" smtClean="0">
                <a:solidFill>
                  <a:srgbClr val="FF0000"/>
                </a:solidFill>
              </a:rPr>
              <a:t>I am your </a:t>
            </a:r>
          </a:p>
          <a:p>
            <a:pPr algn="ctr"/>
            <a:r>
              <a:rPr lang="en-CA" b="1" dirty="0" smtClean="0">
                <a:solidFill>
                  <a:srgbClr val="FF0000"/>
                </a:solidFill>
              </a:rPr>
              <a:t>spiritual fullness </a:t>
            </a:r>
          </a:p>
          <a:p>
            <a:pPr algn="ctr"/>
            <a:r>
              <a:rPr lang="en-CA" b="1" dirty="0" smtClean="0">
                <a:solidFill>
                  <a:srgbClr val="FF0000"/>
                </a:solidFill>
              </a:rPr>
              <a:t>in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chemeClr val="bg1"/>
                </a:solidFill>
                <a:latin typeface="Calibri" pitchFamily="34" charset="0"/>
                <a:ea typeface="Malgun Gothic" pitchFamily="34" charset="-127"/>
                <a:cs typeface="Calibri" pitchFamily="34" charset="0"/>
              </a:rPr>
              <a:t> counted</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as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in</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Christ</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the</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righteousness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of</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7164288" y="0"/>
            <a:ext cx="2011680" cy="6858000"/>
          </a:xfrm>
          <a:prstGeom prst="rect">
            <a:avLst/>
          </a:prstGeom>
          <a:solidFill>
            <a:schemeClr val="bg1"/>
          </a:solidFill>
        </p:spPr>
        <p:txBody>
          <a:bodyPr/>
          <a:lstStyle/>
          <a:p>
            <a:pPr marL="0" marR="0" lvl="0" indent="0" algn="ctr" defTabSz="914400" rtl="0" eaLnBrk="0" fontAlgn="base" latinLnBrk="0" hangingPunct="0">
              <a:lnSpc>
                <a:spcPts val="3600"/>
              </a:lnSpc>
              <a:spcBef>
                <a:spcPct val="0"/>
              </a:spcBef>
              <a:spcAft>
                <a:spcPct val="0"/>
              </a:spcAft>
              <a:buClrTx/>
              <a:buSzTx/>
              <a:buFontTx/>
              <a:buNone/>
              <a:tabLst/>
              <a:defRPr/>
            </a:pPr>
            <a:endPar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ts val="3600"/>
              </a:lnSpc>
              <a:spcBef>
                <a:spcPct val="0"/>
              </a:spcBef>
              <a:spcAft>
                <a:spcPct val="0"/>
              </a:spcAft>
              <a:buClrTx/>
              <a:buSzTx/>
              <a:buFontTx/>
              <a:buNone/>
              <a:tabLst/>
              <a:defRPr/>
            </a:pP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It is finished! Will you joyfully draw on the many riches of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God’s grace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in Christ given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moment we receive salvation in Christ?</a:t>
            </a:r>
            <a:endParaRPr kumimoji="0" lang="en-US" altLang="ko-KR" sz="26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816977"/>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Sunday – Section 7       </a:t>
            </a:r>
            <a:r>
              <a:rPr lang="en-US" sz="2400" b="1" dirty="0" smtClean="0">
                <a:solidFill>
                  <a:srgbClr val="FF0000"/>
                </a:solidFill>
                <a:latin typeface="Calibri" pitchFamily="34" charset="0"/>
                <a:cs typeface="Calibri" pitchFamily="34" charset="0"/>
              </a:rPr>
              <a:t>Gifts of future glory </a:t>
            </a:r>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US" sz="4800" b="1" dirty="0" smtClean="0">
                <a:solidFill>
                  <a:schemeClr val="bg1"/>
                </a:solidFill>
                <a:latin typeface="Calibri" pitchFamily="34" charset="0"/>
              </a:rPr>
              <a:t>in Christ</a:t>
            </a:r>
          </a:p>
        </p:txBody>
      </p:sp>
      <p:sp>
        <p:nvSpPr>
          <p:cNvPr id="5125" name="TextBox 5"/>
          <p:cNvSpPr txBox="1">
            <a:spLocks noChangeArrowheads="1"/>
          </p:cNvSpPr>
          <p:nvPr/>
        </p:nvSpPr>
        <p:spPr bwMode="auto">
          <a:xfrm>
            <a:off x="144017" y="2204864"/>
            <a:ext cx="2483767" cy="4401205"/>
          </a:xfrm>
          <a:prstGeom prst="rect">
            <a:avLst/>
          </a:prstGeom>
          <a:noFill/>
          <a:ln w="9525">
            <a:noFill/>
            <a:miter lim="800000"/>
            <a:headEnd/>
            <a:tailEnd/>
          </a:ln>
        </p:spPr>
        <p:txBody>
          <a:bodyPr wrap="square">
            <a:spAutoFit/>
          </a:bodyPr>
          <a:lstStyle/>
          <a:p>
            <a:r>
              <a:rPr lang="en-CA" sz="2800" b="1" dirty="0" smtClean="0">
                <a:latin typeface="Calibri" pitchFamily="34" charset="0"/>
              </a:rPr>
              <a:t>Lord, thank you that </a:t>
            </a:r>
          </a:p>
          <a:p>
            <a:r>
              <a:rPr lang="en-CA" sz="2800" b="1" dirty="0" smtClean="0">
                <a:latin typeface="Calibri" pitchFamily="34" charset="0"/>
              </a:rPr>
              <a:t>Jesus died </a:t>
            </a:r>
          </a:p>
          <a:p>
            <a:r>
              <a:rPr lang="en-CA" sz="2800" b="1" dirty="0" smtClean="0">
                <a:latin typeface="Calibri" pitchFamily="34" charset="0"/>
              </a:rPr>
              <a:t>to give us </a:t>
            </a:r>
          </a:p>
          <a:p>
            <a:r>
              <a:rPr lang="en-CA" sz="2800" b="1" dirty="0" smtClean="0">
                <a:latin typeface="Calibri" pitchFamily="34" charset="0"/>
              </a:rPr>
              <a:t>riches of </a:t>
            </a:r>
          </a:p>
          <a:p>
            <a:r>
              <a:rPr lang="en-CA" sz="2800" b="1" dirty="0" smtClean="0">
                <a:latin typeface="Calibri" pitchFamily="34" charset="0"/>
              </a:rPr>
              <a:t>future glory with you!</a:t>
            </a:r>
          </a:p>
          <a:p>
            <a:r>
              <a:rPr lang="en-CA" sz="2800" b="1" dirty="0" smtClean="0">
                <a:latin typeface="Calibri" pitchFamily="34" charset="0"/>
              </a:rPr>
              <a:t>Only your glory can satisfy our deep longings! </a:t>
            </a:r>
            <a:endParaRPr lang="en-CA" sz="2800" b="1" dirty="0">
              <a:latin typeface="Calibri" pitchFamily="34"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 Box 3"/>
          <p:cNvSpPr txBox="1">
            <a:spLocks noChangeArrowheads="1"/>
          </p:cNvSpPr>
          <p:nvPr/>
        </p:nvSpPr>
        <p:spPr bwMode="auto">
          <a:xfrm>
            <a:off x="2411759" y="692696"/>
            <a:ext cx="6048673" cy="6031138"/>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US" sz="3200" b="1" dirty="0">
                <a:solidFill>
                  <a:schemeClr val="bg1"/>
                </a:solidFill>
                <a:latin typeface="Calibri" pitchFamily="34" charset="0"/>
              </a:rPr>
              <a:t>citizenship in heaven</a:t>
            </a:r>
          </a:p>
          <a:p>
            <a:pPr algn="ctr">
              <a:lnSpc>
                <a:spcPts val="2700"/>
              </a:lnSpc>
              <a:spcAft>
                <a:spcPts val="300"/>
              </a:spcAft>
            </a:pPr>
            <a:r>
              <a:rPr lang="en-US" sz="3200" b="1" dirty="0">
                <a:latin typeface="Calibri" pitchFamily="34" charset="0"/>
              </a:rPr>
              <a:t>hope of glory</a:t>
            </a:r>
          </a:p>
          <a:p>
            <a:pPr algn="ctr">
              <a:lnSpc>
                <a:spcPts val="2700"/>
              </a:lnSpc>
              <a:spcAft>
                <a:spcPts val="300"/>
              </a:spcAft>
            </a:pPr>
            <a:r>
              <a:rPr lang="en-US" sz="3200" b="1" dirty="0">
                <a:solidFill>
                  <a:schemeClr val="bg1"/>
                </a:solidFill>
                <a:latin typeface="Calibri" pitchFamily="34" charset="0"/>
              </a:rPr>
              <a:t>inheritance, </a:t>
            </a:r>
            <a:r>
              <a:rPr lang="en-US" sz="3200" b="1" dirty="0" smtClean="0">
                <a:solidFill>
                  <a:schemeClr val="bg1"/>
                </a:solidFill>
                <a:latin typeface="Calibri" pitchFamily="34" charset="0"/>
              </a:rPr>
              <a:t>heirs, fellow heirs</a:t>
            </a:r>
            <a:endParaRPr lang="en-US"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with Christ at </a:t>
            </a:r>
            <a:r>
              <a:rPr lang="en-US" sz="3200" b="1" dirty="0" smtClean="0">
                <a:latin typeface="Calibri" pitchFamily="34" charset="0"/>
              </a:rPr>
              <a:t>death</a:t>
            </a:r>
          </a:p>
          <a:p>
            <a:pPr algn="ctr">
              <a:lnSpc>
                <a:spcPts val="2700"/>
              </a:lnSpc>
              <a:spcAft>
                <a:spcPts val="300"/>
              </a:spcAft>
            </a:pPr>
            <a:r>
              <a:rPr lang="en-US" sz="3200" b="1" dirty="0" smtClean="0">
                <a:solidFill>
                  <a:schemeClr val="bg1"/>
                </a:solidFill>
                <a:latin typeface="Calibri" pitchFamily="34" charset="0"/>
              </a:rPr>
              <a:t>made perfect</a:t>
            </a:r>
            <a:endParaRPr lang="en-CA" sz="3200" b="1" dirty="0">
              <a:solidFill>
                <a:schemeClr val="bg1"/>
              </a:solidFill>
              <a:latin typeface="Calibri" pitchFamily="34" charset="0"/>
            </a:endParaRPr>
          </a:p>
          <a:p>
            <a:pPr algn="ctr">
              <a:lnSpc>
                <a:spcPts val="2700"/>
              </a:lnSpc>
              <a:spcAft>
                <a:spcPts val="300"/>
              </a:spcAft>
            </a:pPr>
            <a:r>
              <a:rPr lang="en-US" sz="3200" b="1" dirty="0" smtClean="0">
                <a:latin typeface="Calibri" pitchFamily="34" charset="0"/>
              </a:rPr>
              <a:t>glorified to be like Jesus</a:t>
            </a:r>
          </a:p>
          <a:p>
            <a:pPr algn="ctr">
              <a:lnSpc>
                <a:spcPts val="2700"/>
              </a:lnSpc>
              <a:spcAft>
                <a:spcPts val="300"/>
              </a:spcAft>
            </a:pPr>
            <a:r>
              <a:rPr lang="en-US" sz="3200" b="1" dirty="0" smtClean="0">
                <a:solidFill>
                  <a:schemeClr val="bg1"/>
                </a:solidFill>
                <a:latin typeface="Calibri" pitchFamily="34" charset="0"/>
              </a:rPr>
              <a:t>brought </a:t>
            </a:r>
            <a:r>
              <a:rPr lang="en-US" sz="3200" b="1" dirty="0">
                <a:solidFill>
                  <a:schemeClr val="bg1"/>
                </a:solidFill>
                <a:latin typeface="Calibri" pitchFamily="34" charset="0"/>
              </a:rPr>
              <a:t>to the heavenly kingdom                                 </a:t>
            </a:r>
            <a:r>
              <a:rPr lang="en-US" sz="3200" b="1" dirty="0" smtClean="0">
                <a:latin typeface="Calibri" pitchFamily="34" charset="0"/>
              </a:rPr>
              <a:t>enter the joy of the Lord</a:t>
            </a:r>
          </a:p>
          <a:p>
            <a:pPr algn="ctr">
              <a:lnSpc>
                <a:spcPts val="2700"/>
              </a:lnSpc>
              <a:spcAft>
                <a:spcPts val="300"/>
              </a:spcAft>
            </a:pPr>
            <a:r>
              <a:rPr lang="en-US" sz="3200" b="1" dirty="0" smtClean="0">
                <a:solidFill>
                  <a:schemeClr val="bg1"/>
                </a:solidFill>
                <a:latin typeface="Calibri" pitchFamily="34" charset="0"/>
              </a:rPr>
              <a:t>delivered from the wrath to come</a:t>
            </a:r>
          </a:p>
          <a:p>
            <a:pPr algn="ctr">
              <a:lnSpc>
                <a:spcPts val="2700"/>
              </a:lnSpc>
              <a:spcAft>
                <a:spcPts val="300"/>
              </a:spcAft>
            </a:pPr>
            <a:r>
              <a:rPr lang="en-US" sz="3200" b="1" dirty="0" smtClean="0">
                <a:latin typeface="Calibri" pitchFamily="34" charset="0"/>
              </a:rPr>
              <a:t>God’s </a:t>
            </a:r>
            <a:r>
              <a:rPr lang="en-US" sz="3200" b="1" dirty="0">
                <a:latin typeface="Calibri" pitchFamily="34" charset="0"/>
              </a:rPr>
              <a:t>good work completed               </a:t>
            </a:r>
            <a:r>
              <a:rPr lang="en-US" sz="3200" b="1" dirty="0">
                <a:solidFill>
                  <a:schemeClr val="bg1"/>
                </a:solidFill>
                <a:latin typeface="Calibri" pitchFamily="34" charset="0"/>
              </a:rPr>
              <a:t>                                                  </a:t>
            </a:r>
            <a:endParaRPr lang="en-CA" sz="3200" b="1" dirty="0">
              <a:solidFill>
                <a:schemeClr val="bg1"/>
              </a:solidFill>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resurrection </a:t>
            </a:r>
            <a:r>
              <a:rPr lang="en-US" sz="3200" b="1" dirty="0">
                <a:solidFill>
                  <a:schemeClr val="bg1"/>
                </a:solidFill>
                <a:latin typeface="Calibri" pitchFamily="34" charset="0"/>
              </a:rPr>
              <a:t>body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married to the Lamb    </a:t>
            </a:r>
            <a:endParaRPr lang="en-US" sz="3200" b="1" dirty="0" smtClean="0">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every </a:t>
            </a:r>
            <a:r>
              <a:rPr lang="en-US" sz="3200" b="1" dirty="0">
                <a:solidFill>
                  <a:schemeClr val="bg1"/>
                </a:solidFill>
                <a:latin typeface="Calibri" pitchFamily="34" charset="0"/>
              </a:rPr>
              <a:t>tear wiped away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 see God’s </a:t>
            </a:r>
            <a:r>
              <a:rPr lang="en-US" sz="3200" b="1" dirty="0" smtClean="0">
                <a:latin typeface="Calibri" pitchFamily="34" charset="0"/>
              </a:rPr>
              <a:t>face</a:t>
            </a:r>
          </a:p>
          <a:p>
            <a:pPr algn="ctr">
              <a:lnSpc>
                <a:spcPts val="2700"/>
              </a:lnSpc>
              <a:spcAft>
                <a:spcPts val="300"/>
              </a:spcAft>
            </a:pPr>
            <a:r>
              <a:rPr lang="en-US" sz="3200" b="1" dirty="0" smtClean="0">
                <a:solidFill>
                  <a:schemeClr val="bg1"/>
                </a:solidFill>
                <a:latin typeface="Calibri" pitchFamily="34" charset="0"/>
              </a:rPr>
              <a:t>reign forever</a:t>
            </a:r>
            <a:endParaRPr lang="en-CA" sz="3200" b="1" dirty="0">
              <a:solidFill>
                <a:schemeClr val="bg1"/>
              </a:solidFill>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9218" name="Title 1"/>
          <p:cNvSpPr>
            <a:spLocks noGrp="1"/>
          </p:cNvSpPr>
          <p:nvPr>
            <p:ph type="title"/>
          </p:nvPr>
        </p:nvSpPr>
        <p:spPr>
          <a:xfrm>
            <a:off x="519113" y="5166320"/>
            <a:ext cx="8013700" cy="1143000"/>
          </a:xfrm>
        </p:spPr>
        <p:txBody>
          <a:bodyPr/>
          <a:lstStyle/>
          <a:p>
            <a:r>
              <a:rPr lang="en-US" sz="2800" b="1" baseline="30000" dirty="0" smtClean="0">
                <a:solidFill>
                  <a:schemeClr val="bg1"/>
                </a:solidFill>
                <a:latin typeface="Calibri" pitchFamily="34" charset="0"/>
              </a:rPr>
              <a:t>“</a:t>
            </a:r>
            <a:r>
              <a:rPr lang="en-US" sz="2800" b="1" dirty="0" smtClean="0">
                <a:solidFill>
                  <a:schemeClr val="bg1"/>
                </a:solidFill>
                <a:latin typeface="Calibri" pitchFamily="34" charset="0"/>
              </a:rPr>
              <a:t>Their end is destruction, . . . But our citizenship is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heaven, and from it we await a Savior,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the Lord Jesus Christ”  Phil 3:19-20 </a:t>
            </a:r>
            <a:r>
              <a:rPr lang="en-CA" sz="2800" dirty="0" smtClean="0">
                <a:solidFill>
                  <a:schemeClr val="bg1"/>
                </a:solidFill>
                <a:latin typeface="Calibri" pitchFamily="34" charset="0"/>
              </a:rPr>
              <a:t/>
            </a:r>
            <a:br>
              <a:rPr lang="en-CA" sz="2800" dirty="0" smtClean="0">
                <a:solidFill>
                  <a:schemeClr val="bg1"/>
                </a:solidFill>
                <a:latin typeface="Calibri" pitchFamily="34" charset="0"/>
              </a:rPr>
            </a:br>
            <a:r>
              <a:rPr lang="en-US" sz="1000" b="1" dirty="0" smtClean="0">
                <a:solidFill>
                  <a:schemeClr val="bg1"/>
                </a:solidFill>
                <a:latin typeface="Calibri" pitchFamily="34" charset="0"/>
              </a:rPr>
              <a:t> </a:t>
            </a:r>
            <a:r>
              <a:rPr lang="en-CA" sz="2800" dirty="0" smtClean="0">
                <a:solidFill>
                  <a:schemeClr val="bg1"/>
                </a:solidFill>
                <a:latin typeface="Calibri" pitchFamily="34" charset="0"/>
              </a:rPr>
              <a:t/>
            </a:r>
            <a:br>
              <a:rPr lang="en-CA" sz="2800" dirty="0" smtClean="0">
                <a:solidFill>
                  <a:schemeClr val="bg1"/>
                </a:solidFill>
                <a:latin typeface="Calibri" pitchFamily="34" charset="0"/>
              </a:rPr>
            </a:br>
            <a:r>
              <a:rPr lang="en-US" sz="2800" b="1" dirty="0" smtClean="0">
                <a:solidFill>
                  <a:schemeClr val="bg1"/>
                </a:solidFill>
                <a:latin typeface="Calibri" pitchFamily="34" charset="0"/>
              </a:rPr>
              <a:t>“the assembly of the firstborn who are enrolled in heaven”  Heb 12:23        </a:t>
            </a:r>
            <a:r>
              <a:rPr lang="en-CA" sz="2800" b="1" spc="-20" dirty="0" smtClean="0">
                <a:solidFill>
                  <a:srgbClr val="FF0000"/>
                </a:solidFill>
                <a:latin typeface="Calibri" pitchFamily="34" charset="0"/>
              </a:rPr>
              <a:t>Praise you, Lord!</a:t>
            </a:r>
            <a:br>
              <a:rPr lang="en-CA" sz="2800" b="1" spc="-20" dirty="0" smtClean="0">
                <a:solidFill>
                  <a:srgbClr val="FF0000"/>
                </a:solidFill>
                <a:latin typeface="Calibri" pitchFamily="34" charset="0"/>
              </a:rPr>
            </a:br>
            <a:endParaRPr lang="en-CA" sz="2800" dirty="0" smtClean="0">
              <a:solidFill>
                <a:schemeClr val="bg1"/>
              </a:solidFill>
              <a:latin typeface="Calibri" pitchFamily="34" charset="0"/>
            </a:endParaRPr>
          </a:p>
        </p:txBody>
      </p:sp>
      <p:pic>
        <p:nvPicPr>
          <p:cNvPr id="9219" name="Picture 2" descr="abroad,atlases,destinations,documents,Fotolia,geography,holidays,international,maps,overseas,passports,Photographs,planning,travels,vacations,worlds"/>
          <p:cNvPicPr>
            <a:picLocks noChangeAspect="1" noChangeArrowheads="1"/>
          </p:cNvPicPr>
          <p:nvPr/>
        </p:nvPicPr>
        <p:blipFill>
          <a:blip r:embed="rId2" cstate="print"/>
          <a:srcRect t="23260" b="18587"/>
          <a:stretch>
            <a:fillRect/>
          </a:stretch>
        </p:blipFill>
        <p:spPr bwMode="auto">
          <a:xfrm>
            <a:off x="-17783" y="-285776"/>
            <a:ext cx="5741911" cy="3566160"/>
          </a:xfrm>
          <a:prstGeom prst="rect">
            <a:avLst/>
          </a:prstGeom>
          <a:noFill/>
          <a:ln w="9525">
            <a:noFill/>
            <a:miter lim="800000"/>
            <a:headEnd/>
            <a:tailEnd/>
          </a:ln>
        </p:spPr>
      </p:pic>
      <p:sp>
        <p:nvSpPr>
          <p:cNvPr id="4" name="TextBox 3"/>
          <p:cNvSpPr txBox="1"/>
          <p:nvPr/>
        </p:nvSpPr>
        <p:spPr>
          <a:xfrm rot="19560000">
            <a:off x="2479050" y="1164683"/>
            <a:ext cx="2313432" cy="1463040"/>
          </a:xfrm>
          <a:prstGeom prst="rect">
            <a:avLst/>
          </a:prstGeom>
          <a:solidFill>
            <a:schemeClr val="bg1"/>
          </a:solidFill>
        </p:spPr>
        <p:txBody>
          <a:bodyPr wrap="square">
            <a:spAutoFit/>
          </a:bodyPr>
          <a:lstStyle/>
          <a:p>
            <a:pPr algn="ctr">
              <a:defRPr/>
            </a:pPr>
            <a:r>
              <a:rPr lang="en-CA" sz="2400" b="1" cap="all" dirty="0"/>
              <a:t>Citizens of heaven</a:t>
            </a:r>
          </a:p>
          <a:p>
            <a:pPr algn="ctr">
              <a:defRPr/>
            </a:pPr>
            <a:endParaRPr lang="en-CA" sz="2000" b="1" cap="all" dirty="0"/>
          </a:p>
          <a:p>
            <a:pPr algn="ctr">
              <a:defRPr/>
            </a:pPr>
            <a:r>
              <a:rPr lang="en-CA" sz="2400" b="1" cap="all" dirty="0"/>
              <a:t>  </a:t>
            </a:r>
            <a:r>
              <a:rPr lang="en-CA" sz="2400" b="1" cap="all" dirty="0" smtClean="0"/>
              <a:t> Passport </a:t>
            </a:r>
            <a:r>
              <a:rPr lang="en-CA" sz="2400" b="1" i="1" cap="all" dirty="0" smtClean="0"/>
              <a:t>  </a:t>
            </a:r>
            <a:endParaRPr lang="en-CA" sz="2400" b="1" i="1" cap="all" dirty="0"/>
          </a:p>
        </p:txBody>
      </p:sp>
      <p:sp>
        <p:nvSpPr>
          <p:cNvPr id="9222" name="TextBox 5"/>
          <p:cNvSpPr txBox="1">
            <a:spLocks noChangeArrowheads="1"/>
          </p:cNvSpPr>
          <p:nvPr/>
        </p:nvSpPr>
        <p:spPr bwMode="auto">
          <a:xfrm>
            <a:off x="2484438" y="3500438"/>
            <a:ext cx="2808287" cy="646112"/>
          </a:xfrm>
          <a:prstGeom prst="rect">
            <a:avLst/>
          </a:prstGeom>
          <a:solidFill>
            <a:srgbClr val="FFFF00"/>
          </a:solidFill>
          <a:ln w="9525">
            <a:noFill/>
            <a:miter lim="800000"/>
            <a:headEnd/>
            <a:tailEnd/>
          </a:ln>
        </p:spPr>
        <p:txBody>
          <a:bodyPr>
            <a:spAutoFit/>
          </a:bodyPr>
          <a:lstStyle/>
          <a:p>
            <a:r>
              <a:rPr lang="en-CA"/>
              <a:t>                                         </a:t>
            </a:r>
          </a:p>
          <a:p>
            <a:endParaRPr lang="en-CA"/>
          </a:p>
        </p:txBody>
      </p:sp>
      <p:sp>
        <p:nvSpPr>
          <p:cNvPr id="7" name="TextBox 6"/>
          <p:cNvSpPr txBox="1"/>
          <p:nvPr/>
        </p:nvSpPr>
        <p:spPr>
          <a:xfrm>
            <a:off x="2627784" y="-99392"/>
            <a:ext cx="3456384" cy="215444"/>
          </a:xfrm>
          <a:prstGeom prst="rect">
            <a:avLst/>
          </a:prstGeom>
          <a:noFill/>
        </p:spPr>
        <p:txBody>
          <a:bodyPr wrap="square" rtlCol="0">
            <a:spAutoFit/>
          </a:bodyPr>
          <a:lstStyle/>
          <a:p>
            <a:pPr algn="ctr"/>
            <a:r>
              <a:rPr lang="en-CA" sz="800" dirty="0" smtClean="0">
                <a:solidFill>
                  <a:schemeClr val="accent1">
                    <a:lumMod val="60000"/>
                    <a:lumOff val="40000"/>
                  </a:schemeClr>
                </a:solidFill>
              </a:rPr>
              <a:t>Microsoft clip art © 2013   Microsoft Corporation. </a:t>
            </a:r>
            <a:endParaRPr lang="en-CA" sz="800" dirty="0">
              <a:solidFill>
                <a:schemeClr val="accent1">
                  <a:lumMod val="60000"/>
                  <a:lumOff val="40000"/>
                </a:schemeClr>
              </a:solidFill>
            </a:endParaRPr>
          </a:p>
        </p:txBody>
      </p:sp>
      <p:sp>
        <p:nvSpPr>
          <p:cNvPr id="13" name="TextBox 12"/>
          <p:cNvSpPr txBox="1"/>
          <p:nvPr/>
        </p:nvSpPr>
        <p:spPr>
          <a:xfrm>
            <a:off x="5999544" y="3471391"/>
            <a:ext cx="3108960" cy="461665"/>
          </a:xfrm>
          <a:prstGeom prst="rect">
            <a:avLst/>
          </a:prstGeom>
          <a:noFill/>
        </p:spPr>
        <p:txBody>
          <a:bodyPr wrap="square" rtlCol="0">
            <a:spAutoFit/>
          </a:bodyPr>
          <a:lstStyle/>
          <a:p>
            <a:pPr algn="ctr"/>
            <a:r>
              <a:rPr lang="en-CA" sz="2400" b="1" spc="-30" dirty="0" smtClean="0">
                <a:solidFill>
                  <a:schemeClr val="bg1"/>
                </a:solidFill>
                <a:latin typeface="Calibri" pitchFamily="34" charset="0"/>
                <a:cs typeface="Calibri" pitchFamily="34" charset="0"/>
              </a:rPr>
              <a:t>citizenship</a:t>
            </a:r>
            <a:endParaRPr lang="en-CA" sz="2400" b="1" spc="-30" dirty="0">
              <a:solidFill>
                <a:schemeClr val="bg1"/>
              </a:solidFill>
              <a:latin typeface="Calibri" pitchFamily="34" charset="0"/>
              <a:cs typeface="Calibri" pitchFamily="34" charset="0"/>
            </a:endParaRPr>
          </a:p>
        </p:txBody>
      </p:sp>
      <p:sp>
        <p:nvSpPr>
          <p:cNvPr id="15" name="TextBox 14"/>
          <p:cNvSpPr txBox="1"/>
          <p:nvPr/>
        </p:nvSpPr>
        <p:spPr>
          <a:xfrm>
            <a:off x="6948264" y="128826"/>
            <a:ext cx="1152128" cy="707886"/>
          </a:xfrm>
          <a:prstGeom prst="rect">
            <a:avLst/>
          </a:prstGeom>
          <a:noFill/>
        </p:spPr>
        <p:txBody>
          <a:bodyPr wrap="square" rtlCol="0">
            <a:spAutoFit/>
          </a:bodyPr>
          <a:lstStyle/>
          <a:p>
            <a:pPr algn="ctr"/>
            <a:r>
              <a:rPr lang="en-CA" sz="2000" b="1" dirty="0" smtClean="0">
                <a:solidFill>
                  <a:schemeClr val="bg1"/>
                </a:solidFill>
              </a:rPr>
              <a:t>ME, ME,ME!</a:t>
            </a:r>
            <a:endParaRPr lang="en-CA" sz="2000" b="1" dirty="0">
              <a:solidFill>
                <a:schemeClr val="bg1"/>
              </a:solidFill>
            </a:endParaRPr>
          </a:p>
        </p:txBody>
      </p:sp>
      <p:sp>
        <p:nvSpPr>
          <p:cNvPr id="22" name="Rectangle 21"/>
          <p:cNvSpPr/>
          <p:nvPr/>
        </p:nvSpPr>
        <p:spPr>
          <a:xfrm>
            <a:off x="7452320" y="2276872"/>
            <a:ext cx="182880" cy="10972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flipH="1">
            <a:off x="7133416" y="2526040"/>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p:cNvSpPr txBox="1"/>
          <p:nvPr/>
        </p:nvSpPr>
        <p:spPr>
          <a:xfrm>
            <a:off x="6084168" y="1484784"/>
            <a:ext cx="2880320" cy="461665"/>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No citizenship</a:t>
            </a:r>
            <a:endParaRPr lang="en-CA" sz="2400" b="1" dirty="0">
              <a:solidFill>
                <a:schemeClr val="bg1"/>
              </a:solidFill>
              <a:latin typeface="Calibri" pitchFamily="34" charset="0"/>
              <a:cs typeface="Calibri" pitchFamily="34" charset="0"/>
            </a:endParaRPr>
          </a:p>
        </p:txBody>
      </p:sp>
      <p:pic>
        <p:nvPicPr>
          <p:cNvPr id="20" name="Picture 19" descr="www.fg-a.com valentine 2-jumping-heart.gif"/>
          <p:cNvPicPr>
            <a:picLocks noChangeAspect="1"/>
          </p:cNvPicPr>
          <p:nvPr/>
        </p:nvPicPr>
        <p:blipFill>
          <a:blip r:embed="rId3" cstate="print"/>
          <a:stretch>
            <a:fillRect/>
          </a:stretch>
        </p:blipFill>
        <p:spPr>
          <a:xfrm>
            <a:off x="6957392" y="2132856"/>
            <a:ext cx="1143000" cy="1333500"/>
          </a:xfrm>
          <a:prstGeom prst="rect">
            <a:avLst/>
          </a:prstGeom>
        </p:spPr>
      </p:pic>
      <p:sp>
        <p:nvSpPr>
          <p:cNvPr id="29" name="TextBox 28"/>
          <p:cNvSpPr txBox="1"/>
          <p:nvPr/>
        </p:nvSpPr>
        <p:spPr>
          <a:xfrm>
            <a:off x="6516216" y="3933056"/>
            <a:ext cx="2088232" cy="369332"/>
          </a:xfrm>
          <a:prstGeom prst="rect">
            <a:avLst/>
          </a:prstGeom>
          <a:noFill/>
        </p:spPr>
        <p:txBody>
          <a:bodyPr wrap="square" rtlCol="0">
            <a:spAutoFit/>
          </a:bodyPr>
          <a:lstStyle/>
          <a:p>
            <a:pPr algn="ctr"/>
            <a:r>
              <a:rPr lang="en-CA" sz="900" dirty="0" smtClean="0">
                <a:solidFill>
                  <a:schemeClr val="tx1">
                    <a:lumMod val="50000"/>
                  </a:schemeClr>
                </a:solidFill>
              </a:rPr>
              <a:t>angry smiley © sherv.net</a:t>
            </a:r>
          </a:p>
          <a:p>
            <a:pPr algn="ctr"/>
            <a:r>
              <a:rPr lang="en-CA" sz="900" dirty="0" smtClean="0">
                <a:solidFill>
                  <a:schemeClr val="tx1">
                    <a:lumMod val="50000"/>
                  </a:schemeClr>
                </a:solidFill>
              </a:rPr>
              <a:t>Jumping heart © www.fg-a.com</a:t>
            </a:r>
          </a:p>
        </p:txBody>
      </p:sp>
      <p:pic>
        <p:nvPicPr>
          <p:cNvPr id="30" name="Picture 29" descr="red-angry-face-smiley-emoticon sherv.net.gif"/>
          <p:cNvPicPr>
            <a:picLocks noChangeAspect="1"/>
          </p:cNvPicPr>
          <p:nvPr/>
        </p:nvPicPr>
        <p:blipFill>
          <a:blip r:embed="rId4" cstate="print"/>
          <a:stretch>
            <a:fillRect/>
          </a:stretch>
        </p:blipFill>
        <p:spPr>
          <a:xfrm>
            <a:off x="7161659" y="772696"/>
            <a:ext cx="722709" cy="731520"/>
          </a:xfrm>
          <a:prstGeom prst="rect">
            <a:avLst/>
          </a:prstGeom>
        </p:spPr>
      </p:pic>
      <p:sp>
        <p:nvSpPr>
          <p:cNvPr id="17" name="TextBox 4"/>
          <p:cNvSpPr txBox="1">
            <a:spLocks noChangeArrowheads="1"/>
          </p:cNvSpPr>
          <p:nvPr/>
        </p:nvSpPr>
        <p:spPr bwMode="auto">
          <a:xfrm>
            <a:off x="467544" y="3260711"/>
            <a:ext cx="4846320" cy="954107"/>
          </a:xfrm>
          <a:prstGeom prst="rect">
            <a:avLst/>
          </a:prstGeom>
          <a:solidFill>
            <a:schemeClr val="tx1"/>
          </a:solidFill>
          <a:ln w="9525">
            <a:noFill/>
            <a:miter lim="800000"/>
            <a:headEnd/>
            <a:tailEnd/>
          </a:ln>
        </p:spPr>
        <p:txBody>
          <a:bodyPr wrap="square">
            <a:spAutoFit/>
          </a:bodyPr>
          <a:lstStyle/>
          <a:p>
            <a:pPr algn="ctr"/>
            <a:r>
              <a:rPr lang="en-CA" sz="2800" b="1" spc="-20" dirty="0" smtClean="0">
                <a:solidFill>
                  <a:srgbClr val="FF0000"/>
                </a:solidFill>
                <a:latin typeface="Calibri" pitchFamily="34" charset="0"/>
              </a:rPr>
              <a:t>83. citizenship in heaven!</a:t>
            </a:r>
          </a:p>
          <a:p>
            <a:pPr algn="ctr"/>
            <a:r>
              <a:rPr lang="en-CA" sz="2800" b="1" spc="-20" dirty="0" smtClean="0">
                <a:solidFill>
                  <a:srgbClr val="FF0000"/>
                </a:solidFill>
                <a:latin typeface="Calibri" pitchFamily="34" charset="0"/>
              </a:rPr>
              <a:t>Thank you, Lord!</a:t>
            </a:r>
            <a:endParaRPr lang="en-CA" sz="2800" b="1" spc="-2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11266" name="Picture 2" descr="marriage to Lamb kootation.com.jpg"/>
          <p:cNvPicPr>
            <a:picLocks noChangeAspect="1"/>
          </p:cNvPicPr>
          <p:nvPr/>
        </p:nvPicPr>
        <p:blipFill>
          <a:blip r:embed="rId2" cstate="print"/>
          <a:srcRect r="16231"/>
          <a:stretch>
            <a:fillRect/>
          </a:stretch>
        </p:blipFill>
        <p:spPr bwMode="auto">
          <a:xfrm>
            <a:off x="34925" y="115888"/>
            <a:ext cx="4465067" cy="6569075"/>
          </a:xfrm>
          <a:prstGeom prst="rect">
            <a:avLst/>
          </a:prstGeom>
          <a:noFill/>
          <a:ln w="9525">
            <a:noFill/>
            <a:miter lim="800000"/>
            <a:headEnd/>
            <a:tailEnd/>
          </a:ln>
        </p:spPr>
      </p:pic>
      <p:pic>
        <p:nvPicPr>
          <p:cNvPr id="8" name="Picture 7" descr="angry-face-01s.gif"/>
          <p:cNvPicPr>
            <a:picLocks noChangeAspect="1"/>
          </p:cNvPicPr>
          <p:nvPr/>
        </p:nvPicPr>
        <p:blipFill>
          <a:blip r:embed="rId3" cstate="print"/>
          <a:stretch>
            <a:fillRect/>
          </a:stretch>
        </p:blipFill>
        <p:spPr>
          <a:xfrm>
            <a:off x="8028384" y="5733256"/>
            <a:ext cx="864096" cy="864096"/>
          </a:xfrm>
          <a:prstGeom prst="ellipse">
            <a:avLst/>
          </a:prstGeom>
        </p:spPr>
      </p:pic>
      <p:sp>
        <p:nvSpPr>
          <p:cNvPr id="9" name="TextBox 8"/>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028384" y="569318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11"/>
          <p:cNvSpPr txBox="1"/>
          <p:nvPr/>
        </p:nvSpPr>
        <p:spPr>
          <a:xfrm>
            <a:off x="3203848" y="5735578"/>
            <a:ext cx="1296144" cy="861774"/>
          </a:xfrm>
          <a:prstGeom prst="rect">
            <a:avLst/>
          </a:prstGeom>
          <a:noFill/>
        </p:spPr>
        <p:txBody>
          <a:bodyPr wrap="square" rtlCol="0">
            <a:spAutoFit/>
          </a:bodyPr>
          <a:lstStyle/>
          <a:p>
            <a:pPr algn="ctr"/>
            <a:r>
              <a:rPr lang="en-CA" sz="1000" dirty="0" smtClean="0">
                <a:solidFill>
                  <a:schemeClr val="tx1">
                    <a:lumMod val="75000"/>
                  </a:schemeClr>
                </a:solidFill>
                <a:latin typeface="+mn-lt"/>
                <a:cs typeface="Calibri" pitchFamily="34" charset="0"/>
              </a:rPr>
              <a:t>many copies </a:t>
            </a:r>
          </a:p>
          <a:p>
            <a:pPr algn="ctr"/>
            <a:r>
              <a:rPr lang="en-CA" sz="1000" dirty="0" smtClean="0">
                <a:solidFill>
                  <a:schemeClr val="tx1">
                    <a:lumMod val="75000"/>
                  </a:schemeClr>
                </a:solidFill>
                <a:latin typeface="+mn-lt"/>
                <a:cs typeface="Calibri" pitchFamily="34" charset="0"/>
              </a:rPr>
              <a:t>on internet, </a:t>
            </a:r>
          </a:p>
          <a:p>
            <a:pPr algn="ctr"/>
            <a:r>
              <a:rPr lang="en-CA" sz="1000" dirty="0" smtClean="0">
                <a:solidFill>
                  <a:schemeClr val="tx1">
                    <a:lumMod val="75000"/>
                  </a:schemeClr>
                </a:solidFill>
                <a:latin typeface="+mn-lt"/>
                <a:cs typeface="Calibri" pitchFamily="34" charset="0"/>
              </a:rPr>
              <a:t>original unknown. This is from Kootation.com.</a:t>
            </a:r>
            <a:endParaRPr lang="en-CA" sz="1000" dirty="0">
              <a:solidFill>
                <a:schemeClr val="tx1">
                  <a:lumMod val="75000"/>
                </a:schemeClr>
              </a:solidFill>
              <a:latin typeface="+mn-lt"/>
              <a:cs typeface="Calibri" pitchFamily="34" charset="0"/>
            </a:endParaRPr>
          </a:p>
        </p:txBody>
      </p:sp>
      <p:sp>
        <p:nvSpPr>
          <p:cNvPr id="13" name="Title 1"/>
          <p:cNvSpPr txBox="1">
            <a:spLocks/>
          </p:cNvSpPr>
          <p:nvPr/>
        </p:nvSpPr>
        <p:spPr bwMode="auto">
          <a:xfrm>
            <a:off x="4929190" y="3006080"/>
            <a:ext cx="3959225" cy="1143000"/>
          </a:xfrm>
          <a:prstGeom prst="rect">
            <a:avLst/>
          </a:prstGeom>
          <a:noFill/>
          <a:ln w="9525">
            <a:noFill/>
            <a:miter lim="800000"/>
            <a:headEnd/>
            <a:tailEnd/>
          </a:ln>
        </p:spPr>
        <p:txBody>
          <a:bodyPr anchor="ctr"/>
          <a:lstStyle/>
          <a:p>
            <a:pPr algn="ctr"/>
            <a:endParaRPr lang="en-CA" sz="2800" b="1" dirty="0">
              <a:latin typeface="Calibri" pitchFamily="34" charset="0"/>
            </a:endParaRPr>
          </a:p>
          <a:p>
            <a:pPr algn="ctr"/>
            <a:r>
              <a:rPr lang="en-CA" sz="2800" b="1" dirty="0">
                <a:latin typeface="Calibri" pitchFamily="34" charset="0"/>
              </a:rPr>
              <a:t>“We rejoice in hope of the glory of God”  </a:t>
            </a:r>
          </a:p>
          <a:p>
            <a:pPr algn="ctr"/>
            <a:r>
              <a:rPr lang="en-CA" sz="2800" b="1" dirty="0">
                <a:latin typeface="Calibri" pitchFamily="34" charset="0"/>
              </a:rPr>
              <a:t>Rom </a:t>
            </a:r>
            <a:r>
              <a:rPr lang="en-CA" sz="2800" b="1" dirty="0" smtClean="0">
                <a:latin typeface="Calibri" pitchFamily="34" charset="0"/>
              </a:rPr>
              <a:t>5:5</a:t>
            </a:r>
            <a:endParaRPr lang="en-CA" sz="2800" dirty="0">
              <a:latin typeface="Calibri" pitchFamily="34" charset="0"/>
            </a:endParaRPr>
          </a:p>
          <a:p>
            <a:pPr algn="ctr"/>
            <a:r>
              <a:rPr lang="en-CA" sz="2800" b="1" dirty="0">
                <a:latin typeface="Calibri" pitchFamily="34" charset="0"/>
              </a:rPr>
              <a:t> </a:t>
            </a:r>
            <a:endParaRPr lang="en-CA" sz="2800" dirty="0">
              <a:latin typeface="Calibri" pitchFamily="34" charset="0"/>
            </a:endParaRPr>
          </a:p>
          <a:p>
            <a:pPr algn="ctr"/>
            <a:r>
              <a:rPr lang="en-US" sz="2800" b="1" dirty="0">
                <a:latin typeface="Calibri" pitchFamily="34" charset="0"/>
              </a:rPr>
              <a:t>“Christ in you, </a:t>
            </a:r>
          </a:p>
          <a:p>
            <a:pPr algn="ctr"/>
            <a:r>
              <a:rPr lang="en-US" sz="2800" b="1" dirty="0">
                <a:latin typeface="Calibri" pitchFamily="34" charset="0"/>
              </a:rPr>
              <a:t>the hope of glory”</a:t>
            </a:r>
          </a:p>
          <a:p>
            <a:pPr algn="ctr"/>
            <a:r>
              <a:rPr lang="en-US" sz="2800" b="1" dirty="0">
                <a:latin typeface="Calibri" pitchFamily="34" charset="0"/>
              </a:rPr>
              <a:t>Col </a:t>
            </a:r>
            <a:r>
              <a:rPr lang="en-US" sz="2800" b="1" dirty="0" smtClean="0">
                <a:latin typeface="Calibri" pitchFamily="34" charset="0"/>
              </a:rPr>
              <a:t>1:27</a:t>
            </a:r>
            <a:endParaRPr lang="en-CA" sz="2800" dirty="0">
              <a:latin typeface="Calibri" pitchFamily="34" charset="0"/>
            </a:endParaRPr>
          </a:p>
          <a:p>
            <a:pPr algn="ctr"/>
            <a:r>
              <a:rPr lang="en-US" sz="2800" b="1" dirty="0">
                <a:latin typeface="Calibri" pitchFamily="34" charset="0"/>
              </a:rPr>
              <a:t> </a:t>
            </a:r>
            <a:endParaRPr lang="en-CA" sz="2800" dirty="0">
              <a:latin typeface="Calibri" pitchFamily="34" charset="0"/>
            </a:endParaRPr>
          </a:p>
        </p:txBody>
      </p:sp>
      <p:sp>
        <p:nvSpPr>
          <p:cNvPr id="11" name="TextBox 10"/>
          <p:cNvSpPr txBox="1"/>
          <p:nvPr/>
        </p:nvSpPr>
        <p:spPr>
          <a:xfrm>
            <a:off x="5148064" y="692696"/>
            <a:ext cx="3435856"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84. the hope of glory!</a:t>
            </a:r>
          </a:p>
          <a:p>
            <a:pPr algn="ctr"/>
            <a:r>
              <a:rPr lang="en-CA" sz="2800" b="1" dirty="0" smtClean="0">
                <a:solidFill>
                  <a:srgbClr val="FF0000"/>
                </a:solidFill>
                <a:latin typeface="Calibri" pitchFamily="34" charset="0"/>
              </a:rPr>
              <a:t>Wonderful Lord!</a:t>
            </a:r>
            <a:endParaRPr lang="en-CA" dirty="0"/>
          </a:p>
        </p:txBody>
      </p:sp>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pic>
        <p:nvPicPr>
          <p:cNvPr id="6" name="Picture 5" descr="angry-face-01s.gif"/>
          <p:cNvPicPr>
            <a:picLocks noChangeAspect="1"/>
          </p:cNvPicPr>
          <p:nvPr/>
        </p:nvPicPr>
        <p:blipFill>
          <a:blip r:embed="rId3" cstate="print"/>
          <a:stretch>
            <a:fillRect/>
          </a:stretch>
        </p:blipFill>
        <p:spPr>
          <a:xfrm>
            <a:off x="8028384" y="5733256"/>
            <a:ext cx="864096" cy="864096"/>
          </a:xfrm>
          <a:prstGeom prst="ellipse">
            <a:avLst/>
          </a:prstGeom>
        </p:spPr>
      </p:pic>
      <p:sp>
        <p:nvSpPr>
          <p:cNvPr id="7" name="TextBox 6"/>
          <p:cNvSpPr txBox="1"/>
          <p:nvPr/>
        </p:nvSpPr>
        <p:spPr>
          <a:xfrm>
            <a:off x="8028384" y="569318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8" name="TextBox 7"/>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1" name="TextBox 4"/>
          <p:cNvSpPr txBox="1">
            <a:spLocks noChangeArrowheads="1"/>
          </p:cNvSpPr>
          <p:nvPr/>
        </p:nvSpPr>
        <p:spPr bwMode="auto">
          <a:xfrm>
            <a:off x="251792" y="4365625"/>
            <a:ext cx="7848600" cy="2400657"/>
          </a:xfrm>
          <a:prstGeom prst="rect">
            <a:avLst/>
          </a:prstGeom>
          <a:noFill/>
          <a:ln w="9525">
            <a:noFill/>
            <a:miter lim="800000"/>
            <a:headEnd/>
            <a:tailEnd/>
          </a:ln>
        </p:spPr>
        <p:txBody>
          <a:bodyPr>
            <a:spAutoFit/>
          </a:bodyPr>
          <a:lstStyle/>
          <a:p>
            <a:pPr algn="ctr"/>
            <a:r>
              <a:rPr lang="en-US" sz="2800" b="1" dirty="0">
                <a:solidFill>
                  <a:schemeClr val="bg1"/>
                </a:solidFill>
                <a:latin typeface="Calibri" pitchFamily="34" charset="0"/>
              </a:rPr>
              <a:t>“We are children of God . . . heirs of God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and </a:t>
            </a:r>
            <a:r>
              <a:rPr lang="en-US" sz="2800" b="1" dirty="0">
                <a:solidFill>
                  <a:schemeClr val="bg1"/>
                </a:solidFill>
                <a:latin typeface="Calibri" pitchFamily="34" charset="0"/>
              </a:rPr>
              <a:t>fellow heirs with Christ”  Rom </a:t>
            </a:r>
            <a:r>
              <a:rPr lang="en-US" sz="2800" b="1" dirty="0" smtClean="0">
                <a:solidFill>
                  <a:schemeClr val="bg1"/>
                </a:solidFill>
                <a:latin typeface="Calibri" pitchFamily="34" charset="0"/>
              </a:rPr>
              <a:t>8:16-17 </a:t>
            </a:r>
            <a:endParaRPr lang="en-CA" sz="2800" dirty="0">
              <a:solidFill>
                <a:schemeClr val="bg1"/>
              </a:solidFill>
              <a:latin typeface="Calibri" pitchFamily="34" charset="0"/>
            </a:endParaRPr>
          </a:p>
          <a:p>
            <a:pPr algn="ctr"/>
            <a:endParaRPr lang="en-US" sz="1000" b="1" dirty="0">
              <a:solidFill>
                <a:schemeClr val="bg1"/>
              </a:solidFill>
              <a:latin typeface="Calibri" pitchFamily="34" charset="0"/>
            </a:endParaRPr>
          </a:p>
          <a:p>
            <a:pPr algn="ctr"/>
            <a:r>
              <a:rPr lang="en-US" sz="2800" b="1" dirty="0">
                <a:solidFill>
                  <a:schemeClr val="bg1"/>
                </a:solidFill>
                <a:latin typeface="Calibri" pitchFamily="34" charset="0"/>
              </a:rPr>
              <a:t>“Come, you who are blessed by my Father,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inherit </a:t>
            </a:r>
            <a:r>
              <a:rPr lang="en-US" sz="2800" b="1" dirty="0">
                <a:solidFill>
                  <a:schemeClr val="bg1"/>
                </a:solidFill>
                <a:latin typeface="Calibri" pitchFamily="34" charset="0"/>
              </a:rPr>
              <a:t>the kingdom prepared for you from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the </a:t>
            </a:r>
            <a:r>
              <a:rPr lang="en-US" sz="2800" b="1" dirty="0">
                <a:solidFill>
                  <a:schemeClr val="bg1"/>
                </a:solidFill>
                <a:latin typeface="Calibri" pitchFamily="34" charset="0"/>
              </a:rPr>
              <a:t>foundation of the world”  Matt </a:t>
            </a:r>
            <a:r>
              <a:rPr lang="en-US" sz="2800" b="1" dirty="0" smtClean="0">
                <a:solidFill>
                  <a:schemeClr val="bg1"/>
                </a:solidFill>
                <a:latin typeface="Calibri" pitchFamily="34" charset="0"/>
              </a:rPr>
              <a:t>25:34</a:t>
            </a:r>
            <a:endParaRPr lang="en-CA" sz="2800" dirty="0">
              <a:solidFill>
                <a:schemeClr val="bg1"/>
              </a:solidFill>
              <a:latin typeface="Calibri" pitchFamily="34" charset="0"/>
            </a:endParaRPr>
          </a:p>
        </p:txBody>
      </p:sp>
      <p:sp>
        <p:nvSpPr>
          <p:cNvPr id="13" name="Title 1"/>
          <p:cNvSpPr txBox="1">
            <a:spLocks/>
          </p:cNvSpPr>
          <p:nvPr/>
        </p:nvSpPr>
        <p:spPr bwMode="auto">
          <a:xfrm>
            <a:off x="6011738" y="1196752"/>
            <a:ext cx="2952750" cy="21602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85. inheritance,</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heirs of God </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and fellow heirs with Christ!</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Thank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876032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76032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76032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760327" name="Object 7"/>
          <p:cNvGraphicFramePr>
            <a:graphicFrameLocks noChangeAspect="1"/>
          </p:cNvGraphicFramePr>
          <p:nvPr/>
        </p:nvGraphicFramePr>
        <p:xfrm>
          <a:off x="0" y="0"/>
          <a:ext cx="5824192" cy="4365104"/>
        </p:xfrm>
        <a:graphic>
          <a:graphicData uri="http://schemas.openxmlformats.org/presentationml/2006/ole">
            <p:oleObj spid="_x0000_s8760327" name="Slide" r:id="rId4" imgW="4570378" imgH="3427559" progId="">
              <p:embed/>
            </p:oleObj>
          </a:graphicData>
        </a:graphic>
      </p:graphicFrame>
    </p:spTree>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657049.jpg"/>
          <p:cNvPicPr>
            <a:picLocks noChangeAspect="1"/>
          </p:cNvPicPr>
          <p:nvPr/>
        </p:nvPicPr>
        <p:blipFill>
          <a:blip r:embed="rId2" cstate="print"/>
          <a:srcRect b="4716"/>
          <a:stretch>
            <a:fillRect/>
          </a:stretch>
        </p:blipFill>
        <p:spPr>
          <a:xfrm>
            <a:off x="611560" y="0"/>
            <a:ext cx="7848873" cy="4449052"/>
          </a:xfrm>
          <a:prstGeom prst="rect">
            <a:avLst/>
          </a:prstGeom>
        </p:spPr>
      </p:pic>
      <p:sp>
        <p:nvSpPr>
          <p:cNvPr id="13316" name="TextBox 3"/>
          <p:cNvSpPr txBox="1">
            <a:spLocks noChangeArrowheads="1"/>
          </p:cNvSpPr>
          <p:nvPr/>
        </p:nvSpPr>
        <p:spPr bwMode="auto">
          <a:xfrm>
            <a:off x="35496" y="115888"/>
            <a:ext cx="2664296" cy="1384995"/>
          </a:xfrm>
          <a:prstGeom prst="rect">
            <a:avLst/>
          </a:prstGeom>
          <a:noFill/>
          <a:ln w="9525">
            <a:noFill/>
            <a:miter lim="800000"/>
            <a:headEnd/>
            <a:tailEnd/>
          </a:ln>
        </p:spPr>
        <p:txBody>
          <a:bodyPr wrap="square">
            <a:spAutoFit/>
          </a:bodyPr>
          <a:lstStyle/>
          <a:p>
            <a:pPr algn="ctr"/>
            <a:r>
              <a:rPr lang="en-CA" sz="2800" b="1" dirty="0" smtClean="0">
                <a:solidFill>
                  <a:srgbClr val="FF0000"/>
                </a:solidFill>
                <a:latin typeface="Calibri" pitchFamily="34" charset="0"/>
              </a:rPr>
              <a:t> 86. with Christ </a:t>
            </a:r>
            <a:r>
              <a:rPr lang="en-CA" sz="2800" b="1" dirty="0">
                <a:solidFill>
                  <a:srgbClr val="FF0000"/>
                </a:solidFill>
                <a:latin typeface="Calibri" pitchFamily="34" charset="0"/>
              </a:rPr>
              <a:t>when </a:t>
            </a:r>
            <a:endParaRPr lang="en-CA" sz="2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we die!</a:t>
            </a:r>
            <a:endParaRPr lang="en-CA" sz="2800" b="1" dirty="0">
              <a:solidFill>
                <a:srgbClr val="FF0000"/>
              </a:solidFill>
              <a:latin typeface="Calibri" pitchFamily="34" charset="0"/>
            </a:endParaRPr>
          </a:p>
        </p:txBody>
      </p:sp>
      <p:sp>
        <p:nvSpPr>
          <p:cNvPr id="8" name="TextBox 7"/>
          <p:cNvSpPr txBox="1"/>
          <p:nvPr/>
        </p:nvSpPr>
        <p:spPr>
          <a:xfrm>
            <a:off x="1043608" y="4334907"/>
            <a:ext cx="7056784" cy="246221"/>
          </a:xfrm>
          <a:prstGeom prst="rect">
            <a:avLst/>
          </a:prstGeom>
          <a:noFill/>
        </p:spPr>
        <p:txBody>
          <a:bodyPr wrap="square" rtlCol="0">
            <a:spAutoFit/>
          </a:bodyPr>
          <a:lstStyle/>
          <a:p>
            <a:pPr algn="ctr"/>
            <a:r>
              <a:rPr lang="en-CA" sz="1000" dirty="0" smtClean="0">
                <a:solidFill>
                  <a:schemeClr val="tx1">
                    <a:lumMod val="50000"/>
                  </a:schemeClr>
                </a:solidFill>
              </a:rPr>
              <a:t>© iclickart.co.kr with permission  from </a:t>
            </a:r>
            <a:r>
              <a:rPr lang="en-CA" sz="1000" dirty="0" err="1" smtClean="0">
                <a:solidFill>
                  <a:schemeClr val="tx1">
                    <a:lumMod val="50000"/>
                  </a:schemeClr>
                </a:solidFill>
              </a:rPr>
              <a:t>Iregihwek</a:t>
            </a:r>
            <a:r>
              <a:rPr lang="ko-KR" altLang="en-US" sz="1000" dirty="0" smtClean="0">
                <a:solidFill>
                  <a:schemeClr val="tx1">
                    <a:lumMod val="50000"/>
                  </a:schemeClr>
                </a:solidFill>
              </a:rPr>
              <a:t> </a:t>
            </a:r>
            <a:r>
              <a:rPr lang="en-CA" sz="1000" dirty="0" smtClean="0">
                <a:solidFill>
                  <a:schemeClr val="tx1">
                    <a:lumMod val="50000"/>
                  </a:schemeClr>
                </a:solidFill>
              </a:rPr>
              <a:t>print shop in </a:t>
            </a:r>
            <a:r>
              <a:rPr lang="en-CA" sz="1000" dirty="0" err="1" smtClean="0">
                <a:solidFill>
                  <a:schemeClr val="tx1">
                    <a:lumMod val="50000"/>
                  </a:schemeClr>
                </a:solidFill>
              </a:rPr>
              <a:t>Yeosu</a:t>
            </a:r>
            <a:r>
              <a:rPr lang="en-CA" sz="1000" dirty="0" smtClean="0">
                <a:solidFill>
                  <a:schemeClr val="tx1">
                    <a:lumMod val="50000"/>
                  </a:schemeClr>
                </a:solidFill>
              </a:rPr>
              <a:t>, South Korea</a:t>
            </a:r>
            <a:endParaRPr lang="en-CA" sz="1000" dirty="0">
              <a:solidFill>
                <a:schemeClr val="tx1">
                  <a:lumMod val="50000"/>
                </a:schemeClr>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9" name="TextBox 8"/>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3"/>
          <p:cNvSpPr txBox="1">
            <a:spLocks noChangeArrowheads="1"/>
          </p:cNvSpPr>
          <p:nvPr/>
        </p:nvSpPr>
        <p:spPr bwMode="auto">
          <a:xfrm>
            <a:off x="6300192" y="116632"/>
            <a:ext cx="2664296" cy="1384995"/>
          </a:xfrm>
          <a:prstGeom prst="rect">
            <a:avLst/>
          </a:prstGeom>
          <a:noFill/>
          <a:ln w="9525">
            <a:noFill/>
            <a:miter lim="800000"/>
            <a:headEnd/>
            <a:tailEnd/>
          </a:ln>
        </p:spPr>
        <p:txBody>
          <a:bodyPr wrap="square">
            <a:spAutoFit/>
          </a:bodyPr>
          <a:lstStyle/>
          <a:p>
            <a:pPr algn="ctr"/>
            <a:r>
              <a:rPr lang="en-CA" sz="2800" b="1" dirty="0" smtClean="0">
                <a:solidFill>
                  <a:srgbClr val="FF0000"/>
                </a:solidFill>
                <a:latin typeface="Calibri" pitchFamily="34" charset="0"/>
              </a:rPr>
              <a:t> All praise</a:t>
            </a:r>
          </a:p>
          <a:p>
            <a:pPr algn="ctr"/>
            <a:r>
              <a:rPr lang="en-CA" sz="2800" b="1" dirty="0" smtClean="0">
                <a:solidFill>
                  <a:srgbClr val="FF0000"/>
                </a:solidFill>
                <a:latin typeface="Calibri" pitchFamily="34" charset="0"/>
              </a:rPr>
              <a:t> to you, </a:t>
            </a:r>
          </a:p>
          <a:p>
            <a:pPr algn="ctr"/>
            <a:r>
              <a:rPr lang="en-CA" sz="2800" b="1" dirty="0" smtClean="0">
                <a:solidFill>
                  <a:srgbClr val="FF0000"/>
                </a:solidFill>
                <a:latin typeface="Calibri" pitchFamily="34" charset="0"/>
              </a:rPr>
              <a:t>Lord!</a:t>
            </a:r>
            <a:endParaRPr lang="en-CA" sz="2800" b="1" dirty="0">
              <a:solidFill>
                <a:srgbClr val="FF0000"/>
              </a:solidFill>
              <a:latin typeface="Calibri" pitchFamily="34" charset="0"/>
            </a:endParaRPr>
          </a:p>
        </p:txBody>
      </p:sp>
      <p:sp>
        <p:nvSpPr>
          <p:cNvPr id="13" name="Rectangle 3"/>
          <p:cNvSpPr>
            <a:spLocks noChangeArrowheads="1"/>
          </p:cNvSpPr>
          <p:nvPr/>
        </p:nvSpPr>
        <p:spPr bwMode="auto">
          <a:xfrm>
            <a:off x="97745" y="4574290"/>
            <a:ext cx="8926512" cy="1970087"/>
          </a:xfrm>
          <a:prstGeom prst="rect">
            <a:avLst/>
          </a:prstGeom>
          <a:noFill/>
          <a:ln w="9525">
            <a:noFill/>
            <a:miter lim="800000"/>
            <a:headEnd/>
            <a:tailEnd/>
          </a:ln>
        </p:spPr>
        <p:txBody>
          <a:bodyPr wrap="square" anchor="ctr">
            <a:spAutoFit/>
          </a:bodyPr>
          <a:lstStyle/>
          <a:p>
            <a:pPr eaLnBrk="0" hangingPunct="0"/>
            <a:r>
              <a:rPr lang="en-US" sz="2800" b="1" dirty="0" smtClean="0">
                <a:solidFill>
                  <a:schemeClr val="bg1"/>
                </a:solidFill>
                <a:latin typeface="Calibri" pitchFamily="34" charset="0"/>
              </a:rPr>
              <a:t>“My </a:t>
            </a:r>
            <a:r>
              <a:rPr lang="en-US" sz="2800" b="1" dirty="0">
                <a:solidFill>
                  <a:schemeClr val="bg1"/>
                </a:solidFill>
                <a:latin typeface="Calibri" pitchFamily="34" charset="0"/>
              </a:rPr>
              <a:t>desire is to depart and be with Christ”  Phil </a:t>
            </a:r>
            <a:r>
              <a:rPr lang="en-US" sz="2800" b="1" dirty="0" smtClean="0">
                <a:solidFill>
                  <a:schemeClr val="bg1"/>
                </a:solidFill>
                <a:latin typeface="Calibri" pitchFamily="34" charset="0"/>
              </a:rPr>
              <a:t>1:23 </a:t>
            </a:r>
            <a:endParaRPr lang="en-US" sz="2800" b="1" dirty="0">
              <a:solidFill>
                <a:schemeClr val="bg1"/>
              </a:solidFill>
              <a:latin typeface="Calibri" pitchFamily="34" charset="0"/>
            </a:endParaRPr>
          </a:p>
          <a:p>
            <a:endParaRPr lang="en-US" sz="1000" b="1" dirty="0">
              <a:solidFill>
                <a:schemeClr val="bg1"/>
              </a:solidFill>
              <a:latin typeface="Calibri" pitchFamily="34" charset="0"/>
            </a:endParaRPr>
          </a:p>
          <a:p>
            <a:r>
              <a:rPr lang="en-US" sz="2800" b="1" dirty="0">
                <a:solidFill>
                  <a:schemeClr val="bg1"/>
                </a:solidFill>
                <a:latin typeface="Calibri" pitchFamily="34" charset="0"/>
              </a:rPr>
              <a:t>“We know that while we are at home in the body we are away from the Lord . . . we would rather be away </a:t>
            </a:r>
            <a:r>
              <a:rPr lang="en-US" sz="2800" b="1" dirty="0" smtClean="0">
                <a:solidFill>
                  <a:schemeClr val="bg1"/>
                </a:solidFill>
                <a:latin typeface="Calibri" pitchFamily="34" charset="0"/>
              </a:rPr>
              <a:t>from</a:t>
            </a:r>
          </a:p>
          <a:p>
            <a:r>
              <a:rPr lang="en-US" sz="2800" b="1" dirty="0" smtClean="0">
                <a:solidFill>
                  <a:schemeClr val="bg1"/>
                </a:solidFill>
                <a:latin typeface="Calibri" pitchFamily="34" charset="0"/>
              </a:rPr>
              <a:t>the </a:t>
            </a:r>
            <a:r>
              <a:rPr lang="en-US" sz="2800" b="1" dirty="0">
                <a:solidFill>
                  <a:schemeClr val="bg1"/>
                </a:solidFill>
                <a:latin typeface="Calibri" pitchFamily="34" charset="0"/>
              </a:rPr>
              <a:t>body and at home with the Lord”  2 </a:t>
            </a:r>
            <a:r>
              <a:rPr lang="en-US" sz="2800" b="1" dirty="0" err="1">
                <a:solidFill>
                  <a:schemeClr val="bg1"/>
                </a:solidFill>
                <a:latin typeface="Calibri" pitchFamily="34" charset="0"/>
              </a:rPr>
              <a:t>Cor</a:t>
            </a:r>
            <a:r>
              <a:rPr lang="en-US" sz="2800" b="1" dirty="0">
                <a:solidFill>
                  <a:schemeClr val="bg1"/>
                </a:solidFill>
                <a:latin typeface="Calibri" pitchFamily="34" charset="0"/>
              </a:rPr>
              <a:t> 5:6, </a:t>
            </a:r>
            <a:r>
              <a:rPr lang="en-US" sz="2800" b="1" dirty="0" smtClean="0">
                <a:solidFill>
                  <a:schemeClr val="bg1"/>
                </a:solidFill>
                <a:latin typeface="Calibri" pitchFamily="34" charset="0"/>
              </a:rPr>
              <a:t>8</a:t>
            </a:r>
            <a:endParaRPr lang="en-CA" sz="28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Heart 1"/>
          <p:cNvSpPr/>
          <p:nvPr/>
        </p:nvSpPr>
        <p:spPr>
          <a:xfrm>
            <a:off x="5292080" y="1340768"/>
            <a:ext cx="3456384" cy="302433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Freeform 2"/>
          <p:cNvSpPr/>
          <p:nvPr/>
        </p:nvSpPr>
        <p:spPr>
          <a:xfrm>
            <a:off x="899592" y="1345246"/>
            <a:ext cx="1339641" cy="1723714"/>
          </a:xfrm>
          <a:custGeom>
            <a:avLst/>
            <a:gdLst>
              <a:gd name="connsiteX0" fmla="*/ 1107413 w 1339641"/>
              <a:gd name="connsiteY0" fmla="*/ 738341 h 1723714"/>
              <a:gd name="connsiteX1" fmla="*/ 1092899 w 1339641"/>
              <a:gd name="connsiteY1" fmla="*/ 694798 h 1723714"/>
              <a:gd name="connsiteX2" fmla="*/ 1063870 w 1339641"/>
              <a:gd name="connsiteY2" fmla="*/ 578683 h 1723714"/>
              <a:gd name="connsiteX3" fmla="*/ 1034841 w 1339641"/>
              <a:gd name="connsiteY3" fmla="*/ 535141 h 1723714"/>
              <a:gd name="connsiteX4" fmla="*/ 991299 w 1339641"/>
              <a:gd name="connsiteY4" fmla="*/ 520626 h 1723714"/>
              <a:gd name="connsiteX5" fmla="*/ 918727 w 1339641"/>
              <a:gd name="connsiteY5" fmla="*/ 404512 h 1723714"/>
              <a:gd name="connsiteX6" fmla="*/ 889699 w 1339641"/>
              <a:gd name="connsiteY6" fmla="*/ 360969 h 1723714"/>
              <a:gd name="connsiteX7" fmla="*/ 846156 w 1339641"/>
              <a:gd name="connsiteY7" fmla="*/ 331941 h 1723714"/>
              <a:gd name="connsiteX8" fmla="*/ 802613 w 1339641"/>
              <a:gd name="connsiteY8" fmla="*/ 244855 h 1723714"/>
              <a:gd name="connsiteX9" fmla="*/ 671984 w 1339641"/>
              <a:gd name="connsiteY9" fmla="*/ 172283 h 1723714"/>
              <a:gd name="connsiteX10" fmla="*/ 628441 w 1339641"/>
              <a:gd name="connsiteY10" fmla="*/ 143255 h 1723714"/>
              <a:gd name="connsiteX11" fmla="*/ 584899 w 1339641"/>
              <a:gd name="connsiteY11" fmla="*/ 99712 h 1723714"/>
              <a:gd name="connsiteX12" fmla="*/ 497813 w 1339641"/>
              <a:gd name="connsiteY12" fmla="*/ 70683 h 1723714"/>
              <a:gd name="connsiteX13" fmla="*/ 396213 w 1339641"/>
              <a:gd name="connsiteY13" fmla="*/ 41655 h 1723714"/>
              <a:gd name="connsiteX14" fmla="*/ 294613 w 1339641"/>
              <a:gd name="connsiteY14" fmla="*/ 12626 h 1723714"/>
              <a:gd name="connsiteX15" fmla="*/ 47870 w 1339641"/>
              <a:gd name="connsiteY15" fmla="*/ 27141 h 1723714"/>
              <a:gd name="connsiteX16" fmla="*/ 4327 w 1339641"/>
              <a:gd name="connsiteY16" fmla="*/ 41655 h 1723714"/>
              <a:gd name="connsiteX17" fmla="*/ 33356 w 1339641"/>
              <a:gd name="connsiteY17" fmla="*/ 128741 h 1723714"/>
              <a:gd name="connsiteX18" fmla="*/ 62384 w 1339641"/>
              <a:gd name="connsiteY18" fmla="*/ 404512 h 1723714"/>
              <a:gd name="connsiteX19" fmla="*/ 91413 w 1339641"/>
              <a:gd name="connsiteY19" fmla="*/ 491598 h 1723714"/>
              <a:gd name="connsiteX20" fmla="*/ 105927 w 1339641"/>
              <a:gd name="connsiteY20" fmla="*/ 535141 h 1723714"/>
              <a:gd name="connsiteX21" fmla="*/ 120441 w 1339641"/>
              <a:gd name="connsiteY21" fmla="*/ 622226 h 1723714"/>
              <a:gd name="connsiteX22" fmla="*/ 193013 w 1339641"/>
              <a:gd name="connsiteY22" fmla="*/ 752855 h 1723714"/>
              <a:gd name="connsiteX23" fmla="*/ 251070 w 1339641"/>
              <a:gd name="connsiteY23" fmla="*/ 839941 h 1723714"/>
              <a:gd name="connsiteX24" fmla="*/ 280099 w 1339641"/>
              <a:gd name="connsiteY24" fmla="*/ 985083 h 1723714"/>
              <a:gd name="connsiteX25" fmla="*/ 338156 w 1339641"/>
              <a:gd name="connsiteY25" fmla="*/ 1159255 h 1723714"/>
              <a:gd name="connsiteX26" fmla="*/ 352670 w 1339641"/>
              <a:gd name="connsiteY26" fmla="*/ 1202798 h 1723714"/>
              <a:gd name="connsiteX27" fmla="*/ 367184 w 1339641"/>
              <a:gd name="connsiteY27" fmla="*/ 1246341 h 1723714"/>
              <a:gd name="connsiteX28" fmla="*/ 381699 w 1339641"/>
              <a:gd name="connsiteY28" fmla="*/ 1318912 h 1723714"/>
              <a:gd name="connsiteX29" fmla="*/ 425241 w 1339641"/>
              <a:gd name="connsiteY29" fmla="*/ 1391483 h 1723714"/>
              <a:gd name="connsiteX30" fmla="*/ 468784 w 1339641"/>
              <a:gd name="connsiteY30" fmla="*/ 1507598 h 1723714"/>
              <a:gd name="connsiteX31" fmla="*/ 497813 w 1339641"/>
              <a:gd name="connsiteY31" fmla="*/ 1565655 h 1723714"/>
              <a:gd name="connsiteX32" fmla="*/ 570384 w 1339641"/>
              <a:gd name="connsiteY32" fmla="*/ 1667255 h 1723714"/>
              <a:gd name="connsiteX33" fmla="*/ 584899 w 1339641"/>
              <a:gd name="connsiteY33" fmla="*/ 1710798 h 1723714"/>
              <a:gd name="connsiteX34" fmla="*/ 686499 w 1339641"/>
              <a:gd name="connsiteY34" fmla="*/ 1565655 h 1723714"/>
              <a:gd name="connsiteX35" fmla="*/ 744556 w 1339641"/>
              <a:gd name="connsiteY35" fmla="*/ 1478569 h 1723714"/>
              <a:gd name="connsiteX36" fmla="*/ 846156 w 1339641"/>
              <a:gd name="connsiteY36" fmla="*/ 1435026 h 1723714"/>
              <a:gd name="connsiteX37" fmla="*/ 889699 w 1339641"/>
              <a:gd name="connsiteY37" fmla="*/ 1405998 h 1723714"/>
              <a:gd name="connsiteX38" fmla="*/ 947756 w 1339641"/>
              <a:gd name="connsiteY38" fmla="*/ 1391483 h 1723714"/>
              <a:gd name="connsiteX39" fmla="*/ 1034841 w 1339641"/>
              <a:gd name="connsiteY39" fmla="*/ 1333426 h 1723714"/>
              <a:gd name="connsiteX40" fmla="*/ 1121927 w 1339641"/>
              <a:gd name="connsiteY40" fmla="*/ 1304398 h 1723714"/>
              <a:gd name="connsiteX41" fmla="*/ 1165470 w 1339641"/>
              <a:gd name="connsiteY41" fmla="*/ 1260855 h 1723714"/>
              <a:gd name="connsiteX42" fmla="*/ 1209013 w 1339641"/>
              <a:gd name="connsiteY42" fmla="*/ 1246341 h 1723714"/>
              <a:gd name="connsiteX43" fmla="*/ 1296099 w 1339641"/>
              <a:gd name="connsiteY43" fmla="*/ 1188283 h 1723714"/>
              <a:gd name="connsiteX44" fmla="*/ 1339641 w 1339641"/>
              <a:gd name="connsiteY44" fmla="*/ 1159255 h 1723714"/>
              <a:gd name="connsiteX45" fmla="*/ 1310613 w 1339641"/>
              <a:gd name="connsiteY45" fmla="*/ 1028626 h 1723714"/>
              <a:gd name="connsiteX46" fmla="*/ 1252556 w 1339641"/>
              <a:gd name="connsiteY46" fmla="*/ 941541 h 1723714"/>
              <a:gd name="connsiteX47" fmla="*/ 1179984 w 1339641"/>
              <a:gd name="connsiteY47" fmla="*/ 854455 h 1723714"/>
              <a:gd name="connsiteX48" fmla="*/ 1165470 w 1339641"/>
              <a:gd name="connsiteY48" fmla="*/ 810912 h 1723714"/>
              <a:gd name="connsiteX49" fmla="*/ 1107413 w 1339641"/>
              <a:gd name="connsiteY49" fmla="*/ 738341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39641" h="1723714">
                <a:moveTo>
                  <a:pt x="1107413" y="738341"/>
                </a:moveTo>
                <a:cubicBezTo>
                  <a:pt x="1095318" y="718989"/>
                  <a:pt x="1096610" y="709641"/>
                  <a:pt x="1092899" y="694798"/>
                </a:cubicBezTo>
                <a:cubicBezTo>
                  <a:pt x="1084620" y="661682"/>
                  <a:pt x="1080457" y="611856"/>
                  <a:pt x="1063870" y="578683"/>
                </a:cubicBezTo>
                <a:cubicBezTo>
                  <a:pt x="1056069" y="563081"/>
                  <a:pt x="1048462" y="546038"/>
                  <a:pt x="1034841" y="535141"/>
                </a:cubicBezTo>
                <a:cubicBezTo>
                  <a:pt x="1022894" y="525584"/>
                  <a:pt x="1005813" y="525464"/>
                  <a:pt x="991299" y="520626"/>
                </a:cubicBezTo>
                <a:cubicBezTo>
                  <a:pt x="956754" y="416992"/>
                  <a:pt x="987730" y="450514"/>
                  <a:pt x="918727" y="404512"/>
                </a:cubicBezTo>
                <a:cubicBezTo>
                  <a:pt x="909051" y="389998"/>
                  <a:pt x="902034" y="373304"/>
                  <a:pt x="889699" y="360969"/>
                </a:cubicBezTo>
                <a:cubicBezTo>
                  <a:pt x="877364" y="348634"/>
                  <a:pt x="857053" y="345562"/>
                  <a:pt x="846156" y="331941"/>
                </a:cubicBezTo>
                <a:cubicBezTo>
                  <a:pt x="787488" y="258608"/>
                  <a:pt x="884179" y="316226"/>
                  <a:pt x="802613" y="244855"/>
                </a:cubicBezTo>
                <a:cubicBezTo>
                  <a:pt x="680585" y="138080"/>
                  <a:pt x="758365" y="215474"/>
                  <a:pt x="671984" y="172283"/>
                </a:cubicBezTo>
                <a:cubicBezTo>
                  <a:pt x="656382" y="164482"/>
                  <a:pt x="641842" y="154422"/>
                  <a:pt x="628441" y="143255"/>
                </a:cubicBezTo>
                <a:cubicBezTo>
                  <a:pt x="612672" y="130114"/>
                  <a:pt x="602842" y="109680"/>
                  <a:pt x="584899" y="99712"/>
                </a:cubicBezTo>
                <a:cubicBezTo>
                  <a:pt x="558151" y="84852"/>
                  <a:pt x="526842" y="80359"/>
                  <a:pt x="497813" y="70683"/>
                </a:cubicBezTo>
                <a:cubicBezTo>
                  <a:pt x="393428" y="35888"/>
                  <a:pt x="523766" y="78098"/>
                  <a:pt x="396213" y="41655"/>
                </a:cubicBezTo>
                <a:cubicBezTo>
                  <a:pt x="250416" y="0"/>
                  <a:pt x="476161" y="58015"/>
                  <a:pt x="294613" y="12626"/>
                </a:cubicBezTo>
                <a:cubicBezTo>
                  <a:pt x="212365" y="17464"/>
                  <a:pt x="129851" y="18943"/>
                  <a:pt x="47870" y="27141"/>
                </a:cubicBezTo>
                <a:cubicBezTo>
                  <a:pt x="32647" y="28663"/>
                  <a:pt x="6491" y="26509"/>
                  <a:pt x="4327" y="41655"/>
                </a:cubicBezTo>
                <a:cubicBezTo>
                  <a:pt x="0" y="71946"/>
                  <a:pt x="33356" y="128741"/>
                  <a:pt x="33356" y="128741"/>
                </a:cubicBezTo>
                <a:cubicBezTo>
                  <a:pt x="37234" y="175273"/>
                  <a:pt x="47545" y="340212"/>
                  <a:pt x="62384" y="404512"/>
                </a:cubicBezTo>
                <a:cubicBezTo>
                  <a:pt x="69264" y="434327"/>
                  <a:pt x="81737" y="462569"/>
                  <a:pt x="91413" y="491598"/>
                </a:cubicBezTo>
                <a:cubicBezTo>
                  <a:pt x="96251" y="506112"/>
                  <a:pt x="103412" y="520050"/>
                  <a:pt x="105927" y="535141"/>
                </a:cubicBezTo>
                <a:cubicBezTo>
                  <a:pt x="110765" y="564169"/>
                  <a:pt x="113303" y="593676"/>
                  <a:pt x="120441" y="622226"/>
                </a:cubicBezTo>
                <a:cubicBezTo>
                  <a:pt x="153103" y="752871"/>
                  <a:pt x="129751" y="671518"/>
                  <a:pt x="193013" y="752855"/>
                </a:cubicBezTo>
                <a:cubicBezTo>
                  <a:pt x="214432" y="780394"/>
                  <a:pt x="251070" y="839941"/>
                  <a:pt x="251070" y="839941"/>
                </a:cubicBezTo>
                <a:cubicBezTo>
                  <a:pt x="260746" y="888322"/>
                  <a:pt x="264497" y="938276"/>
                  <a:pt x="280099" y="985083"/>
                </a:cubicBezTo>
                <a:lnTo>
                  <a:pt x="338156" y="1159255"/>
                </a:lnTo>
                <a:lnTo>
                  <a:pt x="352670" y="1202798"/>
                </a:lnTo>
                <a:cubicBezTo>
                  <a:pt x="357508" y="1217312"/>
                  <a:pt x="364183" y="1231339"/>
                  <a:pt x="367184" y="1246341"/>
                </a:cubicBezTo>
                <a:cubicBezTo>
                  <a:pt x="372022" y="1270531"/>
                  <a:pt x="372537" y="1296007"/>
                  <a:pt x="381699" y="1318912"/>
                </a:cubicBezTo>
                <a:cubicBezTo>
                  <a:pt x="392176" y="1345105"/>
                  <a:pt x="412625" y="1366251"/>
                  <a:pt x="425241" y="1391483"/>
                </a:cubicBezTo>
                <a:cubicBezTo>
                  <a:pt x="485393" y="1511789"/>
                  <a:pt x="431092" y="1419649"/>
                  <a:pt x="468784" y="1507598"/>
                </a:cubicBezTo>
                <a:cubicBezTo>
                  <a:pt x="477307" y="1527485"/>
                  <a:pt x="486346" y="1547307"/>
                  <a:pt x="497813" y="1565655"/>
                </a:cubicBezTo>
                <a:cubicBezTo>
                  <a:pt x="514256" y="1591963"/>
                  <a:pt x="555027" y="1636542"/>
                  <a:pt x="570384" y="1667255"/>
                </a:cubicBezTo>
                <a:cubicBezTo>
                  <a:pt x="577226" y="1680939"/>
                  <a:pt x="580061" y="1696284"/>
                  <a:pt x="584899" y="1710798"/>
                </a:cubicBezTo>
                <a:cubicBezTo>
                  <a:pt x="680374" y="1647146"/>
                  <a:pt x="581127" y="1723714"/>
                  <a:pt x="686499" y="1565655"/>
                </a:cubicBezTo>
                <a:cubicBezTo>
                  <a:pt x="705851" y="1536626"/>
                  <a:pt x="711458" y="1489601"/>
                  <a:pt x="744556" y="1478569"/>
                </a:cubicBezTo>
                <a:cubicBezTo>
                  <a:pt x="793409" y="1462285"/>
                  <a:pt x="795934" y="1463724"/>
                  <a:pt x="846156" y="1435026"/>
                </a:cubicBezTo>
                <a:cubicBezTo>
                  <a:pt x="861302" y="1426371"/>
                  <a:pt x="873666" y="1412870"/>
                  <a:pt x="889699" y="1405998"/>
                </a:cubicBezTo>
                <a:cubicBezTo>
                  <a:pt x="908034" y="1398140"/>
                  <a:pt x="928404" y="1396321"/>
                  <a:pt x="947756" y="1391483"/>
                </a:cubicBezTo>
                <a:cubicBezTo>
                  <a:pt x="976784" y="1372131"/>
                  <a:pt x="1001743" y="1344458"/>
                  <a:pt x="1034841" y="1333426"/>
                </a:cubicBezTo>
                <a:lnTo>
                  <a:pt x="1121927" y="1304398"/>
                </a:lnTo>
                <a:cubicBezTo>
                  <a:pt x="1136441" y="1289884"/>
                  <a:pt x="1148391" y="1272241"/>
                  <a:pt x="1165470" y="1260855"/>
                </a:cubicBezTo>
                <a:cubicBezTo>
                  <a:pt x="1178200" y="1252368"/>
                  <a:pt x="1195639" y="1253771"/>
                  <a:pt x="1209013" y="1246341"/>
                </a:cubicBezTo>
                <a:cubicBezTo>
                  <a:pt x="1239511" y="1229398"/>
                  <a:pt x="1267070" y="1207636"/>
                  <a:pt x="1296099" y="1188283"/>
                </a:cubicBezTo>
                <a:lnTo>
                  <a:pt x="1339641" y="1159255"/>
                </a:lnTo>
                <a:cubicBezTo>
                  <a:pt x="1335703" y="1135628"/>
                  <a:pt x="1327627" y="1059252"/>
                  <a:pt x="1310613" y="1028626"/>
                </a:cubicBezTo>
                <a:cubicBezTo>
                  <a:pt x="1293670" y="998129"/>
                  <a:pt x="1277225" y="966210"/>
                  <a:pt x="1252556" y="941541"/>
                </a:cubicBezTo>
                <a:cubicBezTo>
                  <a:pt x="1196678" y="885663"/>
                  <a:pt x="1220399" y="915077"/>
                  <a:pt x="1179984" y="854455"/>
                </a:cubicBezTo>
                <a:cubicBezTo>
                  <a:pt x="1175146" y="839941"/>
                  <a:pt x="1172900" y="824286"/>
                  <a:pt x="1165470" y="810912"/>
                </a:cubicBezTo>
                <a:cubicBezTo>
                  <a:pt x="1148527" y="780414"/>
                  <a:pt x="1119508" y="757693"/>
                  <a:pt x="1107413" y="738341"/>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Freeform 3"/>
          <p:cNvSpPr/>
          <p:nvPr/>
        </p:nvSpPr>
        <p:spPr>
          <a:xfrm>
            <a:off x="251520" y="1412776"/>
            <a:ext cx="2017485" cy="2948819"/>
          </a:xfrm>
          <a:custGeom>
            <a:avLst/>
            <a:gdLst>
              <a:gd name="connsiteX0" fmla="*/ 624114 w 2017485"/>
              <a:gd name="connsiteY0" fmla="*/ 2419 h 2948819"/>
              <a:gd name="connsiteX1" fmla="*/ 508000 w 2017485"/>
              <a:gd name="connsiteY1" fmla="*/ 45961 h 2948819"/>
              <a:gd name="connsiteX2" fmla="*/ 420914 w 2017485"/>
              <a:gd name="connsiteY2" fmla="*/ 89504 h 2948819"/>
              <a:gd name="connsiteX3" fmla="*/ 377371 w 2017485"/>
              <a:gd name="connsiteY3" fmla="*/ 104019 h 2948819"/>
              <a:gd name="connsiteX4" fmla="*/ 290285 w 2017485"/>
              <a:gd name="connsiteY4" fmla="*/ 162076 h 2948819"/>
              <a:gd name="connsiteX5" fmla="*/ 217714 w 2017485"/>
              <a:gd name="connsiteY5" fmla="*/ 292704 h 2948819"/>
              <a:gd name="connsiteX6" fmla="*/ 174171 w 2017485"/>
              <a:gd name="connsiteY6" fmla="*/ 307219 h 2948819"/>
              <a:gd name="connsiteX7" fmla="*/ 145142 w 2017485"/>
              <a:gd name="connsiteY7" fmla="*/ 350761 h 2948819"/>
              <a:gd name="connsiteX8" fmla="*/ 130628 w 2017485"/>
              <a:gd name="connsiteY8" fmla="*/ 394304 h 2948819"/>
              <a:gd name="connsiteX9" fmla="*/ 72571 w 2017485"/>
              <a:gd name="connsiteY9" fmla="*/ 481390 h 2948819"/>
              <a:gd name="connsiteX10" fmla="*/ 14514 w 2017485"/>
              <a:gd name="connsiteY10" fmla="*/ 612019 h 2948819"/>
              <a:gd name="connsiteX11" fmla="*/ 0 w 2017485"/>
              <a:gd name="connsiteY11" fmla="*/ 757161 h 2948819"/>
              <a:gd name="connsiteX12" fmla="*/ 29028 w 2017485"/>
              <a:gd name="connsiteY12" fmla="*/ 974876 h 2948819"/>
              <a:gd name="connsiteX13" fmla="*/ 72571 w 2017485"/>
              <a:gd name="connsiteY13" fmla="*/ 1192590 h 2948819"/>
              <a:gd name="connsiteX14" fmla="*/ 101600 w 2017485"/>
              <a:gd name="connsiteY14" fmla="*/ 1279676 h 2948819"/>
              <a:gd name="connsiteX15" fmla="*/ 130628 w 2017485"/>
              <a:gd name="connsiteY15" fmla="*/ 1323219 h 2948819"/>
              <a:gd name="connsiteX16" fmla="*/ 159657 w 2017485"/>
              <a:gd name="connsiteY16" fmla="*/ 1468361 h 2948819"/>
              <a:gd name="connsiteX17" fmla="*/ 188685 w 2017485"/>
              <a:gd name="connsiteY17" fmla="*/ 1511904 h 2948819"/>
              <a:gd name="connsiteX18" fmla="*/ 232228 w 2017485"/>
              <a:gd name="connsiteY18" fmla="*/ 1598990 h 2948819"/>
              <a:gd name="connsiteX19" fmla="*/ 275771 w 2017485"/>
              <a:gd name="connsiteY19" fmla="*/ 1628019 h 2948819"/>
              <a:gd name="connsiteX20" fmla="*/ 290285 w 2017485"/>
              <a:gd name="connsiteY20" fmla="*/ 1671561 h 2948819"/>
              <a:gd name="connsiteX21" fmla="*/ 333828 w 2017485"/>
              <a:gd name="connsiteY21" fmla="*/ 1700590 h 2948819"/>
              <a:gd name="connsiteX22" fmla="*/ 362857 w 2017485"/>
              <a:gd name="connsiteY22" fmla="*/ 1744133 h 2948819"/>
              <a:gd name="connsiteX23" fmla="*/ 391885 w 2017485"/>
              <a:gd name="connsiteY23" fmla="*/ 1831219 h 2948819"/>
              <a:gd name="connsiteX24" fmla="*/ 478971 w 2017485"/>
              <a:gd name="connsiteY24" fmla="*/ 1889276 h 2948819"/>
              <a:gd name="connsiteX25" fmla="*/ 522514 w 2017485"/>
              <a:gd name="connsiteY25" fmla="*/ 1990876 h 2948819"/>
              <a:gd name="connsiteX26" fmla="*/ 566057 w 2017485"/>
              <a:gd name="connsiteY26" fmla="*/ 2005390 h 2948819"/>
              <a:gd name="connsiteX27" fmla="*/ 624114 w 2017485"/>
              <a:gd name="connsiteY27" fmla="*/ 2077961 h 2948819"/>
              <a:gd name="connsiteX28" fmla="*/ 725714 w 2017485"/>
              <a:gd name="connsiteY28" fmla="*/ 2194076 h 2948819"/>
              <a:gd name="connsiteX29" fmla="*/ 769257 w 2017485"/>
              <a:gd name="connsiteY29" fmla="*/ 2208590 h 2948819"/>
              <a:gd name="connsiteX30" fmla="*/ 885371 w 2017485"/>
              <a:gd name="connsiteY30" fmla="*/ 2310190 h 2948819"/>
              <a:gd name="connsiteX31" fmla="*/ 928914 w 2017485"/>
              <a:gd name="connsiteY31" fmla="*/ 2339219 h 2948819"/>
              <a:gd name="connsiteX32" fmla="*/ 943428 w 2017485"/>
              <a:gd name="connsiteY32" fmla="*/ 2382761 h 2948819"/>
              <a:gd name="connsiteX33" fmla="*/ 1030514 w 2017485"/>
              <a:gd name="connsiteY33" fmla="*/ 2411790 h 2948819"/>
              <a:gd name="connsiteX34" fmla="*/ 1059542 w 2017485"/>
              <a:gd name="connsiteY34" fmla="*/ 2455333 h 2948819"/>
              <a:gd name="connsiteX35" fmla="*/ 1103085 w 2017485"/>
              <a:gd name="connsiteY35" fmla="*/ 2484361 h 2948819"/>
              <a:gd name="connsiteX36" fmla="*/ 1204685 w 2017485"/>
              <a:gd name="connsiteY36" fmla="*/ 2600476 h 2948819"/>
              <a:gd name="connsiteX37" fmla="*/ 1277257 w 2017485"/>
              <a:gd name="connsiteY37" fmla="*/ 2658533 h 2948819"/>
              <a:gd name="connsiteX38" fmla="*/ 1364342 w 2017485"/>
              <a:gd name="connsiteY38" fmla="*/ 2716590 h 2948819"/>
              <a:gd name="connsiteX39" fmla="*/ 1407885 w 2017485"/>
              <a:gd name="connsiteY39" fmla="*/ 2745619 h 2948819"/>
              <a:gd name="connsiteX40" fmla="*/ 1451428 w 2017485"/>
              <a:gd name="connsiteY40" fmla="*/ 2760133 h 2948819"/>
              <a:gd name="connsiteX41" fmla="*/ 1494971 w 2017485"/>
              <a:gd name="connsiteY41" fmla="*/ 2803676 h 2948819"/>
              <a:gd name="connsiteX42" fmla="*/ 1582057 w 2017485"/>
              <a:gd name="connsiteY42" fmla="*/ 2832704 h 2948819"/>
              <a:gd name="connsiteX43" fmla="*/ 1698171 w 2017485"/>
              <a:gd name="connsiteY43" fmla="*/ 2934304 h 2948819"/>
              <a:gd name="connsiteX44" fmla="*/ 1741714 w 2017485"/>
              <a:gd name="connsiteY44" fmla="*/ 2948819 h 2948819"/>
              <a:gd name="connsiteX45" fmla="*/ 1756228 w 2017485"/>
              <a:gd name="connsiteY45" fmla="*/ 2905276 h 2948819"/>
              <a:gd name="connsiteX46" fmla="*/ 1785257 w 2017485"/>
              <a:gd name="connsiteY46" fmla="*/ 2644019 h 2948819"/>
              <a:gd name="connsiteX47" fmla="*/ 1770742 w 2017485"/>
              <a:gd name="connsiteY47" fmla="*/ 1918304 h 2948819"/>
              <a:gd name="connsiteX48" fmla="*/ 1654628 w 2017485"/>
              <a:gd name="connsiteY48" fmla="*/ 1903790 h 2948819"/>
              <a:gd name="connsiteX49" fmla="*/ 1625600 w 2017485"/>
              <a:gd name="connsiteY49" fmla="*/ 1860247 h 2948819"/>
              <a:gd name="connsiteX50" fmla="*/ 1640114 w 2017485"/>
              <a:gd name="connsiteY50" fmla="*/ 1729619 h 2948819"/>
              <a:gd name="connsiteX51" fmla="*/ 1683657 w 2017485"/>
              <a:gd name="connsiteY51" fmla="*/ 1700590 h 2948819"/>
              <a:gd name="connsiteX52" fmla="*/ 1741714 w 2017485"/>
              <a:gd name="connsiteY52" fmla="*/ 1671561 h 2948819"/>
              <a:gd name="connsiteX53" fmla="*/ 1785257 w 2017485"/>
              <a:gd name="connsiteY53" fmla="*/ 1657047 h 2948819"/>
              <a:gd name="connsiteX54" fmla="*/ 1872342 w 2017485"/>
              <a:gd name="connsiteY54" fmla="*/ 1598990 h 2948819"/>
              <a:gd name="connsiteX55" fmla="*/ 1915885 w 2017485"/>
              <a:gd name="connsiteY55" fmla="*/ 1569961 h 2948819"/>
              <a:gd name="connsiteX56" fmla="*/ 1959428 w 2017485"/>
              <a:gd name="connsiteY56" fmla="*/ 1526419 h 2948819"/>
              <a:gd name="connsiteX57" fmla="*/ 2002971 w 2017485"/>
              <a:gd name="connsiteY57" fmla="*/ 1439333 h 2948819"/>
              <a:gd name="connsiteX58" fmla="*/ 2017485 w 2017485"/>
              <a:gd name="connsiteY58" fmla="*/ 1395790 h 2948819"/>
              <a:gd name="connsiteX59" fmla="*/ 2002971 w 2017485"/>
              <a:gd name="connsiteY59" fmla="*/ 1265161 h 2948819"/>
              <a:gd name="connsiteX60" fmla="*/ 1973942 w 2017485"/>
              <a:gd name="connsiteY60" fmla="*/ 1178076 h 2948819"/>
              <a:gd name="connsiteX61" fmla="*/ 1930400 w 2017485"/>
              <a:gd name="connsiteY61" fmla="*/ 1163561 h 2948819"/>
              <a:gd name="connsiteX62" fmla="*/ 1886857 w 2017485"/>
              <a:gd name="connsiteY62" fmla="*/ 1192590 h 2948819"/>
              <a:gd name="connsiteX63" fmla="*/ 1857828 w 2017485"/>
              <a:gd name="connsiteY63" fmla="*/ 1236133 h 2948819"/>
              <a:gd name="connsiteX64" fmla="*/ 1814285 w 2017485"/>
              <a:gd name="connsiteY64" fmla="*/ 1250647 h 2948819"/>
              <a:gd name="connsiteX65" fmla="*/ 1785257 w 2017485"/>
              <a:gd name="connsiteY65" fmla="*/ 1294190 h 2948819"/>
              <a:gd name="connsiteX66" fmla="*/ 1698171 w 2017485"/>
              <a:gd name="connsiteY66" fmla="*/ 1323219 h 2948819"/>
              <a:gd name="connsiteX67" fmla="*/ 1654628 w 2017485"/>
              <a:gd name="connsiteY67" fmla="*/ 1337733 h 2948819"/>
              <a:gd name="connsiteX68" fmla="*/ 1611085 w 2017485"/>
              <a:gd name="connsiteY68" fmla="*/ 1366761 h 2948819"/>
              <a:gd name="connsiteX69" fmla="*/ 1524000 w 2017485"/>
              <a:gd name="connsiteY69" fmla="*/ 1439333 h 2948819"/>
              <a:gd name="connsiteX70" fmla="*/ 1436914 w 2017485"/>
              <a:gd name="connsiteY70" fmla="*/ 1468361 h 2948819"/>
              <a:gd name="connsiteX71" fmla="*/ 1393371 w 2017485"/>
              <a:gd name="connsiteY71" fmla="*/ 1482876 h 2948819"/>
              <a:gd name="connsiteX72" fmla="*/ 1378857 w 2017485"/>
              <a:gd name="connsiteY72" fmla="*/ 1526419 h 2948819"/>
              <a:gd name="connsiteX73" fmla="*/ 1320800 w 2017485"/>
              <a:gd name="connsiteY73" fmla="*/ 1613504 h 2948819"/>
              <a:gd name="connsiteX74" fmla="*/ 1277257 w 2017485"/>
              <a:gd name="connsiteY74" fmla="*/ 1700590 h 2948819"/>
              <a:gd name="connsiteX75" fmla="*/ 1219200 w 2017485"/>
              <a:gd name="connsiteY75" fmla="*/ 1686076 h 2948819"/>
              <a:gd name="connsiteX76" fmla="*/ 1175657 w 2017485"/>
              <a:gd name="connsiteY76" fmla="*/ 1598990 h 2948819"/>
              <a:gd name="connsiteX77" fmla="*/ 1103085 w 2017485"/>
              <a:gd name="connsiteY77" fmla="*/ 1526419 h 2948819"/>
              <a:gd name="connsiteX78" fmla="*/ 1088571 w 2017485"/>
              <a:gd name="connsiteY78" fmla="*/ 1482876 h 2948819"/>
              <a:gd name="connsiteX79" fmla="*/ 1016000 w 2017485"/>
              <a:gd name="connsiteY79" fmla="*/ 1395790 h 2948819"/>
              <a:gd name="connsiteX80" fmla="*/ 1001485 w 2017485"/>
              <a:gd name="connsiteY80" fmla="*/ 1352247 h 2948819"/>
              <a:gd name="connsiteX81" fmla="*/ 986971 w 2017485"/>
              <a:gd name="connsiteY81" fmla="*/ 1120019 h 2948819"/>
              <a:gd name="connsiteX82" fmla="*/ 943428 w 2017485"/>
              <a:gd name="connsiteY82" fmla="*/ 1105504 h 2948819"/>
              <a:gd name="connsiteX83" fmla="*/ 899885 w 2017485"/>
              <a:gd name="connsiteY83" fmla="*/ 1076476 h 2948819"/>
              <a:gd name="connsiteX84" fmla="*/ 885371 w 2017485"/>
              <a:gd name="connsiteY84" fmla="*/ 902304 h 2948819"/>
              <a:gd name="connsiteX85" fmla="*/ 841828 w 2017485"/>
              <a:gd name="connsiteY85" fmla="*/ 858761 h 2948819"/>
              <a:gd name="connsiteX86" fmla="*/ 798285 w 2017485"/>
              <a:gd name="connsiteY86" fmla="*/ 771676 h 2948819"/>
              <a:gd name="connsiteX87" fmla="*/ 769257 w 2017485"/>
              <a:gd name="connsiteY87" fmla="*/ 626533 h 2948819"/>
              <a:gd name="connsiteX88" fmla="*/ 740228 w 2017485"/>
              <a:gd name="connsiteY88" fmla="*/ 582990 h 2948819"/>
              <a:gd name="connsiteX89" fmla="*/ 711200 w 2017485"/>
              <a:gd name="connsiteY89" fmla="*/ 292704 h 2948819"/>
              <a:gd name="connsiteX90" fmla="*/ 696685 w 2017485"/>
              <a:gd name="connsiteY90" fmla="*/ 249161 h 2948819"/>
              <a:gd name="connsiteX91" fmla="*/ 653142 w 2017485"/>
              <a:gd name="connsiteY91" fmla="*/ 220133 h 2948819"/>
              <a:gd name="connsiteX92" fmla="*/ 638628 w 2017485"/>
              <a:gd name="connsiteY92" fmla="*/ 176590 h 2948819"/>
              <a:gd name="connsiteX93" fmla="*/ 609600 w 2017485"/>
              <a:gd name="connsiteY93" fmla="*/ 31447 h 2948819"/>
              <a:gd name="connsiteX94" fmla="*/ 624114 w 2017485"/>
              <a:gd name="connsiteY94" fmla="*/ 2419 h 294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017485" h="2948819">
                <a:moveTo>
                  <a:pt x="624114" y="2419"/>
                </a:moveTo>
                <a:cubicBezTo>
                  <a:pt x="607181" y="4838"/>
                  <a:pt x="608439" y="20851"/>
                  <a:pt x="508000" y="45961"/>
                </a:cubicBezTo>
                <a:cubicBezTo>
                  <a:pt x="435041" y="64201"/>
                  <a:pt x="491858" y="54032"/>
                  <a:pt x="420914" y="89504"/>
                </a:cubicBezTo>
                <a:cubicBezTo>
                  <a:pt x="407230" y="96346"/>
                  <a:pt x="390745" y="96589"/>
                  <a:pt x="377371" y="104019"/>
                </a:cubicBezTo>
                <a:cubicBezTo>
                  <a:pt x="346873" y="120962"/>
                  <a:pt x="290285" y="162076"/>
                  <a:pt x="290285" y="162076"/>
                </a:cubicBezTo>
                <a:cubicBezTo>
                  <a:pt x="277505" y="200416"/>
                  <a:pt x="255146" y="280226"/>
                  <a:pt x="217714" y="292704"/>
                </a:cubicBezTo>
                <a:lnTo>
                  <a:pt x="174171" y="307219"/>
                </a:lnTo>
                <a:cubicBezTo>
                  <a:pt x="164495" y="321733"/>
                  <a:pt x="152943" y="335159"/>
                  <a:pt x="145142" y="350761"/>
                </a:cubicBezTo>
                <a:cubicBezTo>
                  <a:pt x="138300" y="364445"/>
                  <a:pt x="138058" y="380930"/>
                  <a:pt x="130628" y="394304"/>
                </a:cubicBezTo>
                <a:cubicBezTo>
                  <a:pt x="113685" y="424802"/>
                  <a:pt x="72571" y="481390"/>
                  <a:pt x="72571" y="481390"/>
                </a:cubicBezTo>
                <a:cubicBezTo>
                  <a:pt x="38026" y="585025"/>
                  <a:pt x="60515" y="543016"/>
                  <a:pt x="14514" y="612019"/>
                </a:cubicBezTo>
                <a:cubicBezTo>
                  <a:pt x="9676" y="660400"/>
                  <a:pt x="0" y="708539"/>
                  <a:pt x="0" y="757161"/>
                </a:cubicBezTo>
                <a:cubicBezTo>
                  <a:pt x="0" y="899225"/>
                  <a:pt x="237" y="888500"/>
                  <a:pt x="29028" y="974876"/>
                </a:cubicBezTo>
                <a:cubicBezTo>
                  <a:pt x="41183" y="1059962"/>
                  <a:pt x="44575" y="1108604"/>
                  <a:pt x="72571" y="1192590"/>
                </a:cubicBezTo>
                <a:cubicBezTo>
                  <a:pt x="82247" y="1221619"/>
                  <a:pt x="84627" y="1254216"/>
                  <a:pt x="101600" y="1279676"/>
                </a:cubicBezTo>
                <a:lnTo>
                  <a:pt x="130628" y="1323219"/>
                </a:lnTo>
                <a:cubicBezTo>
                  <a:pt x="135978" y="1360671"/>
                  <a:pt x="139389" y="1427825"/>
                  <a:pt x="159657" y="1468361"/>
                </a:cubicBezTo>
                <a:cubicBezTo>
                  <a:pt x="167458" y="1483963"/>
                  <a:pt x="180884" y="1496302"/>
                  <a:pt x="188685" y="1511904"/>
                </a:cubicBezTo>
                <a:cubicBezTo>
                  <a:pt x="212293" y="1559120"/>
                  <a:pt x="190635" y="1557397"/>
                  <a:pt x="232228" y="1598990"/>
                </a:cubicBezTo>
                <a:cubicBezTo>
                  <a:pt x="244563" y="1611325"/>
                  <a:pt x="261257" y="1618343"/>
                  <a:pt x="275771" y="1628019"/>
                </a:cubicBezTo>
                <a:cubicBezTo>
                  <a:pt x="280609" y="1642533"/>
                  <a:pt x="280728" y="1659614"/>
                  <a:pt x="290285" y="1671561"/>
                </a:cubicBezTo>
                <a:cubicBezTo>
                  <a:pt x="301182" y="1685183"/>
                  <a:pt x="321493" y="1688255"/>
                  <a:pt x="333828" y="1700590"/>
                </a:cubicBezTo>
                <a:cubicBezTo>
                  <a:pt x="346163" y="1712925"/>
                  <a:pt x="353181" y="1729619"/>
                  <a:pt x="362857" y="1744133"/>
                </a:cubicBezTo>
                <a:cubicBezTo>
                  <a:pt x="372533" y="1773162"/>
                  <a:pt x="366425" y="1814246"/>
                  <a:pt x="391885" y="1831219"/>
                </a:cubicBezTo>
                <a:lnTo>
                  <a:pt x="478971" y="1889276"/>
                </a:lnTo>
                <a:cubicBezTo>
                  <a:pt x="487687" y="1924139"/>
                  <a:pt x="491190" y="1965817"/>
                  <a:pt x="522514" y="1990876"/>
                </a:cubicBezTo>
                <a:cubicBezTo>
                  <a:pt x="534461" y="2000433"/>
                  <a:pt x="551543" y="2000552"/>
                  <a:pt x="566057" y="2005390"/>
                </a:cubicBezTo>
                <a:cubicBezTo>
                  <a:pt x="598742" y="2103448"/>
                  <a:pt x="553412" y="1997159"/>
                  <a:pt x="624114" y="2077961"/>
                </a:cubicBezTo>
                <a:cubicBezTo>
                  <a:pt x="691847" y="2155370"/>
                  <a:pt x="653143" y="2157790"/>
                  <a:pt x="725714" y="2194076"/>
                </a:cubicBezTo>
                <a:cubicBezTo>
                  <a:pt x="739398" y="2200918"/>
                  <a:pt x="754743" y="2203752"/>
                  <a:pt x="769257" y="2208590"/>
                </a:cubicBezTo>
                <a:cubicBezTo>
                  <a:pt x="817637" y="2281162"/>
                  <a:pt x="783770" y="2242456"/>
                  <a:pt x="885371" y="2310190"/>
                </a:cubicBezTo>
                <a:lnTo>
                  <a:pt x="928914" y="2339219"/>
                </a:lnTo>
                <a:cubicBezTo>
                  <a:pt x="933752" y="2353733"/>
                  <a:pt x="930979" y="2373869"/>
                  <a:pt x="943428" y="2382761"/>
                </a:cubicBezTo>
                <a:cubicBezTo>
                  <a:pt x="968327" y="2400546"/>
                  <a:pt x="1030514" y="2411790"/>
                  <a:pt x="1030514" y="2411790"/>
                </a:cubicBezTo>
                <a:cubicBezTo>
                  <a:pt x="1040190" y="2426304"/>
                  <a:pt x="1047207" y="2442998"/>
                  <a:pt x="1059542" y="2455333"/>
                </a:cubicBezTo>
                <a:cubicBezTo>
                  <a:pt x="1071877" y="2467668"/>
                  <a:pt x="1091598" y="2471233"/>
                  <a:pt x="1103085" y="2484361"/>
                </a:cubicBezTo>
                <a:cubicBezTo>
                  <a:pt x="1221621" y="2619830"/>
                  <a:pt x="1106712" y="2535160"/>
                  <a:pt x="1204685" y="2600476"/>
                </a:cubicBezTo>
                <a:cubicBezTo>
                  <a:pt x="1258323" y="2680932"/>
                  <a:pt x="1203025" y="2617293"/>
                  <a:pt x="1277257" y="2658533"/>
                </a:cubicBezTo>
                <a:cubicBezTo>
                  <a:pt x="1307754" y="2675476"/>
                  <a:pt x="1335314" y="2697238"/>
                  <a:pt x="1364342" y="2716590"/>
                </a:cubicBezTo>
                <a:cubicBezTo>
                  <a:pt x="1378856" y="2726266"/>
                  <a:pt x="1391336" y="2740103"/>
                  <a:pt x="1407885" y="2745619"/>
                </a:cubicBezTo>
                <a:lnTo>
                  <a:pt x="1451428" y="2760133"/>
                </a:lnTo>
                <a:cubicBezTo>
                  <a:pt x="1465942" y="2774647"/>
                  <a:pt x="1477028" y="2793708"/>
                  <a:pt x="1494971" y="2803676"/>
                </a:cubicBezTo>
                <a:cubicBezTo>
                  <a:pt x="1521719" y="2818536"/>
                  <a:pt x="1582057" y="2832704"/>
                  <a:pt x="1582057" y="2832704"/>
                </a:cubicBezTo>
                <a:cubicBezTo>
                  <a:pt x="1655908" y="2943481"/>
                  <a:pt x="1603564" y="2907273"/>
                  <a:pt x="1698171" y="2934304"/>
                </a:cubicBezTo>
                <a:cubicBezTo>
                  <a:pt x="1712882" y="2938507"/>
                  <a:pt x="1727200" y="2943981"/>
                  <a:pt x="1741714" y="2948819"/>
                </a:cubicBezTo>
                <a:cubicBezTo>
                  <a:pt x="1746552" y="2934305"/>
                  <a:pt x="1754064" y="2920422"/>
                  <a:pt x="1756228" y="2905276"/>
                </a:cubicBezTo>
                <a:cubicBezTo>
                  <a:pt x="1768620" y="2818535"/>
                  <a:pt x="1785257" y="2644019"/>
                  <a:pt x="1785257" y="2644019"/>
                </a:cubicBezTo>
                <a:cubicBezTo>
                  <a:pt x="1780419" y="2402114"/>
                  <a:pt x="1812790" y="2156576"/>
                  <a:pt x="1770742" y="1918304"/>
                </a:cubicBezTo>
                <a:cubicBezTo>
                  <a:pt x="1763963" y="1879892"/>
                  <a:pt x="1690844" y="1918276"/>
                  <a:pt x="1654628" y="1903790"/>
                </a:cubicBezTo>
                <a:cubicBezTo>
                  <a:pt x="1638432" y="1897311"/>
                  <a:pt x="1635276" y="1874761"/>
                  <a:pt x="1625600" y="1860247"/>
                </a:cubicBezTo>
                <a:cubicBezTo>
                  <a:pt x="1630438" y="1816704"/>
                  <a:pt x="1625142" y="1770792"/>
                  <a:pt x="1640114" y="1729619"/>
                </a:cubicBezTo>
                <a:cubicBezTo>
                  <a:pt x="1646075" y="1713225"/>
                  <a:pt x="1668511" y="1709245"/>
                  <a:pt x="1683657" y="1700590"/>
                </a:cubicBezTo>
                <a:cubicBezTo>
                  <a:pt x="1702443" y="1689855"/>
                  <a:pt x="1721827" y="1680084"/>
                  <a:pt x="1741714" y="1671561"/>
                </a:cubicBezTo>
                <a:cubicBezTo>
                  <a:pt x="1755776" y="1665534"/>
                  <a:pt x="1771883" y="1664477"/>
                  <a:pt x="1785257" y="1657047"/>
                </a:cubicBezTo>
                <a:cubicBezTo>
                  <a:pt x="1815754" y="1640104"/>
                  <a:pt x="1843314" y="1618342"/>
                  <a:pt x="1872342" y="1598990"/>
                </a:cubicBezTo>
                <a:cubicBezTo>
                  <a:pt x="1886856" y="1589314"/>
                  <a:pt x="1903550" y="1582296"/>
                  <a:pt x="1915885" y="1569961"/>
                </a:cubicBezTo>
                <a:lnTo>
                  <a:pt x="1959428" y="1526419"/>
                </a:lnTo>
                <a:cubicBezTo>
                  <a:pt x="1995909" y="1416973"/>
                  <a:pt x="1946698" y="1551879"/>
                  <a:pt x="2002971" y="1439333"/>
                </a:cubicBezTo>
                <a:cubicBezTo>
                  <a:pt x="2009813" y="1425649"/>
                  <a:pt x="2012647" y="1410304"/>
                  <a:pt x="2017485" y="1395790"/>
                </a:cubicBezTo>
                <a:cubicBezTo>
                  <a:pt x="2012647" y="1352247"/>
                  <a:pt x="2011563" y="1308121"/>
                  <a:pt x="2002971" y="1265161"/>
                </a:cubicBezTo>
                <a:cubicBezTo>
                  <a:pt x="1996970" y="1235157"/>
                  <a:pt x="2002970" y="1187753"/>
                  <a:pt x="1973942" y="1178076"/>
                </a:cubicBezTo>
                <a:lnTo>
                  <a:pt x="1930400" y="1163561"/>
                </a:lnTo>
                <a:cubicBezTo>
                  <a:pt x="1915886" y="1173237"/>
                  <a:pt x="1899192" y="1180255"/>
                  <a:pt x="1886857" y="1192590"/>
                </a:cubicBezTo>
                <a:cubicBezTo>
                  <a:pt x="1874522" y="1204925"/>
                  <a:pt x="1871450" y="1225236"/>
                  <a:pt x="1857828" y="1236133"/>
                </a:cubicBezTo>
                <a:cubicBezTo>
                  <a:pt x="1845881" y="1245690"/>
                  <a:pt x="1828799" y="1245809"/>
                  <a:pt x="1814285" y="1250647"/>
                </a:cubicBezTo>
                <a:cubicBezTo>
                  <a:pt x="1804609" y="1265161"/>
                  <a:pt x="1800049" y="1284945"/>
                  <a:pt x="1785257" y="1294190"/>
                </a:cubicBezTo>
                <a:cubicBezTo>
                  <a:pt x="1759309" y="1310408"/>
                  <a:pt x="1727200" y="1313543"/>
                  <a:pt x="1698171" y="1323219"/>
                </a:cubicBezTo>
                <a:cubicBezTo>
                  <a:pt x="1683657" y="1328057"/>
                  <a:pt x="1667358" y="1329247"/>
                  <a:pt x="1654628" y="1337733"/>
                </a:cubicBezTo>
                <a:cubicBezTo>
                  <a:pt x="1640114" y="1347409"/>
                  <a:pt x="1624486" y="1355594"/>
                  <a:pt x="1611085" y="1366761"/>
                </a:cubicBezTo>
                <a:cubicBezTo>
                  <a:pt x="1572025" y="1399311"/>
                  <a:pt x="1570329" y="1418742"/>
                  <a:pt x="1524000" y="1439333"/>
                </a:cubicBezTo>
                <a:cubicBezTo>
                  <a:pt x="1496038" y="1451760"/>
                  <a:pt x="1465943" y="1458685"/>
                  <a:pt x="1436914" y="1468361"/>
                </a:cubicBezTo>
                <a:lnTo>
                  <a:pt x="1393371" y="1482876"/>
                </a:lnTo>
                <a:cubicBezTo>
                  <a:pt x="1388533" y="1497390"/>
                  <a:pt x="1386287" y="1513045"/>
                  <a:pt x="1378857" y="1526419"/>
                </a:cubicBezTo>
                <a:cubicBezTo>
                  <a:pt x="1361914" y="1556916"/>
                  <a:pt x="1331833" y="1580407"/>
                  <a:pt x="1320800" y="1613504"/>
                </a:cubicBezTo>
                <a:cubicBezTo>
                  <a:pt x="1300769" y="1673596"/>
                  <a:pt x="1314772" y="1644317"/>
                  <a:pt x="1277257" y="1700590"/>
                </a:cubicBezTo>
                <a:cubicBezTo>
                  <a:pt x="1257905" y="1695752"/>
                  <a:pt x="1235798" y="1697141"/>
                  <a:pt x="1219200" y="1686076"/>
                </a:cubicBezTo>
                <a:cubicBezTo>
                  <a:pt x="1188001" y="1665277"/>
                  <a:pt x="1190147" y="1627969"/>
                  <a:pt x="1175657" y="1598990"/>
                </a:cubicBezTo>
                <a:cubicBezTo>
                  <a:pt x="1151467" y="1550609"/>
                  <a:pt x="1146628" y="1555447"/>
                  <a:pt x="1103085" y="1526419"/>
                </a:cubicBezTo>
                <a:cubicBezTo>
                  <a:pt x="1098247" y="1511905"/>
                  <a:pt x="1095413" y="1496560"/>
                  <a:pt x="1088571" y="1482876"/>
                </a:cubicBezTo>
                <a:cubicBezTo>
                  <a:pt x="1068365" y="1442463"/>
                  <a:pt x="1048098" y="1427888"/>
                  <a:pt x="1016000" y="1395790"/>
                </a:cubicBezTo>
                <a:cubicBezTo>
                  <a:pt x="1011162" y="1381276"/>
                  <a:pt x="1003087" y="1367462"/>
                  <a:pt x="1001485" y="1352247"/>
                </a:cubicBezTo>
                <a:cubicBezTo>
                  <a:pt x="993365" y="1275113"/>
                  <a:pt x="1004735" y="1195518"/>
                  <a:pt x="986971" y="1120019"/>
                </a:cubicBezTo>
                <a:cubicBezTo>
                  <a:pt x="983467" y="1105126"/>
                  <a:pt x="957112" y="1112346"/>
                  <a:pt x="943428" y="1105504"/>
                </a:cubicBezTo>
                <a:cubicBezTo>
                  <a:pt x="927826" y="1097703"/>
                  <a:pt x="914399" y="1086152"/>
                  <a:pt x="899885" y="1076476"/>
                </a:cubicBezTo>
                <a:cubicBezTo>
                  <a:pt x="895047" y="1018419"/>
                  <a:pt x="900382" y="958595"/>
                  <a:pt x="885371" y="902304"/>
                </a:cubicBezTo>
                <a:cubicBezTo>
                  <a:pt x="880082" y="882471"/>
                  <a:pt x="854969" y="874530"/>
                  <a:pt x="841828" y="858761"/>
                </a:cubicBezTo>
                <a:cubicBezTo>
                  <a:pt x="810566" y="821247"/>
                  <a:pt x="812832" y="815315"/>
                  <a:pt x="798285" y="771676"/>
                </a:cubicBezTo>
                <a:cubicBezTo>
                  <a:pt x="792937" y="734237"/>
                  <a:pt x="789522" y="667064"/>
                  <a:pt x="769257" y="626533"/>
                </a:cubicBezTo>
                <a:cubicBezTo>
                  <a:pt x="761456" y="610931"/>
                  <a:pt x="749904" y="597504"/>
                  <a:pt x="740228" y="582990"/>
                </a:cubicBezTo>
                <a:cubicBezTo>
                  <a:pt x="696798" y="452698"/>
                  <a:pt x="742026" y="600963"/>
                  <a:pt x="711200" y="292704"/>
                </a:cubicBezTo>
                <a:cubicBezTo>
                  <a:pt x="709678" y="277480"/>
                  <a:pt x="706243" y="261108"/>
                  <a:pt x="696685" y="249161"/>
                </a:cubicBezTo>
                <a:cubicBezTo>
                  <a:pt x="685788" y="235540"/>
                  <a:pt x="667656" y="229809"/>
                  <a:pt x="653142" y="220133"/>
                </a:cubicBezTo>
                <a:cubicBezTo>
                  <a:pt x="648304" y="205619"/>
                  <a:pt x="641628" y="191592"/>
                  <a:pt x="638628" y="176590"/>
                </a:cubicBezTo>
                <a:cubicBezTo>
                  <a:pt x="629715" y="132023"/>
                  <a:pt x="631460" y="75166"/>
                  <a:pt x="609600" y="31447"/>
                </a:cubicBezTo>
                <a:cubicBezTo>
                  <a:pt x="606540" y="25327"/>
                  <a:pt x="641047" y="0"/>
                  <a:pt x="624114" y="2419"/>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reeform 6"/>
          <p:cNvSpPr/>
          <p:nvPr/>
        </p:nvSpPr>
        <p:spPr>
          <a:xfrm>
            <a:off x="2123728" y="1430008"/>
            <a:ext cx="1727200" cy="1638952"/>
          </a:xfrm>
          <a:custGeom>
            <a:avLst/>
            <a:gdLst>
              <a:gd name="connsiteX0" fmla="*/ 1596572 w 1727200"/>
              <a:gd name="connsiteY0" fmla="*/ 1378857 h 1638952"/>
              <a:gd name="connsiteX1" fmla="*/ 1683657 w 1727200"/>
              <a:gd name="connsiteY1" fmla="*/ 1117600 h 1638952"/>
              <a:gd name="connsiteX2" fmla="*/ 1712686 w 1727200"/>
              <a:gd name="connsiteY2" fmla="*/ 1030515 h 1638952"/>
              <a:gd name="connsiteX3" fmla="*/ 1727200 w 1727200"/>
              <a:gd name="connsiteY3" fmla="*/ 986972 h 1638952"/>
              <a:gd name="connsiteX4" fmla="*/ 1712686 w 1727200"/>
              <a:gd name="connsiteY4" fmla="*/ 841829 h 1638952"/>
              <a:gd name="connsiteX5" fmla="*/ 1698172 w 1727200"/>
              <a:gd name="connsiteY5" fmla="*/ 551543 h 1638952"/>
              <a:gd name="connsiteX6" fmla="*/ 1683657 w 1727200"/>
              <a:gd name="connsiteY6" fmla="*/ 508000 h 1638952"/>
              <a:gd name="connsiteX7" fmla="*/ 1640114 w 1727200"/>
              <a:gd name="connsiteY7" fmla="*/ 493486 h 1638952"/>
              <a:gd name="connsiteX8" fmla="*/ 1625600 w 1727200"/>
              <a:gd name="connsiteY8" fmla="*/ 362857 h 1638952"/>
              <a:gd name="connsiteX9" fmla="*/ 1538514 w 1727200"/>
              <a:gd name="connsiteY9" fmla="*/ 333829 h 1638952"/>
              <a:gd name="connsiteX10" fmla="*/ 1509486 w 1727200"/>
              <a:gd name="connsiteY10" fmla="*/ 290286 h 1638952"/>
              <a:gd name="connsiteX11" fmla="*/ 1524000 w 1727200"/>
              <a:gd name="connsiteY11" fmla="*/ 246743 h 1638952"/>
              <a:gd name="connsiteX12" fmla="*/ 1451429 w 1727200"/>
              <a:gd name="connsiteY12" fmla="*/ 188686 h 1638952"/>
              <a:gd name="connsiteX13" fmla="*/ 1407886 w 1727200"/>
              <a:gd name="connsiteY13" fmla="*/ 159657 h 1638952"/>
              <a:gd name="connsiteX14" fmla="*/ 1277257 w 1727200"/>
              <a:gd name="connsiteY14" fmla="*/ 116115 h 1638952"/>
              <a:gd name="connsiteX15" fmla="*/ 1233714 w 1727200"/>
              <a:gd name="connsiteY15" fmla="*/ 101600 h 1638952"/>
              <a:gd name="connsiteX16" fmla="*/ 1190172 w 1727200"/>
              <a:gd name="connsiteY16" fmla="*/ 87086 h 1638952"/>
              <a:gd name="connsiteX17" fmla="*/ 1161143 w 1727200"/>
              <a:gd name="connsiteY17" fmla="*/ 43543 h 1638952"/>
              <a:gd name="connsiteX18" fmla="*/ 1074057 w 1727200"/>
              <a:gd name="connsiteY18" fmla="*/ 0 h 1638952"/>
              <a:gd name="connsiteX19" fmla="*/ 870857 w 1727200"/>
              <a:gd name="connsiteY19" fmla="*/ 14515 h 1638952"/>
              <a:gd name="connsiteX20" fmla="*/ 783772 w 1727200"/>
              <a:gd name="connsiteY20" fmla="*/ 43543 h 1638952"/>
              <a:gd name="connsiteX21" fmla="*/ 638629 w 1727200"/>
              <a:gd name="connsiteY21" fmla="*/ 87086 h 1638952"/>
              <a:gd name="connsiteX22" fmla="*/ 508000 w 1727200"/>
              <a:gd name="connsiteY22" fmla="*/ 130629 h 1638952"/>
              <a:gd name="connsiteX23" fmla="*/ 464457 w 1727200"/>
              <a:gd name="connsiteY23" fmla="*/ 145143 h 1638952"/>
              <a:gd name="connsiteX24" fmla="*/ 377372 w 1727200"/>
              <a:gd name="connsiteY24" fmla="*/ 217715 h 1638952"/>
              <a:gd name="connsiteX25" fmla="*/ 348343 w 1727200"/>
              <a:gd name="connsiteY25" fmla="*/ 261257 h 1638952"/>
              <a:gd name="connsiteX26" fmla="*/ 261257 w 1727200"/>
              <a:gd name="connsiteY26" fmla="*/ 319315 h 1638952"/>
              <a:gd name="connsiteX27" fmla="*/ 217714 w 1727200"/>
              <a:gd name="connsiteY27" fmla="*/ 348343 h 1638952"/>
              <a:gd name="connsiteX28" fmla="*/ 116114 w 1727200"/>
              <a:gd name="connsiteY28" fmla="*/ 464457 h 1638952"/>
              <a:gd name="connsiteX29" fmla="*/ 43543 w 1727200"/>
              <a:gd name="connsiteY29" fmla="*/ 595086 h 1638952"/>
              <a:gd name="connsiteX30" fmla="*/ 14514 w 1727200"/>
              <a:gd name="connsiteY30" fmla="*/ 638629 h 1638952"/>
              <a:gd name="connsiteX31" fmla="*/ 0 w 1727200"/>
              <a:gd name="connsiteY31" fmla="*/ 682172 h 1638952"/>
              <a:gd name="connsiteX32" fmla="*/ 72572 w 1727200"/>
              <a:gd name="connsiteY32" fmla="*/ 841829 h 1638952"/>
              <a:gd name="connsiteX33" fmla="*/ 101600 w 1727200"/>
              <a:gd name="connsiteY33" fmla="*/ 885372 h 1638952"/>
              <a:gd name="connsiteX34" fmla="*/ 145143 w 1727200"/>
              <a:gd name="connsiteY34" fmla="*/ 972457 h 1638952"/>
              <a:gd name="connsiteX35" fmla="*/ 188686 w 1727200"/>
              <a:gd name="connsiteY35" fmla="*/ 1059543 h 1638952"/>
              <a:gd name="connsiteX36" fmla="*/ 232229 w 1727200"/>
              <a:gd name="connsiteY36" fmla="*/ 1219200 h 1638952"/>
              <a:gd name="connsiteX37" fmla="*/ 261257 w 1727200"/>
              <a:gd name="connsiteY37" fmla="*/ 1306286 h 1638952"/>
              <a:gd name="connsiteX38" fmla="*/ 246743 w 1727200"/>
              <a:gd name="connsiteY38" fmla="*/ 1393372 h 1638952"/>
              <a:gd name="connsiteX39" fmla="*/ 217714 w 1727200"/>
              <a:gd name="connsiteY39" fmla="*/ 1436915 h 1638952"/>
              <a:gd name="connsiteX40" fmla="*/ 232229 w 1727200"/>
              <a:gd name="connsiteY40" fmla="*/ 1509486 h 1638952"/>
              <a:gd name="connsiteX41" fmla="*/ 435429 w 1727200"/>
              <a:gd name="connsiteY41" fmla="*/ 1524000 h 1638952"/>
              <a:gd name="connsiteX42" fmla="*/ 537029 w 1727200"/>
              <a:gd name="connsiteY42" fmla="*/ 1538515 h 1638952"/>
              <a:gd name="connsiteX43" fmla="*/ 580572 w 1727200"/>
              <a:gd name="connsiteY43" fmla="*/ 1553029 h 1638952"/>
              <a:gd name="connsiteX44" fmla="*/ 609600 w 1727200"/>
              <a:gd name="connsiteY44" fmla="*/ 1596572 h 1638952"/>
              <a:gd name="connsiteX45" fmla="*/ 653143 w 1727200"/>
              <a:gd name="connsiteY45" fmla="*/ 1625600 h 1638952"/>
              <a:gd name="connsiteX46" fmla="*/ 856343 w 1727200"/>
              <a:gd name="connsiteY46" fmla="*/ 1611086 h 1638952"/>
              <a:gd name="connsiteX47" fmla="*/ 943429 w 1727200"/>
              <a:gd name="connsiteY47" fmla="*/ 1494972 h 1638952"/>
              <a:gd name="connsiteX48" fmla="*/ 972457 w 1727200"/>
              <a:gd name="connsiteY48" fmla="*/ 1451429 h 1638952"/>
              <a:gd name="connsiteX49" fmla="*/ 1059543 w 1727200"/>
              <a:gd name="connsiteY49" fmla="*/ 1378857 h 1638952"/>
              <a:gd name="connsiteX50" fmla="*/ 1132114 w 1727200"/>
              <a:gd name="connsiteY50" fmla="*/ 1233715 h 1638952"/>
              <a:gd name="connsiteX51" fmla="*/ 1407886 w 1727200"/>
              <a:gd name="connsiteY51" fmla="*/ 1262743 h 1638952"/>
              <a:gd name="connsiteX52" fmla="*/ 1451429 w 1727200"/>
              <a:gd name="connsiteY52" fmla="*/ 1291772 h 1638952"/>
              <a:gd name="connsiteX53" fmla="*/ 1494972 w 1727200"/>
              <a:gd name="connsiteY53" fmla="*/ 1306286 h 1638952"/>
              <a:gd name="connsiteX54" fmla="*/ 1538514 w 1727200"/>
              <a:gd name="connsiteY54" fmla="*/ 1335315 h 1638952"/>
              <a:gd name="connsiteX55" fmla="*/ 1582057 w 1727200"/>
              <a:gd name="connsiteY55" fmla="*/ 1349829 h 1638952"/>
              <a:gd name="connsiteX56" fmla="*/ 1596572 w 1727200"/>
              <a:gd name="connsiteY56" fmla="*/ 1378857 h 163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727200" h="1638952">
                <a:moveTo>
                  <a:pt x="1596572" y="1378857"/>
                </a:moveTo>
                <a:lnTo>
                  <a:pt x="1683657" y="1117600"/>
                </a:lnTo>
                <a:lnTo>
                  <a:pt x="1712686" y="1030515"/>
                </a:lnTo>
                <a:lnTo>
                  <a:pt x="1727200" y="986972"/>
                </a:lnTo>
                <a:cubicBezTo>
                  <a:pt x="1722362" y="938591"/>
                  <a:pt x="1715920" y="890344"/>
                  <a:pt x="1712686" y="841829"/>
                </a:cubicBezTo>
                <a:cubicBezTo>
                  <a:pt x="1706242" y="745161"/>
                  <a:pt x="1706565" y="648062"/>
                  <a:pt x="1698172" y="551543"/>
                </a:cubicBezTo>
                <a:cubicBezTo>
                  <a:pt x="1696847" y="536301"/>
                  <a:pt x="1694475" y="518818"/>
                  <a:pt x="1683657" y="508000"/>
                </a:cubicBezTo>
                <a:cubicBezTo>
                  <a:pt x="1672839" y="497182"/>
                  <a:pt x="1654628" y="498324"/>
                  <a:pt x="1640114" y="493486"/>
                </a:cubicBezTo>
                <a:cubicBezTo>
                  <a:pt x="1635276" y="449943"/>
                  <a:pt x="1649121" y="399819"/>
                  <a:pt x="1625600" y="362857"/>
                </a:cubicBezTo>
                <a:cubicBezTo>
                  <a:pt x="1609172" y="337042"/>
                  <a:pt x="1538514" y="333829"/>
                  <a:pt x="1538514" y="333829"/>
                </a:cubicBezTo>
                <a:cubicBezTo>
                  <a:pt x="1528838" y="319315"/>
                  <a:pt x="1512354" y="307493"/>
                  <a:pt x="1509486" y="290286"/>
                </a:cubicBezTo>
                <a:cubicBezTo>
                  <a:pt x="1506971" y="275195"/>
                  <a:pt x="1526515" y="261834"/>
                  <a:pt x="1524000" y="246743"/>
                </a:cubicBezTo>
                <a:cubicBezTo>
                  <a:pt x="1516276" y="200400"/>
                  <a:pt x="1485392" y="200007"/>
                  <a:pt x="1451429" y="188686"/>
                </a:cubicBezTo>
                <a:cubicBezTo>
                  <a:pt x="1436915" y="179010"/>
                  <a:pt x="1423827" y="166742"/>
                  <a:pt x="1407886" y="159657"/>
                </a:cubicBezTo>
                <a:cubicBezTo>
                  <a:pt x="1407881" y="159655"/>
                  <a:pt x="1299031" y="123373"/>
                  <a:pt x="1277257" y="116115"/>
                </a:cubicBezTo>
                <a:lnTo>
                  <a:pt x="1233714" y="101600"/>
                </a:lnTo>
                <a:lnTo>
                  <a:pt x="1190172" y="87086"/>
                </a:lnTo>
                <a:cubicBezTo>
                  <a:pt x="1180496" y="72572"/>
                  <a:pt x="1173478" y="55878"/>
                  <a:pt x="1161143" y="43543"/>
                </a:cubicBezTo>
                <a:cubicBezTo>
                  <a:pt x="1133008" y="15408"/>
                  <a:pt x="1109470" y="11805"/>
                  <a:pt x="1074057" y="0"/>
                </a:cubicBezTo>
                <a:cubicBezTo>
                  <a:pt x="1006324" y="4838"/>
                  <a:pt x="938012" y="4442"/>
                  <a:pt x="870857" y="14515"/>
                </a:cubicBezTo>
                <a:cubicBezTo>
                  <a:pt x="840597" y="19054"/>
                  <a:pt x="813457" y="36122"/>
                  <a:pt x="783772" y="43543"/>
                </a:cubicBezTo>
                <a:cubicBezTo>
                  <a:pt x="696025" y="65479"/>
                  <a:pt x="744645" y="51747"/>
                  <a:pt x="638629" y="87086"/>
                </a:cubicBezTo>
                <a:lnTo>
                  <a:pt x="508000" y="130629"/>
                </a:lnTo>
                <a:lnTo>
                  <a:pt x="464457" y="145143"/>
                </a:lnTo>
                <a:cubicBezTo>
                  <a:pt x="421641" y="173687"/>
                  <a:pt x="412297" y="175805"/>
                  <a:pt x="377372" y="217715"/>
                </a:cubicBezTo>
                <a:cubicBezTo>
                  <a:pt x="366205" y="231116"/>
                  <a:pt x="361471" y="249770"/>
                  <a:pt x="348343" y="261257"/>
                </a:cubicBezTo>
                <a:cubicBezTo>
                  <a:pt x="322087" y="284231"/>
                  <a:pt x="290286" y="299962"/>
                  <a:pt x="261257" y="319315"/>
                </a:cubicBezTo>
                <a:lnTo>
                  <a:pt x="217714" y="348343"/>
                </a:lnTo>
                <a:cubicBezTo>
                  <a:pt x="149981" y="449943"/>
                  <a:pt x="188686" y="416077"/>
                  <a:pt x="116114" y="464457"/>
                </a:cubicBezTo>
                <a:cubicBezTo>
                  <a:pt x="90568" y="541097"/>
                  <a:pt x="110086" y="495271"/>
                  <a:pt x="43543" y="595086"/>
                </a:cubicBezTo>
                <a:lnTo>
                  <a:pt x="14514" y="638629"/>
                </a:lnTo>
                <a:cubicBezTo>
                  <a:pt x="9676" y="653143"/>
                  <a:pt x="0" y="666873"/>
                  <a:pt x="0" y="682172"/>
                </a:cubicBezTo>
                <a:cubicBezTo>
                  <a:pt x="0" y="756921"/>
                  <a:pt x="31032" y="779519"/>
                  <a:pt x="72572" y="841829"/>
                </a:cubicBezTo>
                <a:cubicBezTo>
                  <a:pt x="82248" y="856343"/>
                  <a:pt x="96084" y="868823"/>
                  <a:pt x="101600" y="885372"/>
                </a:cubicBezTo>
                <a:cubicBezTo>
                  <a:pt x="121630" y="945464"/>
                  <a:pt x="107627" y="916185"/>
                  <a:pt x="145143" y="972457"/>
                </a:cubicBezTo>
                <a:cubicBezTo>
                  <a:pt x="198075" y="1131257"/>
                  <a:pt x="113656" y="890724"/>
                  <a:pt x="188686" y="1059543"/>
                </a:cubicBezTo>
                <a:cubicBezTo>
                  <a:pt x="229962" y="1152414"/>
                  <a:pt x="208128" y="1130829"/>
                  <a:pt x="232229" y="1219200"/>
                </a:cubicBezTo>
                <a:cubicBezTo>
                  <a:pt x="240280" y="1248721"/>
                  <a:pt x="261257" y="1306286"/>
                  <a:pt x="261257" y="1306286"/>
                </a:cubicBezTo>
                <a:cubicBezTo>
                  <a:pt x="256419" y="1335315"/>
                  <a:pt x="256049" y="1365453"/>
                  <a:pt x="246743" y="1393372"/>
                </a:cubicBezTo>
                <a:cubicBezTo>
                  <a:pt x="241227" y="1409921"/>
                  <a:pt x="219878" y="1419606"/>
                  <a:pt x="217714" y="1436915"/>
                </a:cubicBezTo>
                <a:cubicBezTo>
                  <a:pt x="214654" y="1461394"/>
                  <a:pt x="209324" y="1500324"/>
                  <a:pt x="232229" y="1509486"/>
                </a:cubicBezTo>
                <a:cubicBezTo>
                  <a:pt x="295278" y="1534705"/>
                  <a:pt x="367696" y="1519162"/>
                  <a:pt x="435429" y="1524000"/>
                </a:cubicBezTo>
                <a:cubicBezTo>
                  <a:pt x="469296" y="1528838"/>
                  <a:pt x="503483" y="1531806"/>
                  <a:pt x="537029" y="1538515"/>
                </a:cubicBezTo>
                <a:cubicBezTo>
                  <a:pt x="552031" y="1541516"/>
                  <a:pt x="568625" y="1543472"/>
                  <a:pt x="580572" y="1553029"/>
                </a:cubicBezTo>
                <a:cubicBezTo>
                  <a:pt x="594193" y="1563926"/>
                  <a:pt x="597265" y="1584237"/>
                  <a:pt x="609600" y="1596572"/>
                </a:cubicBezTo>
                <a:cubicBezTo>
                  <a:pt x="621935" y="1608907"/>
                  <a:pt x="638629" y="1615924"/>
                  <a:pt x="653143" y="1625600"/>
                </a:cubicBezTo>
                <a:cubicBezTo>
                  <a:pt x="720876" y="1620762"/>
                  <a:pt x="794418" y="1638952"/>
                  <a:pt x="856343" y="1611086"/>
                </a:cubicBezTo>
                <a:cubicBezTo>
                  <a:pt x="900463" y="1591232"/>
                  <a:pt x="916593" y="1535228"/>
                  <a:pt x="943429" y="1494972"/>
                </a:cubicBezTo>
                <a:cubicBezTo>
                  <a:pt x="953105" y="1480458"/>
                  <a:pt x="961290" y="1464830"/>
                  <a:pt x="972457" y="1451429"/>
                </a:cubicBezTo>
                <a:cubicBezTo>
                  <a:pt x="1007380" y="1409521"/>
                  <a:pt x="1016730" y="1407400"/>
                  <a:pt x="1059543" y="1378857"/>
                </a:cubicBezTo>
                <a:cubicBezTo>
                  <a:pt x="1092803" y="1245820"/>
                  <a:pt x="1055377" y="1284873"/>
                  <a:pt x="1132114" y="1233715"/>
                </a:cubicBezTo>
                <a:cubicBezTo>
                  <a:pt x="1142111" y="1234484"/>
                  <a:pt x="1355630" y="1245324"/>
                  <a:pt x="1407886" y="1262743"/>
                </a:cubicBezTo>
                <a:cubicBezTo>
                  <a:pt x="1424435" y="1268259"/>
                  <a:pt x="1435827" y="1283971"/>
                  <a:pt x="1451429" y="1291772"/>
                </a:cubicBezTo>
                <a:cubicBezTo>
                  <a:pt x="1465113" y="1298614"/>
                  <a:pt x="1480458" y="1301448"/>
                  <a:pt x="1494972" y="1306286"/>
                </a:cubicBezTo>
                <a:cubicBezTo>
                  <a:pt x="1509486" y="1315962"/>
                  <a:pt x="1522912" y="1327514"/>
                  <a:pt x="1538514" y="1335315"/>
                </a:cubicBezTo>
                <a:cubicBezTo>
                  <a:pt x="1552198" y="1342157"/>
                  <a:pt x="1569817" y="1340650"/>
                  <a:pt x="1582057" y="1349829"/>
                </a:cubicBezTo>
                <a:cubicBezTo>
                  <a:pt x="1590712" y="1356320"/>
                  <a:pt x="1591734" y="1369181"/>
                  <a:pt x="1596572" y="1378857"/>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8"/>
          <p:cNvSpPr/>
          <p:nvPr/>
        </p:nvSpPr>
        <p:spPr>
          <a:xfrm>
            <a:off x="1923843" y="2717374"/>
            <a:ext cx="1712053" cy="1791746"/>
          </a:xfrm>
          <a:custGeom>
            <a:avLst/>
            <a:gdLst>
              <a:gd name="connsiteX0" fmla="*/ 1712053 w 1712053"/>
              <a:gd name="connsiteY0" fmla="*/ 166146 h 1791746"/>
              <a:gd name="connsiteX1" fmla="*/ 1668510 w 1712053"/>
              <a:gd name="connsiteY1" fmla="*/ 122603 h 1791746"/>
              <a:gd name="connsiteX2" fmla="*/ 1624968 w 1712053"/>
              <a:gd name="connsiteY2" fmla="*/ 108089 h 1791746"/>
              <a:gd name="connsiteX3" fmla="*/ 1595939 w 1712053"/>
              <a:gd name="connsiteY3" fmla="*/ 64546 h 1791746"/>
              <a:gd name="connsiteX4" fmla="*/ 1407253 w 1712053"/>
              <a:gd name="connsiteY4" fmla="*/ 21003 h 1791746"/>
              <a:gd name="connsiteX5" fmla="*/ 1334682 w 1712053"/>
              <a:gd name="connsiteY5" fmla="*/ 6489 h 1791746"/>
              <a:gd name="connsiteX6" fmla="*/ 1233082 w 1712053"/>
              <a:gd name="connsiteY6" fmla="*/ 21003 h 1791746"/>
              <a:gd name="connsiteX7" fmla="*/ 1204053 w 1712053"/>
              <a:gd name="connsiteY7" fmla="*/ 108089 h 1791746"/>
              <a:gd name="connsiteX8" fmla="*/ 1116968 w 1712053"/>
              <a:gd name="connsiteY8" fmla="*/ 180660 h 1791746"/>
              <a:gd name="connsiteX9" fmla="*/ 1058910 w 1712053"/>
              <a:gd name="connsiteY9" fmla="*/ 311289 h 1791746"/>
              <a:gd name="connsiteX10" fmla="*/ 1015368 w 1712053"/>
              <a:gd name="connsiteY10" fmla="*/ 398375 h 1791746"/>
              <a:gd name="connsiteX11" fmla="*/ 971825 w 1712053"/>
              <a:gd name="connsiteY11" fmla="*/ 412889 h 1791746"/>
              <a:gd name="connsiteX12" fmla="*/ 739596 w 1712053"/>
              <a:gd name="connsiteY12" fmla="*/ 398375 h 1791746"/>
              <a:gd name="connsiteX13" fmla="*/ 681539 w 1712053"/>
              <a:gd name="connsiteY13" fmla="*/ 311289 h 1791746"/>
              <a:gd name="connsiteX14" fmla="*/ 275139 w 1712053"/>
              <a:gd name="connsiteY14" fmla="*/ 325803 h 1791746"/>
              <a:gd name="connsiteX15" fmla="*/ 260625 w 1712053"/>
              <a:gd name="connsiteY15" fmla="*/ 369346 h 1791746"/>
              <a:gd name="connsiteX16" fmla="*/ 217082 w 1712053"/>
              <a:gd name="connsiteY16" fmla="*/ 412889 h 1791746"/>
              <a:gd name="connsiteX17" fmla="*/ 129996 w 1712053"/>
              <a:gd name="connsiteY17" fmla="*/ 470946 h 1791746"/>
              <a:gd name="connsiteX18" fmla="*/ 100968 w 1712053"/>
              <a:gd name="connsiteY18" fmla="*/ 514489 h 1791746"/>
              <a:gd name="connsiteX19" fmla="*/ 13882 w 1712053"/>
              <a:gd name="connsiteY19" fmla="*/ 572546 h 1791746"/>
              <a:gd name="connsiteX20" fmla="*/ 28396 w 1712053"/>
              <a:gd name="connsiteY20" fmla="*/ 645117 h 1791746"/>
              <a:gd name="connsiteX21" fmla="*/ 115482 w 1712053"/>
              <a:gd name="connsiteY21" fmla="*/ 674146 h 1791746"/>
              <a:gd name="connsiteX22" fmla="*/ 129996 w 1712053"/>
              <a:gd name="connsiteY22" fmla="*/ 877346 h 1791746"/>
              <a:gd name="connsiteX23" fmla="*/ 159025 w 1712053"/>
              <a:gd name="connsiteY23" fmla="*/ 964432 h 1791746"/>
              <a:gd name="connsiteX24" fmla="*/ 173539 w 1712053"/>
              <a:gd name="connsiteY24" fmla="*/ 1022489 h 1791746"/>
              <a:gd name="connsiteX25" fmla="*/ 159025 w 1712053"/>
              <a:gd name="connsiteY25" fmla="*/ 1182146 h 1791746"/>
              <a:gd name="connsiteX26" fmla="*/ 173539 w 1712053"/>
              <a:gd name="connsiteY26" fmla="*/ 1283746 h 1791746"/>
              <a:gd name="connsiteX27" fmla="*/ 188053 w 1712053"/>
              <a:gd name="connsiteY27" fmla="*/ 1399860 h 1791746"/>
              <a:gd name="connsiteX28" fmla="*/ 173539 w 1712053"/>
              <a:gd name="connsiteY28" fmla="*/ 1530489 h 1791746"/>
              <a:gd name="connsiteX29" fmla="*/ 159025 w 1712053"/>
              <a:gd name="connsiteY29" fmla="*/ 1574032 h 1791746"/>
              <a:gd name="connsiteX30" fmla="*/ 173539 w 1712053"/>
              <a:gd name="connsiteY30" fmla="*/ 1791746 h 1791746"/>
              <a:gd name="connsiteX31" fmla="*/ 217082 w 1712053"/>
              <a:gd name="connsiteY31" fmla="*/ 1777232 h 1791746"/>
              <a:gd name="connsiteX32" fmla="*/ 304168 w 1712053"/>
              <a:gd name="connsiteY32" fmla="*/ 1719175 h 1791746"/>
              <a:gd name="connsiteX33" fmla="*/ 376739 w 1712053"/>
              <a:gd name="connsiteY33" fmla="*/ 1661117 h 1791746"/>
              <a:gd name="connsiteX34" fmla="*/ 405768 w 1712053"/>
              <a:gd name="connsiteY34" fmla="*/ 1617575 h 1791746"/>
              <a:gd name="connsiteX35" fmla="*/ 449310 w 1712053"/>
              <a:gd name="connsiteY35" fmla="*/ 1603060 h 1791746"/>
              <a:gd name="connsiteX36" fmla="*/ 536396 w 1712053"/>
              <a:gd name="connsiteY36" fmla="*/ 1545003 h 1791746"/>
              <a:gd name="connsiteX37" fmla="*/ 579939 w 1712053"/>
              <a:gd name="connsiteY37" fmla="*/ 1515975 h 1791746"/>
              <a:gd name="connsiteX38" fmla="*/ 608968 w 1712053"/>
              <a:gd name="connsiteY38" fmla="*/ 1472432 h 1791746"/>
              <a:gd name="connsiteX39" fmla="*/ 696053 w 1712053"/>
              <a:gd name="connsiteY39" fmla="*/ 1414375 h 1791746"/>
              <a:gd name="connsiteX40" fmla="*/ 826682 w 1712053"/>
              <a:gd name="connsiteY40" fmla="*/ 1269232 h 1791746"/>
              <a:gd name="connsiteX41" fmla="*/ 870225 w 1712053"/>
              <a:gd name="connsiteY41" fmla="*/ 1225689 h 1791746"/>
              <a:gd name="connsiteX42" fmla="*/ 957310 w 1712053"/>
              <a:gd name="connsiteY42" fmla="*/ 1182146 h 1791746"/>
              <a:gd name="connsiteX43" fmla="*/ 986339 w 1712053"/>
              <a:gd name="connsiteY43" fmla="*/ 1138603 h 1791746"/>
              <a:gd name="connsiteX44" fmla="*/ 1029882 w 1712053"/>
              <a:gd name="connsiteY44" fmla="*/ 1124089 h 1791746"/>
              <a:gd name="connsiteX45" fmla="*/ 1131482 w 1712053"/>
              <a:gd name="connsiteY45" fmla="*/ 1051517 h 1791746"/>
              <a:gd name="connsiteX46" fmla="*/ 1204053 w 1712053"/>
              <a:gd name="connsiteY46" fmla="*/ 964432 h 1791746"/>
              <a:gd name="connsiteX47" fmla="*/ 1276625 w 1712053"/>
              <a:gd name="connsiteY47" fmla="*/ 877346 h 1791746"/>
              <a:gd name="connsiteX48" fmla="*/ 1334682 w 1712053"/>
              <a:gd name="connsiteY48" fmla="*/ 804775 h 1791746"/>
              <a:gd name="connsiteX49" fmla="*/ 1392739 w 1712053"/>
              <a:gd name="connsiteY49" fmla="*/ 717689 h 1791746"/>
              <a:gd name="connsiteX50" fmla="*/ 1421768 w 1712053"/>
              <a:gd name="connsiteY50" fmla="*/ 674146 h 1791746"/>
              <a:gd name="connsiteX51" fmla="*/ 1508853 w 1712053"/>
              <a:gd name="connsiteY51" fmla="*/ 587060 h 1791746"/>
              <a:gd name="connsiteX52" fmla="*/ 1581425 w 1712053"/>
              <a:gd name="connsiteY52" fmla="*/ 456432 h 1791746"/>
              <a:gd name="connsiteX53" fmla="*/ 1639482 w 1712053"/>
              <a:gd name="connsiteY53" fmla="*/ 325803 h 1791746"/>
              <a:gd name="connsiteX54" fmla="*/ 1683025 w 1712053"/>
              <a:gd name="connsiteY54" fmla="*/ 209689 h 179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712053" h="1791746">
                <a:moveTo>
                  <a:pt x="1712053" y="166146"/>
                </a:moveTo>
                <a:cubicBezTo>
                  <a:pt x="1697539" y="151632"/>
                  <a:pt x="1685589" y="133989"/>
                  <a:pt x="1668510" y="122603"/>
                </a:cubicBezTo>
                <a:cubicBezTo>
                  <a:pt x="1655780" y="114117"/>
                  <a:pt x="1636915" y="117646"/>
                  <a:pt x="1624968" y="108089"/>
                </a:cubicBezTo>
                <a:cubicBezTo>
                  <a:pt x="1611346" y="97192"/>
                  <a:pt x="1610732" y="73791"/>
                  <a:pt x="1595939" y="64546"/>
                </a:cubicBezTo>
                <a:cubicBezTo>
                  <a:pt x="1546340" y="33547"/>
                  <a:pt x="1460947" y="29952"/>
                  <a:pt x="1407253" y="21003"/>
                </a:cubicBezTo>
                <a:cubicBezTo>
                  <a:pt x="1382919" y="16947"/>
                  <a:pt x="1358872" y="11327"/>
                  <a:pt x="1334682" y="6489"/>
                </a:cubicBezTo>
                <a:cubicBezTo>
                  <a:pt x="1300815" y="11327"/>
                  <a:pt x="1260086" y="0"/>
                  <a:pt x="1233082" y="21003"/>
                </a:cubicBezTo>
                <a:cubicBezTo>
                  <a:pt x="1208929" y="39789"/>
                  <a:pt x="1229513" y="91116"/>
                  <a:pt x="1204053" y="108089"/>
                </a:cubicBezTo>
                <a:cubicBezTo>
                  <a:pt x="1143431" y="148503"/>
                  <a:pt x="1172845" y="124782"/>
                  <a:pt x="1116968" y="180660"/>
                </a:cubicBezTo>
                <a:cubicBezTo>
                  <a:pt x="1082423" y="284295"/>
                  <a:pt x="1104912" y="242286"/>
                  <a:pt x="1058910" y="311289"/>
                </a:cubicBezTo>
                <a:cubicBezTo>
                  <a:pt x="1049349" y="339973"/>
                  <a:pt x="1040946" y="377913"/>
                  <a:pt x="1015368" y="398375"/>
                </a:cubicBezTo>
                <a:cubicBezTo>
                  <a:pt x="1003421" y="407932"/>
                  <a:pt x="986339" y="408051"/>
                  <a:pt x="971825" y="412889"/>
                </a:cubicBezTo>
                <a:lnTo>
                  <a:pt x="739596" y="398375"/>
                </a:lnTo>
                <a:cubicBezTo>
                  <a:pt x="706667" y="386850"/>
                  <a:pt x="681539" y="311289"/>
                  <a:pt x="681539" y="311289"/>
                </a:cubicBezTo>
                <a:cubicBezTo>
                  <a:pt x="546072" y="316127"/>
                  <a:pt x="409421" y="307281"/>
                  <a:pt x="275139" y="325803"/>
                </a:cubicBezTo>
                <a:cubicBezTo>
                  <a:pt x="259983" y="327893"/>
                  <a:pt x="269112" y="356616"/>
                  <a:pt x="260625" y="369346"/>
                </a:cubicBezTo>
                <a:cubicBezTo>
                  <a:pt x="249239" y="386425"/>
                  <a:pt x="233285" y="400287"/>
                  <a:pt x="217082" y="412889"/>
                </a:cubicBezTo>
                <a:cubicBezTo>
                  <a:pt x="189543" y="434308"/>
                  <a:pt x="129996" y="470946"/>
                  <a:pt x="129996" y="470946"/>
                </a:cubicBezTo>
                <a:cubicBezTo>
                  <a:pt x="120320" y="485460"/>
                  <a:pt x="116114" y="505834"/>
                  <a:pt x="100968" y="514489"/>
                </a:cubicBezTo>
                <a:cubicBezTo>
                  <a:pt x="0" y="572185"/>
                  <a:pt x="44503" y="480680"/>
                  <a:pt x="13882" y="572546"/>
                </a:cubicBezTo>
                <a:cubicBezTo>
                  <a:pt x="18720" y="596736"/>
                  <a:pt x="10952" y="627673"/>
                  <a:pt x="28396" y="645117"/>
                </a:cubicBezTo>
                <a:cubicBezTo>
                  <a:pt x="50033" y="666754"/>
                  <a:pt x="115482" y="674146"/>
                  <a:pt x="115482" y="674146"/>
                </a:cubicBezTo>
                <a:cubicBezTo>
                  <a:pt x="120320" y="741879"/>
                  <a:pt x="119923" y="810191"/>
                  <a:pt x="129996" y="877346"/>
                </a:cubicBezTo>
                <a:cubicBezTo>
                  <a:pt x="134535" y="907606"/>
                  <a:pt x="151604" y="934747"/>
                  <a:pt x="159025" y="964432"/>
                </a:cubicBezTo>
                <a:lnTo>
                  <a:pt x="173539" y="1022489"/>
                </a:lnTo>
                <a:cubicBezTo>
                  <a:pt x="168701" y="1075708"/>
                  <a:pt x="159025" y="1128708"/>
                  <a:pt x="159025" y="1182146"/>
                </a:cubicBezTo>
                <a:cubicBezTo>
                  <a:pt x="159025" y="1216356"/>
                  <a:pt x="169018" y="1249836"/>
                  <a:pt x="173539" y="1283746"/>
                </a:cubicBezTo>
                <a:cubicBezTo>
                  <a:pt x="178694" y="1322410"/>
                  <a:pt x="183215" y="1361155"/>
                  <a:pt x="188053" y="1399860"/>
                </a:cubicBezTo>
                <a:cubicBezTo>
                  <a:pt x="183215" y="1443403"/>
                  <a:pt x="180741" y="1487274"/>
                  <a:pt x="173539" y="1530489"/>
                </a:cubicBezTo>
                <a:cubicBezTo>
                  <a:pt x="171024" y="1545580"/>
                  <a:pt x="159025" y="1558733"/>
                  <a:pt x="159025" y="1574032"/>
                </a:cubicBezTo>
                <a:cubicBezTo>
                  <a:pt x="159025" y="1646764"/>
                  <a:pt x="168701" y="1719175"/>
                  <a:pt x="173539" y="1791746"/>
                </a:cubicBezTo>
                <a:cubicBezTo>
                  <a:pt x="188053" y="1786908"/>
                  <a:pt x="203708" y="1784662"/>
                  <a:pt x="217082" y="1777232"/>
                </a:cubicBezTo>
                <a:cubicBezTo>
                  <a:pt x="247580" y="1760289"/>
                  <a:pt x="304168" y="1719175"/>
                  <a:pt x="304168" y="1719175"/>
                </a:cubicBezTo>
                <a:cubicBezTo>
                  <a:pt x="387354" y="1594394"/>
                  <a:pt x="276591" y="1741235"/>
                  <a:pt x="376739" y="1661117"/>
                </a:cubicBezTo>
                <a:cubicBezTo>
                  <a:pt x="390360" y="1650220"/>
                  <a:pt x="392147" y="1628472"/>
                  <a:pt x="405768" y="1617575"/>
                </a:cubicBezTo>
                <a:cubicBezTo>
                  <a:pt x="417715" y="1608018"/>
                  <a:pt x="435936" y="1610490"/>
                  <a:pt x="449310" y="1603060"/>
                </a:cubicBezTo>
                <a:cubicBezTo>
                  <a:pt x="479808" y="1586117"/>
                  <a:pt x="507367" y="1564355"/>
                  <a:pt x="536396" y="1545003"/>
                </a:cubicBezTo>
                <a:lnTo>
                  <a:pt x="579939" y="1515975"/>
                </a:lnTo>
                <a:cubicBezTo>
                  <a:pt x="589615" y="1501461"/>
                  <a:pt x="595840" y="1483919"/>
                  <a:pt x="608968" y="1472432"/>
                </a:cubicBezTo>
                <a:cubicBezTo>
                  <a:pt x="635224" y="1449458"/>
                  <a:pt x="696053" y="1414375"/>
                  <a:pt x="696053" y="1414375"/>
                </a:cubicBezTo>
                <a:cubicBezTo>
                  <a:pt x="871080" y="1181005"/>
                  <a:pt x="714950" y="1362342"/>
                  <a:pt x="826682" y="1269232"/>
                </a:cubicBezTo>
                <a:cubicBezTo>
                  <a:pt x="842451" y="1256091"/>
                  <a:pt x="854456" y="1238830"/>
                  <a:pt x="870225" y="1225689"/>
                </a:cubicBezTo>
                <a:cubicBezTo>
                  <a:pt x="907741" y="1194426"/>
                  <a:pt x="913670" y="1196693"/>
                  <a:pt x="957310" y="1182146"/>
                </a:cubicBezTo>
                <a:cubicBezTo>
                  <a:pt x="966986" y="1167632"/>
                  <a:pt x="972717" y="1149500"/>
                  <a:pt x="986339" y="1138603"/>
                </a:cubicBezTo>
                <a:cubicBezTo>
                  <a:pt x="998286" y="1129046"/>
                  <a:pt x="1016198" y="1130931"/>
                  <a:pt x="1029882" y="1124089"/>
                </a:cubicBezTo>
                <a:cubicBezTo>
                  <a:pt x="1048260" y="1114900"/>
                  <a:pt x="1122278" y="1059406"/>
                  <a:pt x="1131482" y="1051517"/>
                </a:cubicBezTo>
                <a:cubicBezTo>
                  <a:pt x="1205692" y="987909"/>
                  <a:pt x="1148060" y="1031625"/>
                  <a:pt x="1204053" y="964432"/>
                </a:cubicBezTo>
                <a:cubicBezTo>
                  <a:pt x="1297188" y="852669"/>
                  <a:pt x="1204547" y="985462"/>
                  <a:pt x="1276625" y="877346"/>
                </a:cubicBezTo>
                <a:cubicBezTo>
                  <a:pt x="1309310" y="779288"/>
                  <a:pt x="1263980" y="885577"/>
                  <a:pt x="1334682" y="804775"/>
                </a:cubicBezTo>
                <a:cubicBezTo>
                  <a:pt x="1357656" y="778519"/>
                  <a:pt x="1373387" y="746718"/>
                  <a:pt x="1392739" y="717689"/>
                </a:cubicBezTo>
                <a:cubicBezTo>
                  <a:pt x="1402415" y="703175"/>
                  <a:pt x="1409433" y="686481"/>
                  <a:pt x="1421768" y="674146"/>
                </a:cubicBezTo>
                <a:lnTo>
                  <a:pt x="1508853" y="587060"/>
                </a:lnTo>
                <a:cubicBezTo>
                  <a:pt x="1544373" y="480502"/>
                  <a:pt x="1516246" y="521611"/>
                  <a:pt x="1581425" y="456432"/>
                </a:cubicBezTo>
                <a:cubicBezTo>
                  <a:pt x="1615969" y="352797"/>
                  <a:pt x="1593480" y="394806"/>
                  <a:pt x="1639482" y="325803"/>
                </a:cubicBezTo>
                <a:cubicBezTo>
                  <a:pt x="1671931" y="228454"/>
                  <a:pt x="1654825" y="266085"/>
                  <a:pt x="1683025" y="209689"/>
                </a:cubicBezTo>
              </a:path>
            </a:pathLst>
          </a:custGeom>
          <a:solidFill>
            <a:srgbClr val="FF0000"/>
          </a:solid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1" name="Straight Arrow Connector 10"/>
          <p:cNvCxnSpPr/>
          <p:nvPr/>
        </p:nvCxnSpPr>
        <p:spPr>
          <a:xfrm>
            <a:off x="4139952" y="3212976"/>
            <a:ext cx="1080120"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95536" y="1973158"/>
            <a:ext cx="3384376" cy="1815882"/>
          </a:xfrm>
          <a:prstGeom prst="rect">
            <a:avLst/>
          </a:prstGeom>
          <a:noFill/>
        </p:spPr>
        <p:txBody>
          <a:bodyPr wrap="square" rtlCol="0">
            <a:spAutoFit/>
          </a:bodyPr>
          <a:lstStyle/>
          <a:p>
            <a:pPr algn="ctr"/>
            <a:r>
              <a:rPr lang="en-CA" sz="2800" b="1" dirty="0" smtClean="0"/>
              <a:t>Righteous souls </a:t>
            </a:r>
          </a:p>
          <a:p>
            <a:pPr algn="ctr"/>
            <a:r>
              <a:rPr lang="en-CA" sz="2800" b="1" dirty="0" smtClean="0"/>
              <a:t>in the </a:t>
            </a:r>
          </a:p>
          <a:p>
            <a:pPr algn="ctr"/>
            <a:r>
              <a:rPr lang="en-CA" sz="2800" b="1" dirty="0" smtClean="0"/>
              <a:t>blood of </a:t>
            </a:r>
          </a:p>
          <a:p>
            <a:pPr algn="ctr"/>
            <a:r>
              <a:rPr lang="en-CA" sz="2800" b="1" dirty="0" smtClean="0"/>
              <a:t>Christ</a:t>
            </a:r>
            <a:endParaRPr lang="en-CA" sz="2800" b="1" dirty="0"/>
          </a:p>
        </p:txBody>
      </p:sp>
      <p:sp>
        <p:nvSpPr>
          <p:cNvPr id="14" name="TextBox 13"/>
          <p:cNvSpPr txBox="1"/>
          <p:nvPr/>
        </p:nvSpPr>
        <p:spPr>
          <a:xfrm>
            <a:off x="5796136" y="1988840"/>
            <a:ext cx="2448272" cy="1815882"/>
          </a:xfrm>
          <a:prstGeom prst="rect">
            <a:avLst/>
          </a:prstGeom>
          <a:noFill/>
        </p:spPr>
        <p:txBody>
          <a:bodyPr wrap="square" rtlCol="0">
            <a:spAutoFit/>
          </a:bodyPr>
          <a:lstStyle/>
          <a:p>
            <a:pPr algn="ctr"/>
            <a:r>
              <a:rPr lang="en-CA" sz="2800" b="1" dirty="0" smtClean="0"/>
              <a:t>Made perfect in the presence of Christ</a:t>
            </a:r>
            <a:endParaRPr lang="en-CA" sz="2800" b="1" dirty="0"/>
          </a:p>
        </p:txBody>
      </p:sp>
      <p:sp>
        <p:nvSpPr>
          <p:cNvPr id="15" name="Title 14"/>
          <p:cNvSpPr txBox="1">
            <a:spLocks/>
          </p:cNvSpPr>
          <p:nvPr/>
        </p:nvSpPr>
        <p:spPr bwMode="auto">
          <a:xfrm>
            <a:off x="1691680" y="116632"/>
            <a:ext cx="5899016"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87. made perfect in God’s presence!</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All glory to you, Lord!</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pic>
        <p:nvPicPr>
          <p:cNvPr id="16" name="Picture 15" descr="angry-face-01s.gif"/>
          <p:cNvPicPr>
            <a:picLocks noChangeAspect="1"/>
          </p:cNvPicPr>
          <p:nvPr/>
        </p:nvPicPr>
        <p:blipFill>
          <a:blip r:embed="rId3" cstate="print"/>
          <a:stretch>
            <a:fillRect/>
          </a:stretch>
        </p:blipFill>
        <p:spPr>
          <a:xfrm>
            <a:off x="107504" y="5877272"/>
            <a:ext cx="864096" cy="864096"/>
          </a:xfrm>
          <a:prstGeom prst="ellipse">
            <a:avLst/>
          </a:prstGeom>
        </p:spPr>
      </p:pic>
      <p:sp>
        <p:nvSpPr>
          <p:cNvPr id="17" name="TextBox 16"/>
          <p:cNvSpPr txBox="1"/>
          <p:nvPr/>
        </p:nvSpPr>
        <p:spPr>
          <a:xfrm>
            <a:off x="107504"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8" name="TextBox 17"/>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20" name="TextBox 19"/>
          <p:cNvSpPr txBox="1"/>
          <p:nvPr/>
        </p:nvSpPr>
        <p:spPr>
          <a:xfrm>
            <a:off x="179512" y="4565446"/>
            <a:ext cx="8568952" cy="2246769"/>
          </a:xfrm>
          <a:prstGeom prst="rect">
            <a:avLst/>
          </a:prstGeom>
          <a:noFill/>
        </p:spPr>
        <p:txBody>
          <a:bodyPr wrap="square" rtlCol="0">
            <a:spAutoFit/>
          </a:bodyPr>
          <a:lstStyle/>
          <a:p>
            <a:pPr algn="r"/>
            <a:r>
              <a:rPr lang="en-CA" sz="2800" b="1" dirty="0" smtClean="0">
                <a:solidFill>
                  <a:schemeClr val="bg1"/>
                </a:solidFill>
                <a:latin typeface="Calibri" pitchFamily="34" charset="0"/>
              </a:rPr>
              <a:t>“But you have come to . . . the city of the living God, </a:t>
            </a:r>
          </a:p>
          <a:p>
            <a:pPr algn="r"/>
            <a:r>
              <a:rPr lang="en-CA" sz="2800" b="1" dirty="0" smtClean="0">
                <a:solidFill>
                  <a:schemeClr val="bg1"/>
                </a:solidFill>
                <a:latin typeface="Calibri" pitchFamily="34" charset="0"/>
              </a:rPr>
              <a:t>the heavenly Jerusalem, . . . and to God, the judge of all, and to the spirits of the righteous made perfect, </a:t>
            </a:r>
          </a:p>
          <a:p>
            <a:pPr algn="r"/>
            <a:r>
              <a:rPr lang="en-CA" sz="2800" b="1" dirty="0" smtClean="0">
                <a:solidFill>
                  <a:schemeClr val="bg1"/>
                </a:solidFill>
                <a:latin typeface="Calibri" pitchFamily="34" charset="0"/>
              </a:rPr>
              <a:t>and to Jesus, the mediator of a new covenant”  </a:t>
            </a:r>
          </a:p>
          <a:p>
            <a:pPr algn="r"/>
            <a:r>
              <a:rPr lang="en-CA" sz="2800" b="1" dirty="0" smtClean="0">
                <a:solidFill>
                  <a:schemeClr val="bg1"/>
                </a:solidFill>
                <a:latin typeface="Calibri" pitchFamily="34" charset="0"/>
              </a:rPr>
              <a:t>Heb 12:22-24    </a:t>
            </a:r>
            <a:endParaRPr lang="en-CA" dirty="0"/>
          </a:p>
        </p:txBody>
      </p:sp>
    </p:spTree>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0" name="Picture 2" descr="lord-jesus-christ-coming-293608.gif"/>
          <p:cNvPicPr>
            <a:picLocks noChangeAspect="1"/>
          </p:cNvPicPr>
          <p:nvPr/>
        </p:nvPicPr>
        <p:blipFill>
          <a:blip r:embed="rId2" cstate="print"/>
          <a:srcRect b="27742"/>
          <a:stretch>
            <a:fillRect/>
          </a:stretch>
        </p:blipFill>
        <p:spPr bwMode="auto">
          <a:xfrm>
            <a:off x="395536" y="-27384"/>
            <a:ext cx="8352928" cy="4032448"/>
          </a:xfrm>
          <a:prstGeom prst="rect">
            <a:avLst/>
          </a:prstGeom>
          <a:noFill/>
          <a:ln w="9525">
            <a:noFill/>
            <a:miter lim="800000"/>
            <a:headEnd/>
            <a:tailEnd/>
          </a:ln>
        </p:spPr>
      </p:pic>
      <p:sp>
        <p:nvSpPr>
          <p:cNvPr id="6" name="Title 1"/>
          <p:cNvSpPr txBox="1">
            <a:spLocks/>
          </p:cNvSpPr>
          <p:nvPr/>
        </p:nvSpPr>
        <p:spPr bwMode="auto">
          <a:xfrm>
            <a:off x="468313" y="-99392"/>
            <a:ext cx="8229600" cy="1143000"/>
          </a:xfrm>
          <a:prstGeom prst="rect">
            <a:avLst/>
          </a:prstGeom>
          <a:noFill/>
          <a:ln w="9525">
            <a:noFill/>
            <a:miter lim="800000"/>
            <a:headEnd/>
            <a:tailEnd/>
          </a:ln>
        </p:spPr>
        <p:txBody>
          <a:bodyPr anchor="ctr"/>
          <a:lstStyle/>
          <a:p>
            <a:pPr algn="ctr" eaLnBrk="0" hangingPunct="0">
              <a:defRPr/>
            </a:pPr>
            <a:r>
              <a:rPr lang="en-CA" sz="2400" b="1" kern="0" dirty="0">
                <a:solidFill>
                  <a:srgbClr val="0000FF"/>
                </a:solidFill>
                <a:latin typeface="Calibri" pitchFamily="34" charset="0"/>
                <a:ea typeface="+mj-ea"/>
                <a:cs typeface="+mj-cs"/>
              </a:rPr>
              <a:t>We will think and act like Jesus, love like Jesus, </a:t>
            </a:r>
          </a:p>
          <a:p>
            <a:pPr algn="ctr" eaLnBrk="0" hangingPunct="0">
              <a:defRPr/>
            </a:pPr>
            <a:r>
              <a:rPr lang="en-CA" sz="2400" b="1" kern="0" dirty="0">
                <a:solidFill>
                  <a:srgbClr val="0000FF"/>
                </a:solidFill>
                <a:latin typeface="Calibri" pitchFamily="34" charset="0"/>
                <a:ea typeface="+mj-ea"/>
                <a:cs typeface="+mj-cs"/>
              </a:rPr>
              <a:t>hate evil like Jesus, be zealous for God’s glory like Jesus . . .</a:t>
            </a:r>
          </a:p>
        </p:txBody>
      </p:sp>
      <p:sp>
        <p:nvSpPr>
          <p:cNvPr id="8" name="TextBox 8"/>
          <p:cNvSpPr txBox="1">
            <a:spLocks noChangeArrowheads="1"/>
          </p:cNvSpPr>
          <p:nvPr/>
        </p:nvSpPr>
        <p:spPr bwMode="auto">
          <a:xfrm>
            <a:off x="1403648" y="3038763"/>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
        <p:nvSpPr>
          <p:cNvPr id="9" name="Title 1"/>
          <p:cNvSpPr txBox="1">
            <a:spLocks/>
          </p:cNvSpPr>
          <p:nvPr/>
        </p:nvSpPr>
        <p:spPr bwMode="auto">
          <a:xfrm>
            <a:off x="-36512" y="4878288"/>
            <a:ext cx="889248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“We know that when he appears we shall be like him, because we shall see him as he is”  1 John 3:2</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3000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those whom he foreknew he also predestined to be conformed to the image of his Son, in order that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he might be the firstborn among many brothers”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Rom 8:29</a:t>
            </a:r>
            <a:endPar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pic>
        <p:nvPicPr>
          <p:cNvPr id="11" name="Picture 10" descr="angry-face-01s.gif"/>
          <p:cNvPicPr>
            <a:picLocks noChangeAspect="1"/>
          </p:cNvPicPr>
          <p:nvPr/>
        </p:nvPicPr>
        <p:blipFill>
          <a:blip r:embed="rId3" cstate="print"/>
          <a:stretch>
            <a:fillRect/>
          </a:stretch>
        </p:blipFill>
        <p:spPr>
          <a:xfrm>
            <a:off x="107504" y="5877272"/>
            <a:ext cx="864096" cy="864096"/>
          </a:xfrm>
          <a:prstGeom prst="ellipse">
            <a:avLst/>
          </a:prstGeom>
        </p:spPr>
      </p:pic>
      <p:sp>
        <p:nvSpPr>
          <p:cNvPr id="12" name="TextBox 11"/>
          <p:cNvSpPr txBox="1"/>
          <p:nvPr/>
        </p:nvSpPr>
        <p:spPr>
          <a:xfrm>
            <a:off x="107504"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12"/>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5" name="TextBox 3"/>
          <p:cNvSpPr txBox="1">
            <a:spLocks noChangeArrowheads="1"/>
          </p:cNvSpPr>
          <p:nvPr/>
        </p:nvSpPr>
        <p:spPr bwMode="auto">
          <a:xfrm>
            <a:off x="251520" y="3500438"/>
            <a:ext cx="8640960" cy="523220"/>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88. like Jesus, conformed to his image!  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5362" name="Picture 2" descr="http://randalrauser.com/wp-content/uploads/2011/11/heaven....jpg"/>
          <p:cNvPicPr>
            <a:picLocks noChangeAspect="1" noChangeArrowheads="1"/>
          </p:cNvPicPr>
          <p:nvPr/>
        </p:nvPicPr>
        <p:blipFill>
          <a:blip r:embed="rId2" cstate="print"/>
          <a:srcRect b="18516"/>
          <a:stretch>
            <a:fillRect/>
          </a:stretch>
        </p:blipFill>
        <p:spPr bwMode="auto">
          <a:xfrm>
            <a:off x="683568" y="44624"/>
            <a:ext cx="7776864" cy="4752528"/>
          </a:xfrm>
          <a:prstGeom prst="rect">
            <a:avLst/>
          </a:prstGeom>
          <a:noFill/>
          <a:ln w="9525">
            <a:noFill/>
            <a:miter lim="800000"/>
            <a:headEnd/>
            <a:tailEnd/>
          </a:ln>
        </p:spPr>
      </p:pic>
      <p:sp>
        <p:nvSpPr>
          <p:cNvPr id="15365" name="TextBox 6"/>
          <p:cNvSpPr txBox="1">
            <a:spLocks noChangeArrowheads="1"/>
          </p:cNvSpPr>
          <p:nvPr/>
        </p:nvSpPr>
        <p:spPr bwMode="auto">
          <a:xfrm>
            <a:off x="6012160" y="4365104"/>
            <a:ext cx="3095625" cy="400050"/>
          </a:xfrm>
          <a:prstGeom prst="rect">
            <a:avLst/>
          </a:prstGeom>
          <a:noFill/>
          <a:ln w="9525">
            <a:noFill/>
            <a:miter lim="800000"/>
            <a:headEnd/>
            <a:tailEnd/>
          </a:ln>
        </p:spPr>
        <p:txBody>
          <a:bodyPr>
            <a:spAutoFit/>
          </a:bodyPr>
          <a:lstStyle/>
          <a:p>
            <a:pPr algn="ctr"/>
            <a:r>
              <a:rPr lang="en-CA" sz="1000" dirty="0">
                <a:solidFill>
                  <a:schemeClr val="tx1">
                    <a:lumMod val="75000"/>
                  </a:schemeClr>
                </a:solidFill>
              </a:rPr>
              <a:t>various copies on internet, </a:t>
            </a:r>
          </a:p>
          <a:p>
            <a:pPr algn="ctr"/>
            <a:r>
              <a:rPr lang="en-CA" sz="1000" dirty="0">
                <a:solidFill>
                  <a:schemeClr val="tx1">
                    <a:lumMod val="75000"/>
                  </a:schemeClr>
                </a:solidFill>
              </a:rPr>
              <a:t>original source unknown</a:t>
            </a:r>
          </a:p>
        </p:txBody>
      </p:sp>
      <p:pic>
        <p:nvPicPr>
          <p:cNvPr id="6" name="Picture 5" descr="www.sherv.net big-tears.gif"/>
          <p:cNvPicPr>
            <a:picLocks noChangeAspect="1"/>
          </p:cNvPicPr>
          <p:nvPr/>
        </p:nvPicPr>
        <p:blipFill>
          <a:blip r:embed="rId3" cstate="print"/>
          <a:stretch>
            <a:fillRect/>
          </a:stretch>
        </p:blipFill>
        <p:spPr>
          <a:xfrm>
            <a:off x="0" y="5796559"/>
            <a:ext cx="1619672" cy="944809"/>
          </a:xfrm>
          <a:prstGeom prst="rect">
            <a:avLst/>
          </a:prstGeom>
        </p:spPr>
      </p:pic>
      <p:pic>
        <p:nvPicPr>
          <p:cNvPr id="14" name="Picture 13" descr="www.fg-a.com valentine 2-jumping-heart.gif"/>
          <p:cNvPicPr>
            <a:picLocks noChangeAspect="1"/>
          </p:cNvPicPr>
          <p:nvPr/>
        </p:nvPicPr>
        <p:blipFill>
          <a:blip r:embed="rId4" cstate="print"/>
          <a:stretch>
            <a:fillRect/>
          </a:stretch>
        </p:blipFill>
        <p:spPr>
          <a:xfrm>
            <a:off x="6372200" y="0"/>
            <a:ext cx="1143000" cy="1333500"/>
          </a:xfrm>
          <a:prstGeom prst="rect">
            <a:avLst/>
          </a:prstGeom>
        </p:spPr>
      </p:pic>
      <p:pic>
        <p:nvPicPr>
          <p:cNvPr id="15" name="Picture 14" descr="www.fg-a.com valentine 2-jumping-heart.gif"/>
          <p:cNvPicPr>
            <a:picLocks noChangeAspect="1"/>
          </p:cNvPicPr>
          <p:nvPr/>
        </p:nvPicPr>
        <p:blipFill>
          <a:blip r:embed="rId4" cstate="print"/>
          <a:stretch>
            <a:fillRect/>
          </a:stretch>
        </p:blipFill>
        <p:spPr>
          <a:xfrm>
            <a:off x="5580112" y="0"/>
            <a:ext cx="1143000" cy="1333500"/>
          </a:xfrm>
          <a:prstGeom prst="rect">
            <a:avLst/>
          </a:prstGeom>
        </p:spPr>
      </p:pic>
      <p:pic>
        <p:nvPicPr>
          <p:cNvPr id="16" name="Picture 15" descr="www.fg-a.com valentine 2-jumping-heart.gif"/>
          <p:cNvPicPr>
            <a:picLocks noChangeAspect="1"/>
          </p:cNvPicPr>
          <p:nvPr/>
        </p:nvPicPr>
        <p:blipFill>
          <a:blip r:embed="rId4" cstate="print"/>
          <a:stretch>
            <a:fillRect/>
          </a:stretch>
        </p:blipFill>
        <p:spPr>
          <a:xfrm>
            <a:off x="4716016" y="-27384"/>
            <a:ext cx="1143000" cy="1333500"/>
          </a:xfrm>
          <a:prstGeom prst="rect">
            <a:avLst/>
          </a:prstGeom>
        </p:spPr>
      </p:pic>
      <p:pic>
        <p:nvPicPr>
          <p:cNvPr id="17" name="Picture 16" descr="www.fg-a.com valentine 2-jumping-heart.gif"/>
          <p:cNvPicPr>
            <a:picLocks noChangeAspect="1"/>
          </p:cNvPicPr>
          <p:nvPr/>
        </p:nvPicPr>
        <p:blipFill>
          <a:blip r:embed="rId4" cstate="print"/>
          <a:stretch>
            <a:fillRect/>
          </a:stretch>
        </p:blipFill>
        <p:spPr>
          <a:xfrm>
            <a:off x="2483768" y="0"/>
            <a:ext cx="1143000" cy="133350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1763688" y="-27384"/>
            <a:ext cx="1143000" cy="1333500"/>
          </a:xfrm>
          <a:prstGeom prst="rect">
            <a:avLst/>
          </a:prstGeom>
        </p:spPr>
      </p:pic>
      <p:pic>
        <p:nvPicPr>
          <p:cNvPr id="20" name="Picture 19" descr="www.fg-a.com valentine 2-jumping-heart.gif"/>
          <p:cNvPicPr>
            <a:picLocks noChangeAspect="1"/>
          </p:cNvPicPr>
          <p:nvPr/>
        </p:nvPicPr>
        <p:blipFill>
          <a:blip r:embed="rId4" cstate="print"/>
          <a:stretch>
            <a:fillRect/>
          </a:stretch>
        </p:blipFill>
        <p:spPr>
          <a:xfrm>
            <a:off x="1043608" y="-27384"/>
            <a:ext cx="1143000" cy="1333500"/>
          </a:xfrm>
          <a:prstGeom prst="rect">
            <a:avLst/>
          </a:prstGeom>
        </p:spPr>
      </p:pic>
      <p:pic>
        <p:nvPicPr>
          <p:cNvPr id="21" name="Picture 20" descr="www.fg-a.com valentine 2-jumping-heart.gif"/>
          <p:cNvPicPr>
            <a:picLocks noChangeAspect="1"/>
          </p:cNvPicPr>
          <p:nvPr/>
        </p:nvPicPr>
        <p:blipFill>
          <a:blip r:embed="rId4" cstate="print"/>
          <a:stretch>
            <a:fillRect/>
          </a:stretch>
        </p:blipFill>
        <p:spPr>
          <a:xfrm>
            <a:off x="7308304" y="0"/>
            <a:ext cx="1143000" cy="1333500"/>
          </a:xfrm>
          <a:prstGeom prst="rect">
            <a:avLst/>
          </a:prstGeom>
        </p:spPr>
      </p:pic>
      <p:sp>
        <p:nvSpPr>
          <p:cNvPr id="22" name="TextBox 21"/>
          <p:cNvSpPr txBox="1"/>
          <p:nvPr/>
        </p:nvSpPr>
        <p:spPr>
          <a:xfrm rot="16200000">
            <a:off x="-815575" y="4773127"/>
            <a:ext cx="2088232" cy="400110"/>
          </a:xfrm>
          <a:prstGeom prst="rect">
            <a:avLst/>
          </a:prstGeom>
          <a:noFill/>
        </p:spPr>
        <p:txBody>
          <a:bodyPr wrap="square" rtlCol="0">
            <a:spAutoFit/>
          </a:bodyPr>
          <a:lstStyle/>
          <a:p>
            <a:pPr algn="ctr"/>
            <a:r>
              <a:rPr lang="en-CA" sz="1000" dirty="0" smtClean="0">
                <a:solidFill>
                  <a:schemeClr val="tx1">
                    <a:lumMod val="50000"/>
                  </a:schemeClr>
                </a:solidFill>
              </a:rPr>
              <a:t>Big tears smiley © sherv.net</a:t>
            </a:r>
          </a:p>
          <a:p>
            <a:pPr algn="ctr"/>
            <a:r>
              <a:rPr lang="en-CA" sz="1000" dirty="0" smtClean="0">
                <a:solidFill>
                  <a:schemeClr val="tx1">
                    <a:lumMod val="50000"/>
                  </a:schemeClr>
                </a:solidFill>
              </a:rPr>
              <a:t>Jumping heart © www.fg-a.com</a:t>
            </a:r>
          </a:p>
        </p:txBody>
      </p:sp>
      <p:sp>
        <p:nvSpPr>
          <p:cNvPr id="23" name="TextBox 3"/>
          <p:cNvSpPr txBox="1">
            <a:spLocks noChangeArrowheads="1"/>
          </p:cNvSpPr>
          <p:nvPr/>
        </p:nvSpPr>
        <p:spPr bwMode="auto">
          <a:xfrm>
            <a:off x="1115616" y="3356992"/>
            <a:ext cx="6984776"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89. brought safely into his heavenly kingdom!</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24" name="Title 1"/>
          <p:cNvSpPr txBox="1">
            <a:spLocks/>
          </p:cNvSpPr>
          <p:nvPr/>
        </p:nvSpPr>
        <p:spPr bwMode="auto">
          <a:xfrm>
            <a:off x="457200" y="4985467"/>
            <a:ext cx="8229600" cy="17296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“The Lord will rescue me from every evil deed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and bring me safely into his heavenly kingdom.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To him be the glory forever and ever”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2 Tim 4:18</a:t>
            </a:r>
            <a:endPar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171400"/>
            <a:ext cx="6120680" cy="4590510"/>
          </a:xfrm>
          <a:prstGeom prst="rect">
            <a:avLst/>
          </a:prstGeom>
        </p:spPr>
      </p:pic>
      <p:sp>
        <p:nvSpPr>
          <p:cNvPr id="10" name="Rectangle 9"/>
          <p:cNvSpPr/>
          <p:nvPr/>
        </p:nvSpPr>
        <p:spPr>
          <a:xfrm>
            <a:off x="4499992" y="1988840"/>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516"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3" name="Title 1"/>
          <p:cNvSpPr txBox="1">
            <a:spLocks/>
          </p:cNvSpPr>
          <p:nvPr/>
        </p:nvSpPr>
        <p:spPr bwMode="auto">
          <a:xfrm>
            <a:off x="0" y="-243408"/>
            <a:ext cx="9144000" cy="12255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90. Enter the joy of the Lord! Thank you!</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sp>
        <p:nvSpPr>
          <p:cNvPr id="18" name="Subtitle 2"/>
          <p:cNvSpPr txBox="1">
            <a:spLocks/>
          </p:cNvSpPr>
          <p:nvPr/>
        </p:nvSpPr>
        <p:spPr bwMode="auto">
          <a:xfrm>
            <a:off x="179512" y="5492824"/>
            <a:ext cx="8748464" cy="1392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“Well done, good and faithful servant. . . . Enter into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the joy of your master (Greek </a:t>
            </a:r>
            <a:r>
              <a:rPr kumimoji="0" lang="en-CA" sz="2800" b="1" i="0" u="none" strike="noStrike" kern="0" cap="none" spc="0" normalizeH="0" baseline="0" noProof="0" dirty="0" err="1" smtClean="0">
                <a:ln>
                  <a:noFill/>
                </a:ln>
                <a:effectLst/>
                <a:uLnTx/>
                <a:uFillTx/>
                <a:latin typeface="Calibri" pitchFamily="34" charset="0"/>
                <a:ea typeface="+mn-ea"/>
                <a:cs typeface="+mn-cs"/>
              </a:rPr>
              <a:t>kurios</a:t>
            </a:r>
            <a:r>
              <a:rPr kumimoji="0" lang="en-CA" sz="2800" b="1" i="0" u="none" strike="noStrike" kern="0" cap="none" spc="0" normalizeH="0" baseline="0" noProof="0" dirty="0" smtClean="0">
                <a:ln>
                  <a:noFill/>
                </a:ln>
                <a:effectLst/>
                <a:uLnTx/>
                <a:uFillTx/>
                <a:latin typeface="Calibri" pitchFamily="34" charset="0"/>
                <a:ea typeface="+mn-ea"/>
                <a:cs typeface="+mn-cs"/>
              </a:rPr>
              <a:t>, Lord)”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Matt 25:21,23</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19" name="TextBox 18"/>
          <p:cNvSpPr txBox="1"/>
          <p:nvPr/>
        </p:nvSpPr>
        <p:spPr>
          <a:xfrm rot="5400000">
            <a:off x="7715381" y="2179893"/>
            <a:ext cx="2088232" cy="553998"/>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0" name="TextBox 6"/>
          <p:cNvSpPr txBox="1">
            <a:spLocks noChangeArrowheads="1"/>
          </p:cNvSpPr>
          <p:nvPr/>
        </p:nvSpPr>
        <p:spPr bwMode="auto">
          <a:xfrm rot="5400000">
            <a:off x="6757589" y="2328441"/>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pic>
        <p:nvPicPr>
          <p:cNvPr id="21" name="Picture 20" descr="www.sherv.net big-tears.gif"/>
          <p:cNvPicPr>
            <a:picLocks noChangeAspect="1"/>
          </p:cNvPicPr>
          <p:nvPr/>
        </p:nvPicPr>
        <p:blipFill>
          <a:blip r:embed="rId6" cstate="print"/>
          <a:stretch>
            <a:fillRect/>
          </a:stretch>
        </p:blipFill>
        <p:spPr>
          <a:xfrm>
            <a:off x="7668344" y="5901274"/>
            <a:ext cx="1440160" cy="840094"/>
          </a:xfrm>
          <a:prstGeom prst="rect">
            <a:avLst/>
          </a:prstGeom>
        </p:spPr>
      </p:pic>
      <p:sp>
        <p:nvSpPr>
          <p:cNvPr id="22" name="TextBox 21"/>
          <p:cNvSpPr txBox="1"/>
          <p:nvPr/>
        </p:nvSpPr>
        <p:spPr>
          <a:xfrm>
            <a:off x="0" y="4141529"/>
            <a:ext cx="9144000" cy="1107996"/>
          </a:xfrm>
          <a:prstGeom prst="rect">
            <a:avLst/>
          </a:prstGeom>
          <a:solidFill>
            <a:schemeClr val="tx1"/>
          </a:solidFill>
        </p:spPr>
        <p:txBody>
          <a:bodyPr wrap="square" rtlCol="0">
            <a:spAutoFit/>
          </a:bodyPr>
          <a:lstStyle/>
          <a:p>
            <a:pPr algn="ctr"/>
            <a:r>
              <a:rPr lang="en-CA" sz="2200" b="1" dirty="0" smtClean="0">
                <a:solidFill>
                  <a:srgbClr val="7030A0"/>
                </a:solidFill>
                <a:latin typeface="Calibri" pitchFamily="34" charset="0"/>
              </a:rPr>
              <a:t>To enter the joy of the Lord is to be in the Lord’s presence delighting and </a:t>
            </a:r>
          </a:p>
          <a:p>
            <a:pPr algn="ctr"/>
            <a:r>
              <a:rPr lang="en-CA" sz="2200" b="1" dirty="0" smtClean="0">
                <a:solidFill>
                  <a:srgbClr val="7030A0"/>
                </a:solidFill>
                <a:latin typeface="Calibri" pitchFamily="34" charset="0"/>
              </a:rPr>
              <a:t>rejoicing in God as God delights and rejoices in all God’s infinite perfections,</a:t>
            </a:r>
          </a:p>
          <a:p>
            <a:pPr algn="ctr"/>
            <a:r>
              <a:rPr lang="en-CA" sz="2200" b="1" dirty="0" smtClean="0">
                <a:solidFill>
                  <a:srgbClr val="7030A0"/>
                </a:solidFill>
                <a:latin typeface="Calibri" pitchFamily="34" charset="0"/>
              </a:rPr>
              <a:t>the love and fellowship of the Father, Son and Spirit, and his grace in Christ.</a:t>
            </a:r>
            <a:endParaRPr lang="en-CA" sz="2200" b="1" dirty="0">
              <a:solidFill>
                <a:srgbClr val="7030A0"/>
              </a:solidFill>
              <a:latin typeface="Calibri" pitchFamily="34" charset="0"/>
            </a:endParaRPr>
          </a:p>
        </p:txBody>
      </p:sp>
      <p:pic>
        <p:nvPicPr>
          <p:cNvPr id="17" name="Picture 16" descr="egyptian.gif"/>
          <p:cNvPicPr>
            <a:picLocks noChangeAspect="1"/>
          </p:cNvPicPr>
          <p:nvPr/>
        </p:nvPicPr>
        <p:blipFill>
          <a:blip r:embed="rId4" cstate="print"/>
          <a:stretch>
            <a:fillRect/>
          </a:stretch>
        </p:blipFill>
        <p:spPr>
          <a:xfrm rot="14400000" flipH="1">
            <a:off x="3712664" y="2307493"/>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712664" y="2667533"/>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712664"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4024770" y="2528563"/>
            <a:ext cx="614478" cy="36576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376698" y="2523517"/>
            <a:ext cx="614478" cy="36576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3376698" y="2888603"/>
            <a:ext cx="614478" cy="36576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4024770" y="2888603"/>
            <a:ext cx="614478" cy="365760"/>
          </a:xfrm>
          <a:prstGeom prst="rect">
            <a:avLst/>
          </a:prstGeom>
        </p:spPr>
      </p:pic>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171400"/>
            <a:ext cx="6120680" cy="4590510"/>
          </a:xfrm>
          <a:prstGeom prst="rect">
            <a:avLst/>
          </a:prstGeom>
        </p:spPr>
      </p:pic>
      <p:sp>
        <p:nvSpPr>
          <p:cNvPr id="10" name="Rectangle 9"/>
          <p:cNvSpPr/>
          <p:nvPr/>
        </p:nvSpPr>
        <p:spPr>
          <a:xfrm>
            <a:off x="4499992" y="1988840"/>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516"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8" name="Subtitle 2"/>
          <p:cNvSpPr txBox="1">
            <a:spLocks/>
          </p:cNvSpPr>
          <p:nvPr/>
        </p:nvSpPr>
        <p:spPr bwMode="auto">
          <a:xfrm>
            <a:off x="179512" y="5492824"/>
            <a:ext cx="8748464" cy="1392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“Well done, good and faithful servant. . . . Enter into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the joy of your master (Greek </a:t>
            </a:r>
            <a:r>
              <a:rPr kumimoji="0" lang="en-CA" sz="2800" b="1" i="0" u="none" strike="noStrike" kern="0" cap="none" spc="0" normalizeH="0" baseline="0" noProof="0" dirty="0" err="1" smtClean="0">
                <a:ln>
                  <a:noFill/>
                </a:ln>
                <a:effectLst/>
                <a:uLnTx/>
                <a:uFillTx/>
                <a:latin typeface="Calibri" pitchFamily="34" charset="0"/>
                <a:ea typeface="+mn-ea"/>
                <a:cs typeface="+mn-cs"/>
              </a:rPr>
              <a:t>kurios</a:t>
            </a:r>
            <a:r>
              <a:rPr kumimoji="0" lang="en-CA" sz="2800" b="1" i="0" u="none" strike="noStrike" kern="0" cap="none" spc="0" normalizeH="0" baseline="0" noProof="0" dirty="0" smtClean="0">
                <a:ln>
                  <a:noFill/>
                </a:ln>
                <a:effectLst/>
                <a:uLnTx/>
                <a:uFillTx/>
                <a:latin typeface="Calibri" pitchFamily="34" charset="0"/>
                <a:ea typeface="+mn-ea"/>
                <a:cs typeface="+mn-cs"/>
              </a:rPr>
              <a:t>, Lord)”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Matt 25:21,23</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19" name="TextBox 18"/>
          <p:cNvSpPr txBox="1"/>
          <p:nvPr/>
        </p:nvSpPr>
        <p:spPr>
          <a:xfrm rot="5400000">
            <a:off x="7715381" y="2179893"/>
            <a:ext cx="2088232" cy="553998"/>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0" name="TextBox 6"/>
          <p:cNvSpPr txBox="1">
            <a:spLocks noChangeArrowheads="1"/>
          </p:cNvSpPr>
          <p:nvPr/>
        </p:nvSpPr>
        <p:spPr bwMode="auto">
          <a:xfrm rot="5400000">
            <a:off x="6757589" y="2328441"/>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pic>
        <p:nvPicPr>
          <p:cNvPr id="21" name="Picture 20" descr="www.sherv.net big-tears.gif"/>
          <p:cNvPicPr>
            <a:picLocks noChangeAspect="1"/>
          </p:cNvPicPr>
          <p:nvPr/>
        </p:nvPicPr>
        <p:blipFill>
          <a:blip r:embed="rId6" cstate="print"/>
          <a:stretch>
            <a:fillRect/>
          </a:stretch>
        </p:blipFill>
        <p:spPr>
          <a:xfrm>
            <a:off x="7668344" y="5901274"/>
            <a:ext cx="1440160" cy="840094"/>
          </a:xfrm>
          <a:prstGeom prst="rect">
            <a:avLst/>
          </a:prstGeom>
        </p:spPr>
      </p:pic>
      <p:pic>
        <p:nvPicPr>
          <p:cNvPr id="17" name="Picture 16" descr="egyptian.gif"/>
          <p:cNvPicPr>
            <a:picLocks noChangeAspect="1"/>
          </p:cNvPicPr>
          <p:nvPr/>
        </p:nvPicPr>
        <p:blipFill>
          <a:blip r:embed="rId4" cstate="print"/>
          <a:stretch>
            <a:fillRect/>
          </a:stretch>
        </p:blipFill>
        <p:spPr>
          <a:xfrm rot="14400000" flipH="1">
            <a:off x="3712664" y="2307493"/>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712664" y="2667533"/>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712664"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4024770" y="2528563"/>
            <a:ext cx="614478" cy="36576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376698" y="2523517"/>
            <a:ext cx="614478" cy="36576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3376698" y="2888603"/>
            <a:ext cx="614478" cy="36576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4024770" y="2888603"/>
            <a:ext cx="614478" cy="365760"/>
          </a:xfrm>
          <a:prstGeom prst="rect">
            <a:avLst/>
          </a:prstGeom>
        </p:spPr>
      </p:pic>
      <p:sp>
        <p:nvSpPr>
          <p:cNvPr id="29" name="TextBox 28"/>
          <p:cNvSpPr txBox="1"/>
          <p:nvPr/>
        </p:nvSpPr>
        <p:spPr>
          <a:xfrm>
            <a:off x="0" y="4005064"/>
            <a:ext cx="9144000" cy="1446550"/>
          </a:xfrm>
          <a:prstGeom prst="rect">
            <a:avLst/>
          </a:prstGeom>
          <a:solidFill>
            <a:schemeClr val="tx1"/>
          </a:solidFill>
        </p:spPr>
        <p:txBody>
          <a:bodyPr wrap="square" rtlCol="0">
            <a:spAutoFit/>
          </a:bodyPr>
          <a:lstStyle/>
          <a:p>
            <a:pPr algn="ctr"/>
            <a:r>
              <a:rPr lang="en-CA" sz="2200" b="1" dirty="0" smtClean="0">
                <a:solidFill>
                  <a:srgbClr val="7030A0"/>
                </a:solidFill>
                <a:latin typeface="Calibri" pitchFamily="34" charset="0"/>
              </a:rPr>
              <a:t>To enter the joy of the Lord in the Lord’s presence is </a:t>
            </a:r>
          </a:p>
          <a:p>
            <a:pPr algn="ctr"/>
            <a:r>
              <a:rPr lang="en-CA" sz="2200" b="1" dirty="0" smtClean="0">
                <a:solidFill>
                  <a:srgbClr val="7030A0"/>
                </a:solidFill>
                <a:latin typeface="Calibri" pitchFamily="34" charset="0"/>
              </a:rPr>
              <a:t>to delight and rejoice in the Father as Jesus and the Spirit do,</a:t>
            </a:r>
          </a:p>
          <a:p>
            <a:pPr algn="ctr"/>
            <a:r>
              <a:rPr lang="en-CA" sz="2200" b="1" dirty="0" smtClean="0">
                <a:solidFill>
                  <a:srgbClr val="7030A0"/>
                </a:solidFill>
                <a:latin typeface="Calibri" pitchFamily="34" charset="0"/>
              </a:rPr>
              <a:t>to delight in and rejoice in the Son as the Father and the Spirit do,</a:t>
            </a:r>
          </a:p>
          <a:p>
            <a:pPr algn="ctr"/>
            <a:r>
              <a:rPr lang="en-CA" sz="2200" b="1" dirty="0" smtClean="0">
                <a:solidFill>
                  <a:srgbClr val="7030A0"/>
                </a:solidFill>
                <a:latin typeface="Calibri" pitchFamily="34" charset="0"/>
              </a:rPr>
              <a:t>and to delight in and rejoice in the Spirit as Jesus and the Father do!</a:t>
            </a:r>
            <a:endParaRPr lang="en-CA" sz="2200" b="1" dirty="0">
              <a:solidFill>
                <a:srgbClr val="7030A0"/>
              </a:solidFill>
              <a:latin typeface="Calibri" pitchFamily="34" charset="0"/>
            </a:endParaRPr>
          </a:p>
        </p:txBody>
      </p:sp>
      <p:sp>
        <p:nvSpPr>
          <p:cNvPr id="30" name="WordArt 2"/>
          <p:cNvSpPr>
            <a:spLocks noChangeArrowheads="1" noChangeShapeType="1" noTextEdit="1"/>
          </p:cNvSpPr>
          <p:nvPr/>
        </p:nvSpPr>
        <p:spPr bwMode="auto">
          <a:xfrm>
            <a:off x="2747744" y="476672"/>
            <a:ext cx="3840480" cy="237744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852936"/>
            <a:ext cx="8712968" cy="1143000"/>
          </a:xfrm>
        </p:spPr>
        <p:txBody>
          <a:bodyPr>
            <a:normAutofit fontScale="90000"/>
          </a:bodyPr>
          <a:lstStyle/>
          <a:p>
            <a:r>
              <a:rPr lang="en-US" sz="3100" b="1" dirty="0" smtClean="0">
                <a:solidFill>
                  <a:srgbClr val="FFFF00"/>
                </a:solidFill>
                <a:latin typeface="Calibri" pitchFamily="34" charset="0"/>
              </a:rPr>
              <a:t>“The most satisfying and joy-filled love, communion, and cooperation in the universe flow between the Father, Son, and Spirit.”</a:t>
            </a:r>
            <a:br>
              <a:rPr lang="en-US" sz="3100" b="1" dirty="0" smtClean="0">
                <a:solidFill>
                  <a:srgbClr val="FFFF00"/>
                </a:solidFill>
                <a:latin typeface="Calibri" pitchFamily="34" charset="0"/>
              </a:rPr>
            </a:br>
            <a:r>
              <a:rPr lang="en-US" sz="1800" b="1" dirty="0" smtClean="0">
                <a:solidFill>
                  <a:schemeClr val="bg1"/>
                </a:solidFill>
                <a:latin typeface="Calibri" pitchFamily="34" charset="0"/>
              </a:rPr>
              <a:t> </a:t>
            </a:r>
            <a:r>
              <a:rPr lang="en-US" sz="3100" b="1" dirty="0" smtClean="0">
                <a:solidFill>
                  <a:schemeClr val="bg1"/>
                </a:solidFill>
                <a:latin typeface="Calibri" pitchFamily="34" charset="0"/>
              </a:rPr>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“Like joining a happy, loving family for dinner, the Lord shares himself with us by immersing us in God the Father, Son and Spirit to share in their all-satisfying love, delight, communion, and cooperation in their purposes.  Joyful communion with God as we do his will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is our highest joy in heaven - and now!”</a:t>
            </a:r>
            <a:br>
              <a:rPr lang="en-US" sz="3100" b="1" dirty="0" smtClean="0">
                <a:solidFill>
                  <a:schemeClr val="bg1"/>
                </a:solidFill>
                <a:latin typeface="Calibri" pitchFamily="34" charset="0"/>
              </a:rPr>
            </a:br>
            <a:r>
              <a:rPr lang="en-US" sz="1800" b="1" dirty="0" smtClean="0">
                <a:solidFill>
                  <a:schemeClr val="bg1"/>
                </a:solidFill>
                <a:latin typeface="Calibri" pitchFamily="34" charset="0"/>
              </a:rPr>
              <a:t/>
            </a:r>
            <a:br>
              <a:rPr lang="en-US" sz="1800" b="1" dirty="0" smtClean="0">
                <a:solidFill>
                  <a:schemeClr val="bg1"/>
                </a:solidFill>
                <a:latin typeface="Calibri" pitchFamily="34" charset="0"/>
              </a:rPr>
            </a:br>
            <a:r>
              <a:rPr lang="en-US" sz="3100" b="1" dirty="0" smtClean="0">
                <a:solidFill>
                  <a:srgbClr val="FFFF00"/>
                </a:solidFill>
                <a:latin typeface="Calibri" pitchFamily="34" charset="0"/>
              </a:rPr>
              <a:t>Thank you, Lord, that we can rejoice in and serve you now, eager for entering the joy of the Lord in the future, </a:t>
            </a:r>
            <a:r>
              <a:rPr lang="en-US" sz="3100" b="1" spc="-30" dirty="0" smtClean="0">
                <a:solidFill>
                  <a:srgbClr val="FFFF00"/>
                </a:solidFill>
                <a:latin typeface="Calibri" pitchFamily="34" charset="0"/>
              </a:rPr>
              <a:t>the eternal joy flowing between the Father, Son and Spirit!</a:t>
            </a:r>
            <a:r>
              <a:rPr lang="en-US" sz="3100" b="1" dirty="0" smtClean="0">
                <a:solidFill>
                  <a:srgbClr val="FFFF00"/>
                </a:solidFill>
                <a:latin typeface="Calibri" pitchFamily="34" charset="0"/>
              </a:rPr>
              <a:t/>
            </a:r>
            <a:br>
              <a:rPr lang="en-US" sz="3100" b="1" dirty="0" smtClean="0">
                <a:solidFill>
                  <a:srgbClr val="FFFF00"/>
                </a:solidFill>
                <a:latin typeface="Calibri" pitchFamily="34" charset="0"/>
              </a:rPr>
            </a:br>
            <a:r>
              <a:rPr lang="en-US" sz="1800" b="1" dirty="0" smtClean="0">
                <a:solidFill>
                  <a:srgbClr val="FFFF00"/>
                </a:solidFill>
                <a:latin typeface="Calibri" pitchFamily="34" charset="0"/>
              </a:rPr>
              <a:t/>
            </a:r>
            <a:br>
              <a:rPr lang="en-US" sz="1800" b="1" dirty="0" smtClean="0">
                <a:solidFill>
                  <a:srgbClr val="FFFF00"/>
                </a:solidFill>
                <a:latin typeface="Calibri" pitchFamily="34" charset="0"/>
              </a:rPr>
            </a:br>
            <a:r>
              <a:rPr lang="en-US" sz="1800" dirty="0" smtClean="0">
                <a:solidFill>
                  <a:schemeClr val="tx1"/>
                </a:solidFill>
                <a:latin typeface="Calibri" pitchFamily="34" charset="0"/>
              </a:rPr>
              <a:t> From “Know Your God,” John’s discipleship </a:t>
            </a:r>
            <a:r>
              <a:rPr lang="en-US" sz="1800" i="1" dirty="0" smtClean="0">
                <a:solidFill>
                  <a:schemeClr val="tx1"/>
                </a:solidFill>
                <a:latin typeface="Calibri" pitchFamily="34" charset="0"/>
              </a:rPr>
              <a:t>e</a:t>
            </a:r>
            <a:r>
              <a:rPr lang="en-US" sz="1800" dirty="0" smtClean="0">
                <a:solidFill>
                  <a:schemeClr val="tx1"/>
                </a:solidFill>
                <a:latin typeface="Calibri" pitchFamily="34" charset="0"/>
              </a:rPr>
              <a:t>Book on God’s attributes, page 59, </a:t>
            </a:r>
            <a:br>
              <a:rPr lang="en-US" sz="1800" dirty="0" smtClean="0">
                <a:solidFill>
                  <a:schemeClr val="tx1"/>
                </a:solidFill>
                <a:latin typeface="Calibri" pitchFamily="34" charset="0"/>
              </a:rPr>
            </a:br>
            <a:r>
              <a:rPr lang="en-US" sz="1800" dirty="0" smtClean="0">
                <a:solidFill>
                  <a:schemeClr val="tx1"/>
                </a:solidFill>
                <a:latin typeface="Calibri" pitchFamily="34" charset="0"/>
              </a:rPr>
              <a:t>available free at www.GraceGodChrist.com</a:t>
            </a:r>
            <a:endParaRPr lang="en-CA" sz="1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4" name="Picture 33" descr="www.clipartbest.com dc6XLjAMi.gif"/>
          <p:cNvPicPr>
            <a:picLocks noChangeAspect="1"/>
          </p:cNvPicPr>
          <p:nvPr/>
        </p:nvPicPr>
        <p:blipFill>
          <a:blip r:embed="rId2" cstate="print"/>
          <a:stretch>
            <a:fillRect/>
          </a:stretch>
        </p:blipFill>
        <p:spPr>
          <a:xfrm>
            <a:off x="6985952" y="1222915"/>
            <a:ext cx="2194560" cy="1542542"/>
          </a:xfrm>
          <a:prstGeom prst="rect">
            <a:avLst/>
          </a:prstGeom>
        </p:spPr>
      </p:pic>
      <p:sp>
        <p:nvSpPr>
          <p:cNvPr id="14" name="TextBox 13"/>
          <p:cNvSpPr txBox="1"/>
          <p:nvPr/>
        </p:nvSpPr>
        <p:spPr>
          <a:xfrm>
            <a:off x="5868144" y="2780928"/>
            <a:ext cx="3456384" cy="1323439"/>
          </a:xfrm>
          <a:prstGeom prst="rect">
            <a:avLst/>
          </a:prstGeom>
          <a:noFill/>
        </p:spPr>
        <p:txBody>
          <a:bodyPr wrap="square" rtlCol="0">
            <a:spAutoFit/>
          </a:bodyPr>
          <a:lstStyle/>
          <a:p>
            <a:pPr algn="ctr"/>
            <a:r>
              <a:rPr lang="en-CA" sz="2000" b="1" dirty="0" smtClean="0"/>
              <a:t>Sharing in the love </a:t>
            </a:r>
          </a:p>
          <a:p>
            <a:pPr algn="ctr"/>
            <a:r>
              <a:rPr lang="en-CA" sz="2000" b="1" dirty="0" smtClean="0"/>
              <a:t>of God the Father, </a:t>
            </a:r>
          </a:p>
          <a:p>
            <a:pPr algn="ctr"/>
            <a:r>
              <a:rPr lang="en-CA" sz="2000" b="1" dirty="0" smtClean="0"/>
              <a:t>Son and Spirit</a:t>
            </a:r>
          </a:p>
          <a:p>
            <a:pPr algn="ctr"/>
            <a:r>
              <a:rPr lang="en-CA" sz="2000" b="1" dirty="0" smtClean="0"/>
              <a:t>for eternity</a:t>
            </a:r>
            <a:endParaRPr lang="en-CA" sz="2000" b="1" dirty="0"/>
          </a:p>
        </p:txBody>
      </p:sp>
      <p:pic>
        <p:nvPicPr>
          <p:cNvPr id="33" name="Picture 32" descr="www.clipartbest.com dc6XLjAMi.gif"/>
          <p:cNvPicPr>
            <a:picLocks noChangeAspect="1"/>
          </p:cNvPicPr>
          <p:nvPr/>
        </p:nvPicPr>
        <p:blipFill>
          <a:blip r:embed="rId2" cstate="print"/>
          <a:stretch>
            <a:fillRect/>
          </a:stretch>
        </p:blipFill>
        <p:spPr>
          <a:xfrm>
            <a:off x="6012160" y="1222915"/>
            <a:ext cx="2194560" cy="1542542"/>
          </a:xfrm>
          <a:prstGeom prst="rect">
            <a:avLst/>
          </a:prstGeom>
        </p:spPr>
      </p:pic>
      <p:pic>
        <p:nvPicPr>
          <p:cNvPr id="32" name="Picture 31" descr="www.clipartbest.com dc6XLjAMi.gif"/>
          <p:cNvPicPr>
            <a:picLocks noChangeAspect="1"/>
          </p:cNvPicPr>
          <p:nvPr/>
        </p:nvPicPr>
        <p:blipFill>
          <a:blip r:embed="rId2" cstate="print"/>
          <a:stretch>
            <a:fillRect/>
          </a:stretch>
        </p:blipFill>
        <p:spPr>
          <a:xfrm>
            <a:off x="6516216" y="476672"/>
            <a:ext cx="2194560" cy="1542542"/>
          </a:xfrm>
          <a:prstGeom prst="rect">
            <a:avLst/>
          </a:prstGeom>
        </p:spPr>
      </p:pic>
      <p:pic>
        <p:nvPicPr>
          <p:cNvPr id="35" name="Picture 34" descr="egyptian.gif"/>
          <p:cNvPicPr>
            <a:picLocks noChangeAspect="1"/>
          </p:cNvPicPr>
          <p:nvPr/>
        </p:nvPicPr>
        <p:blipFill>
          <a:blip r:embed="rId3" cstate="print"/>
          <a:stretch>
            <a:fillRect/>
          </a:stretch>
        </p:blipFill>
        <p:spPr>
          <a:xfrm>
            <a:off x="6462464" y="412102"/>
            <a:ext cx="2286000" cy="1360714"/>
          </a:xfrm>
          <a:prstGeom prst="rect">
            <a:avLst/>
          </a:prstGeom>
        </p:spPr>
      </p:pic>
      <p:pic>
        <p:nvPicPr>
          <p:cNvPr id="36" name="Picture 35" descr="egyptian.gif"/>
          <p:cNvPicPr>
            <a:picLocks noChangeAspect="1"/>
          </p:cNvPicPr>
          <p:nvPr/>
        </p:nvPicPr>
        <p:blipFill>
          <a:blip r:embed="rId3" cstate="print"/>
          <a:stretch>
            <a:fillRect/>
          </a:stretch>
        </p:blipFill>
        <p:spPr>
          <a:xfrm rot="14400000" flipH="1">
            <a:off x="5813843" y="1418597"/>
            <a:ext cx="2286000" cy="1360714"/>
          </a:xfrm>
          <a:prstGeom prst="rect">
            <a:avLst/>
          </a:prstGeom>
        </p:spPr>
      </p:pic>
      <p:pic>
        <p:nvPicPr>
          <p:cNvPr id="37" name="Picture 36" descr="egyptian.gif"/>
          <p:cNvPicPr>
            <a:picLocks noChangeAspect="1"/>
          </p:cNvPicPr>
          <p:nvPr/>
        </p:nvPicPr>
        <p:blipFill>
          <a:blip r:embed="rId3" cstate="print"/>
          <a:stretch>
            <a:fillRect/>
          </a:stretch>
        </p:blipFill>
        <p:spPr>
          <a:xfrm rot="7200000">
            <a:off x="7037979" y="1418597"/>
            <a:ext cx="2286000" cy="1360714"/>
          </a:xfrm>
          <a:prstGeom prst="rect">
            <a:avLst/>
          </a:prstGeom>
        </p:spPr>
      </p:pic>
      <p:sp>
        <p:nvSpPr>
          <p:cNvPr id="40" name="WordArt 2"/>
          <p:cNvSpPr>
            <a:spLocks noChangeArrowheads="1" noChangeShapeType="1" noTextEdit="1"/>
          </p:cNvSpPr>
          <p:nvPr/>
        </p:nvSpPr>
        <p:spPr bwMode="auto">
          <a:xfrm>
            <a:off x="6444208" y="404664"/>
            <a:ext cx="237626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3" name="Picture 22" descr="egyptian.gif"/>
          <p:cNvPicPr>
            <a:picLocks noChangeAspect="1"/>
          </p:cNvPicPr>
          <p:nvPr/>
        </p:nvPicPr>
        <p:blipFill>
          <a:blip r:embed="rId3" cstate="print"/>
          <a:stretch>
            <a:fillRect/>
          </a:stretch>
        </p:blipFill>
        <p:spPr>
          <a:xfrm rot="14400000" flipH="1">
            <a:off x="6689067" y="1592459"/>
            <a:ext cx="614477"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6689067" y="1880491"/>
            <a:ext cx="614477" cy="36576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6689067" y="2168523"/>
            <a:ext cx="614477" cy="36576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6977099" y="1736475"/>
            <a:ext cx="614477" cy="365760"/>
          </a:xfrm>
          <a:prstGeom prst="rect">
            <a:avLst/>
          </a:prstGeom>
        </p:spPr>
      </p:pic>
      <p:pic>
        <p:nvPicPr>
          <p:cNvPr id="38" name="Picture 37" descr="egyptian.gif"/>
          <p:cNvPicPr>
            <a:picLocks noChangeAspect="1"/>
          </p:cNvPicPr>
          <p:nvPr/>
        </p:nvPicPr>
        <p:blipFill>
          <a:blip r:embed="rId3" cstate="print"/>
          <a:stretch>
            <a:fillRect/>
          </a:stretch>
        </p:blipFill>
        <p:spPr>
          <a:xfrm rot="14400000" flipH="1">
            <a:off x="6977099" y="2024507"/>
            <a:ext cx="614477" cy="365760"/>
          </a:xfrm>
          <a:prstGeom prst="rect">
            <a:avLst/>
          </a:prstGeom>
        </p:spPr>
      </p:pic>
      <p:pic>
        <p:nvPicPr>
          <p:cNvPr id="41" name="Picture 40" descr="egyptian.gif"/>
          <p:cNvPicPr>
            <a:picLocks noChangeAspect="1"/>
          </p:cNvPicPr>
          <p:nvPr/>
        </p:nvPicPr>
        <p:blipFill>
          <a:blip r:embed="rId3" cstate="print"/>
          <a:stretch>
            <a:fillRect/>
          </a:stretch>
        </p:blipFill>
        <p:spPr>
          <a:xfrm rot="14400000" flipH="1">
            <a:off x="6401035" y="1736475"/>
            <a:ext cx="614477" cy="365760"/>
          </a:xfrm>
          <a:prstGeom prst="rect">
            <a:avLst/>
          </a:prstGeom>
        </p:spPr>
      </p:pic>
      <p:pic>
        <p:nvPicPr>
          <p:cNvPr id="42" name="Picture 41" descr="egyptian.gif"/>
          <p:cNvPicPr>
            <a:picLocks noChangeAspect="1"/>
          </p:cNvPicPr>
          <p:nvPr/>
        </p:nvPicPr>
        <p:blipFill>
          <a:blip r:embed="rId3" cstate="print"/>
          <a:stretch>
            <a:fillRect/>
          </a:stretch>
        </p:blipFill>
        <p:spPr>
          <a:xfrm rot="14400000" flipH="1">
            <a:off x="6401035" y="2024507"/>
            <a:ext cx="614477" cy="365760"/>
          </a:xfrm>
          <a:prstGeom prst="rect">
            <a:avLst/>
          </a:prstGeom>
        </p:spPr>
      </p:pic>
      <p:sp>
        <p:nvSpPr>
          <p:cNvPr id="30" name="Title 1"/>
          <p:cNvSpPr txBox="1">
            <a:spLocks/>
          </p:cNvSpPr>
          <p:nvPr/>
        </p:nvSpPr>
        <p:spPr bwMode="auto">
          <a:xfrm>
            <a:off x="5004048" y="4534272"/>
            <a:ext cx="3714776" cy="1415008"/>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91. </a:t>
            </a:r>
            <a:r>
              <a:rPr lang="en-US" sz="2800" b="1" kern="0" dirty="0" smtClean="0">
                <a:solidFill>
                  <a:srgbClr val="FF0000"/>
                </a:solidFill>
                <a:latin typeface="Calibri" pitchFamily="34" charset="0"/>
                <a:ea typeface="+mj-ea"/>
                <a:cs typeface="+mj-cs"/>
              </a:rPr>
              <a:t>d</a:t>
            </a:r>
            <a:r>
              <a:rPr kumimoji="0" lang="en-US" sz="2800" b="1" i="0" u="none" strike="noStrike" kern="0" cap="none" spc="0" normalizeH="0" baseline="0" noProof="0" dirty="0" err="1" smtClean="0">
                <a:ln>
                  <a:noFill/>
                </a:ln>
                <a:solidFill>
                  <a:srgbClr val="FF0000"/>
                </a:solidFill>
                <a:effectLst/>
                <a:uLnTx/>
                <a:uFillTx/>
                <a:latin typeface="Calibri" pitchFamily="34" charset="0"/>
                <a:ea typeface="+mj-ea"/>
                <a:cs typeface="+mj-cs"/>
              </a:rPr>
              <a:t>elivered</a:t>
            </a:r>
            <a:r>
              <a:rPr kumimoji="0" lang="en-US" sz="2800" b="1" i="0" u="none" strike="noStrike" kern="0" cap="none" spc="0" normalizeH="0" noProof="0" dirty="0" smtClean="0">
                <a:ln>
                  <a:noFill/>
                </a:ln>
                <a:solidFill>
                  <a:srgbClr val="FF0000"/>
                </a:solidFill>
                <a:effectLst/>
                <a:uLnTx/>
                <a:uFillTx/>
                <a:latin typeface="Calibri" pitchFamily="34" charset="0"/>
                <a:ea typeface="+mj-ea"/>
                <a:cs typeface="+mj-cs"/>
              </a:rPr>
              <a:t> from the wrath to come!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baseline="0" dirty="0" smtClean="0">
                <a:solidFill>
                  <a:srgbClr val="FF0000"/>
                </a:solidFill>
                <a:latin typeface="Calibri" pitchFamily="34" charset="0"/>
                <a:ea typeface="+mj-ea"/>
                <a:cs typeface="+mj-cs"/>
              </a:rPr>
              <a:t>All praise to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44" name="Rectangle 43"/>
          <p:cNvSpPr/>
          <p:nvPr/>
        </p:nvSpPr>
        <p:spPr>
          <a:xfrm>
            <a:off x="4083928" y="3284984"/>
            <a:ext cx="1280160" cy="28733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2" name="Rectangle 51"/>
          <p:cNvSpPr/>
          <p:nvPr/>
        </p:nvSpPr>
        <p:spPr>
          <a:xfrm>
            <a:off x="4571107" y="2852936"/>
            <a:ext cx="288925" cy="20116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53" name="Picture 2" descr="bright,burning,fire,engulfing,fotolia,hot,oranges,inferno"/>
          <p:cNvPicPr>
            <a:picLocks noChangeAspect="1" noChangeArrowheads="1"/>
          </p:cNvPicPr>
          <p:nvPr/>
        </p:nvPicPr>
        <p:blipFill>
          <a:blip r:embed="rId4" cstate="print"/>
          <a:srcRect t="12492" b="13072"/>
          <a:stretch>
            <a:fillRect/>
          </a:stretch>
        </p:blipFill>
        <p:spPr bwMode="auto">
          <a:xfrm>
            <a:off x="107504" y="4275778"/>
            <a:ext cx="3312368" cy="2465590"/>
          </a:xfrm>
          <a:prstGeom prst="rect">
            <a:avLst/>
          </a:prstGeom>
          <a:noFill/>
        </p:spPr>
      </p:pic>
      <p:pic>
        <p:nvPicPr>
          <p:cNvPr id="54" name="Picture 53" descr="www.sherv.net big-tears.gif"/>
          <p:cNvPicPr>
            <a:picLocks noChangeAspect="1"/>
          </p:cNvPicPr>
          <p:nvPr/>
        </p:nvPicPr>
        <p:blipFill>
          <a:blip r:embed="rId5" cstate="print"/>
          <a:stretch>
            <a:fillRect/>
          </a:stretch>
        </p:blipFill>
        <p:spPr>
          <a:xfrm>
            <a:off x="1043608" y="4797152"/>
            <a:ext cx="1440160" cy="840094"/>
          </a:xfrm>
          <a:prstGeom prst="rect">
            <a:avLst/>
          </a:prstGeom>
        </p:spPr>
      </p:pic>
      <p:sp>
        <p:nvSpPr>
          <p:cNvPr id="55" name="TextBox 54"/>
          <p:cNvSpPr txBox="1"/>
          <p:nvPr/>
        </p:nvSpPr>
        <p:spPr>
          <a:xfrm>
            <a:off x="539552" y="5621178"/>
            <a:ext cx="2520280" cy="400110"/>
          </a:xfrm>
          <a:prstGeom prst="rect">
            <a:avLst/>
          </a:prstGeom>
          <a:noFill/>
        </p:spPr>
        <p:txBody>
          <a:bodyPr wrap="square" rtlCol="0">
            <a:spAutoFit/>
          </a:bodyPr>
          <a:lstStyle/>
          <a:p>
            <a:pPr algn="ctr"/>
            <a:r>
              <a:rPr lang="en-CA" sz="2000" b="1" dirty="0" smtClean="0">
                <a:solidFill>
                  <a:schemeClr val="bg1"/>
                </a:solidFill>
              </a:rPr>
              <a:t>eternity of wrath</a:t>
            </a:r>
            <a:endParaRPr lang="en-CA" sz="2000" b="1" dirty="0">
              <a:solidFill>
                <a:schemeClr val="bg1"/>
              </a:solidFill>
            </a:endParaRPr>
          </a:p>
        </p:txBody>
      </p:sp>
      <p:sp>
        <p:nvSpPr>
          <p:cNvPr id="56" name="TextBox 6"/>
          <p:cNvSpPr txBox="1">
            <a:spLocks noChangeArrowheads="1"/>
          </p:cNvSpPr>
          <p:nvPr/>
        </p:nvSpPr>
        <p:spPr bwMode="auto">
          <a:xfrm>
            <a:off x="108223" y="6453336"/>
            <a:ext cx="3311649" cy="216024"/>
          </a:xfrm>
          <a:prstGeom prst="rect">
            <a:avLst/>
          </a:prstGeom>
          <a:noFill/>
          <a:ln w="9525">
            <a:noFill/>
            <a:miter lim="800000"/>
            <a:headEnd/>
            <a:tailEnd/>
          </a:ln>
        </p:spPr>
        <p:txBody>
          <a:bodyPr wrap="square">
            <a:spAutoFit/>
          </a:bodyPr>
          <a:lstStyle/>
          <a:p>
            <a:pPr algn="ctr"/>
            <a:r>
              <a:rPr lang="en-CA" sz="800" dirty="0" smtClean="0"/>
              <a:t>big tears smiley © sherv.net</a:t>
            </a:r>
          </a:p>
        </p:txBody>
      </p:sp>
      <p:sp>
        <p:nvSpPr>
          <p:cNvPr id="57" name="Rectangle 9"/>
          <p:cNvSpPr>
            <a:spLocks noChangeArrowheads="1"/>
          </p:cNvSpPr>
          <p:nvPr/>
        </p:nvSpPr>
        <p:spPr bwMode="auto">
          <a:xfrm>
            <a:off x="107504" y="6321251"/>
            <a:ext cx="3312368" cy="215444"/>
          </a:xfrm>
          <a:prstGeom prst="rect">
            <a:avLst/>
          </a:prstGeom>
          <a:noFill/>
          <a:ln w="9525">
            <a:noFill/>
            <a:miter lim="800000"/>
            <a:headEnd/>
            <a:tailEnd/>
          </a:ln>
        </p:spPr>
        <p:txBody>
          <a:bodyPr wrap="square">
            <a:spAutoFit/>
          </a:bodyPr>
          <a:lstStyle/>
          <a:p>
            <a:pPr algn="ctr"/>
            <a:r>
              <a:rPr lang="en-CA" sz="800" dirty="0" smtClean="0"/>
              <a:t>Fire Microsoft </a:t>
            </a:r>
            <a:r>
              <a:rPr lang="en-CA" sz="800" dirty="0"/>
              <a:t>clip art © </a:t>
            </a:r>
            <a:r>
              <a:rPr lang="en-CA" sz="800" dirty="0" smtClean="0"/>
              <a:t>2013  Microsoft </a:t>
            </a:r>
            <a:r>
              <a:rPr lang="en-CA" sz="800" dirty="0"/>
              <a:t>Corporation. </a:t>
            </a:r>
          </a:p>
        </p:txBody>
      </p:sp>
      <p:sp>
        <p:nvSpPr>
          <p:cNvPr id="58" name="TextBox 6"/>
          <p:cNvSpPr txBox="1">
            <a:spLocks noChangeArrowheads="1"/>
          </p:cNvSpPr>
          <p:nvPr/>
        </p:nvSpPr>
        <p:spPr bwMode="auto">
          <a:xfrm>
            <a:off x="395461" y="260648"/>
            <a:ext cx="5400675" cy="3109912"/>
          </a:xfrm>
          <a:prstGeom prst="rect">
            <a:avLst/>
          </a:prstGeom>
          <a:noFill/>
          <a:ln w="9525">
            <a:noFill/>
            <a:miter lim="800000"/>
            <a:headEnd/>
            <a:tailEnd/>
          </a:ln>
        </p:spPr>
        <p:txBody>
          <a:bodyPr>
            <a:spAutoFit/>
          </a:bodyPr>
          <a:lstStyle/>
          <a:p>
            <a:r>
              <a:rPr lang="en-US" sz="2800" b="1" dirty="0">
                <a:solidFill>
                  <a:schemeClr val="bg1"/>
                </a:solidFill>
                <a:latin typeface="Calibri" pitchFamily="34" charset="0"/>
              </a:rPr>
              <a:t>“You turned to God from idols to serve the living and true God, </a:t>
            </a:r>
          </a:p>
          <a:p>
            <a:r>
              <a:rPr lang="en-US" sz="2800" b="1" dirty="0">
                <a:solidFill>
                  <a:schemeClr val="bg1"/>
                </a:solidFill>
                <a:latin typeface="Calibri" pitchFamily="34" charset="0"/>
              </a:rPr>
              <a:t>and to wait for his Son from heaven, whom he raised from </a:t>
            </a:r>
          </a:p>
          <a:p>
            <a:r>
              <a:rPr lang="en-US" sz="2800" b="1" dirty="0">
                <a:solidFill>
                  <a:schemeClr val="bg1"/>
                </a:solidFill>
                <a:latin typeface="Calibri" pitchFamily="34" charset="0"/>
              </a:rPr>
              <a:t>the dead, Jesus who delivers us from the wrath to come”  </a:t>
            </a:r>
          </a:p>
          <a:p>
            <a:r>
              <a:rPr lang="en-US" sz="2800" b="1" dirty="0">
                <a:solidFill>
                  <a:schemeClr val="bg1"/>
                </a:solidFill>
                <a:latin typeface="Calibri" pitchFamily="34" charset="0"/>
              </a:rPr>
              <a:t>1 </a:t>
            </a:r>
            <a:r>
              <a:rPr lang="en-US" sz="2800" b="1" dirty="0" err="1">
                <a:solidFill>
                  <a:schemeClr val="bg1"/>
                </a:solidFill>
                <a:latin typeface="Calibri" pitchFamily="34" charset="0"/>
              </a:rPr>
              <a:t>Thess</a:t>
            </a:r>
            <a:r>
              <a:rPr lang="en-US" sz="2800" b="1" dirty="0">
                <a:solidFill>
                  <a:schemeClr val="bg1"/>
                </a:solidFill>
                <a:latin typeface="Calibri" pitchFamily="34" charset="0"/>
              </a:rPr>
              <a:t> </a:t>
            </a:r>
            <a:r>
              <a:rPr lang="en-US" sz="2800" b="1" dirty="0" smtClean="0">
                <a:solidFill>
                  <a:schemeClr val="bg1"/>
                </a:solidFill>
                <a:latin typeface="Calibri" pitchFamily="34" charset="0"/>
              </a:rPr>
              <a:t>1:9-10</a:t>
            </a:r>
            <a:endParaRPr lang="en-CA" dirty="0">
              <a:solidFill>
                <a:schemeClr val="bg1"/>
              </a:solidFill>
            </a:endParaRPr>
          </a:p>
        </p:txBody>
      </p:sp>
      <p:cxnSp>
        <p:nvCxnSpPr>
          <p:cNvPr id="59" name="Straight Arrow Connector 58"/>
          <p:cNvCxnSpPr/>
          <p:nvPr/>
        </p:nvCxnSpPr>
        <p:spPr>
          <a:xfrm rot="-840000" flipV="1">
            <a:off x="4970449" y="2709907"/>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840000" flipV="1">
            <a:off x="3746313" y="3862035"/>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6516216" y="6187370"/>
            <a:ext cx="2088232" cy="400110"/>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sherv.net</a:t>
            </a:r>
          </a:p>
          <a:p>
            <a:pPr algn="ctr"/>
            <a:r>
              <a:rPr lang="en-CA" sz="1000" dirty="0" smtClean="0">
                <a:solidFill>
                  <a:schemeClr val="tx1">
                    <a:lumMod val="85000"/>
                  </a:schemeClr>
                </a:solidFill>
              </a:rPr>
              <a:t>heart © clipartbest.com</a:t>
            </a: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44" name="Picture 43" descr="Yoon Nam Sun down slightly.jpg"/>
          <p:cNvPicPr>
            <a:picLocks noChangeAspect="1"/>
          </p:cNvPicPr>
          <p:nvPr/>
        </p:nvPicPr>
        <p:blipFill>
          <a:blip r:embed="rId2" cstate="print"/>
          <a:srcRect l="3354" t="4547" r="5685" b="19652"/>
          <a:stretch>
            <a:fillRect/>
          </a:stretch>
        </p:blipFill>
        <p:spPr>
          <a:xfrm>
            <a:off x="35495" y="4365104"/>
            <a:ext cx="4104457" cy="2448272"/>
          </a:xfrm>
          <a:prstGeom prst="rect">
            <a:avLst/>
          </a:prstGeom>
        </p:spPr>
      </p:pic>
      <p:pic>
        <p:nvPicPr>
          <p:cNvPr id="34" name="Picture 33" descr="www.clipartbest.com dc6XLjAMi.gif"/>
          <p:cNvPicPr>
            <a:picLocks noChangeAspect="1"/>
          </p:cNvPicPr>
          <p:nvPr/>
        </p:nvPicPr>
        <p:blipFill>
          <a:blip r:embed="rId3" cstate="print"/>
          <a:stretch>
            <a:fillRect/>
          </a:stretch>
        </p:blipFill>
        <p:spPr>
          <a:xfrm>
            <a:off x="6985952" y="1222915"/>
            <a:ext cx="2194560" cy="1542542"/>
          </a:xfrm>
          <a:prstGeom prst="rect">
            <a:avLst/>
          </a:prstGeom>
        </p:spPr>
      </p:pic>
      <p:sp>
        <p:nvSpPr>
          <p:cNvPr id="14" name="TextBox 13"/>
          <p:cNvSpPr txBox="1"/>
          <p:nvPr/>
        </p:nvSpPr>
        <p:spPr>
          <a:xfrm>
            <a:off x="5868144" y="2780928"/>
            <a:ext cx="3456384" cy="1323439"/>
          </a:xfrm>
          <a:prstGeom prst="rect">
            <a:avLst/>
          </a:prstGeom>
          <a:noFill/>
        </p:spPr>
        <p:txBody>
          <a:bodyPr wrap="square" rtlCol="0">
            <a:spAutoFit/>
          </a:bodyPr>
          <a:lstStyle/>
          <a:p>
            <a:pPr algn="ctr"/>
            <a:r>
              <a:rPr lang="en-CA" sz="2000" b="1" dirty="0" smtClean="0">
                <a:solidFill>
                  <a:srgbClr val="0070C0"/>
                </a:solidFill>
              </a:rPr>
              <a:t>Sharing in the love </a:t>
            </a:r>
          </a:p>
          <a:p>
            <a:pPr algn="ctr"/>
            <a:r>
              <a:rPr lang="en-CA" sz="2000" b="1" dirty="0" smtClean="0">
                <a:solidFill>
                  <a:srgbClr val="0070C0"/>
                </a:solidFill>
              </a:rPr>
              <a:t>of God the Father, </a:t>
            </a:r>
          </a:p>
          <a:p>
            <a:pPr algn="ctr"/>
            <a:r>
              <a:rPr lang="en-CA" sz="2000" b="1" dirty="0" smtClean="0">
                <a:solidFill>
                  <a:srgbClr val="0070C0"/>
                </a:solidFill>
              </a:rPr>
              <a:t>Son and Spirit</a:t>
            </a:r>
          </a:p>
          <a:p>
            <a:pPr algn="ctr"/>
            <a:r>
              <a:rPr lang="en-CA" sz="2000" b="1" dirty="0" smtClean="0">
                <a:solidFill>
                  <a:srgbClr val="0070C0"/>
                </a:solidFill>
              </a:rPr>
              <a:t>for eternity</a:t>
            </a:r>
            <a:endParaRPr lang="en-CA" sz="2000" b="1" dirty="0">
              <a:solidFill>
                <a:srgbClr val="0070C0"/>
              </a:solidFill>
            </a:endParaRPr>
          </a:p>
        </p:txBody>
      </p:sp>
      <p:pic>
        <p:nvPicPr>
          <p:cNvPr id="29" name="Picture 28" descr="www.sherv.net big-tears.gif"/>
          <p:cNvPicPr>
            <a:picLocks noChangeAspect="1"/>
          </p:cNvPicPr>
          <p:nvPr/>
        </p:nvPicPr>
        <p:blipFill>
          <a:blip r:embed="rId4" cstate="print"/>
          <a:stretch>
            <a:fillRect/>
          </a:stretch>
        </p:blipFill>
        <p:spPr>
          <a:xfrm>
            <a:off x="7884368" y="5877272"/>
            <a:ext cx="1440160" cy="840094"/>
          </a:xfrm>
          <a:prstGeom prst="rect">
            <a:avLst/>
          </a:prstGeom>
        </p:spPr>
      </p:pic>
      <p:sp>
        <p:nvSpPr>
          <p:cNvPr id="31" name="TextBox 6"/>
          <p:cNvSpPr txBox="1">
            <a:spLocks noChangeArrowheads="1"/>
          </p:cNvSpPr>
          <p:nvPr/>
        </p:nvSpPr>
        <p:spPr bwMode="auto">
          <a:xfrm>
            <a:off x="7164288" y="6669360"/>
            <a:ext cx="2520280" cy="216024"/>
          </a:xfrm>
          <a:prstGeom prst="rect">
            <a:avLst/>
          </a:prstGeom>
          <a:noFill/>
          <a:ln w="9525">
            <a:noFill/>
            <a:miter lim="800000"/>
            <a:headEnd/>
            <a:tailEnd/>
          </a:ln>
        </p:spPr>
        <p:txBody>
          <a:bodyPr wrap="square">
            <a:spAutoFit/>
          </a:bodyPr>
          <a:lstStyle/>
          <a:p>
            <a:pPr algn="ctr"/>
            <a:r>
              <a:rPr lang="en-CA" sz="800" dirty="0" smtClean="0">
                <a:solidFill>
                  <a:schemeClr val="tx1">
                    <a:lumMod val="95000"/>
                  </a:schemeClr>
                </a:solidFill>
              </a:rPr>
              <a:t>big tears smiley © sherv.net</a:t>
            </a:r>
          </a:p>
        </p:txBody>
      </p:sp>
      <p:pic>
        <p:nvPicPr>
          <p:cNvPr id="33" name="Picture 32" descr="www.clipartbest.com dc6XLjAMi.gif"/>
          <p:cNvPicPr>
            <a:picLocks noChangeAspect="1"/>
          </p:cNvPicPr>
          <p:nvPr/>
        </p:nvPicPr>
        <p:blipFill>
          <a:blip r:embed="rId3" cstate="print"/>
          <a:stretch>
            <a:fillRect/>
          </a:stretch>
        </p:blipFill>
        <p:spPr>
          <a:xfrm>
            <a:off x="6012160" y="1222915"/>
            <a:ext cx="2194560" cy="1542542"/>
          </a:xfrm>
          <a:prstGeom prst="rect">
            <a:avLst/>
          </a:prstGeom>
        </p:spPr>
      </p:pic>
      <p:pic>
        <p:nvPicPr>
          <p:cNvPr id="32" name="Picture 31" descr="www.clipartbest.com dc6XLjAMi.gif"/>
          <p:cNvPicPr>
            <a:picLocks noChangeAspect="1"/>
          </p:cNvPicPr>
          <p:nvPr/>
        </p:nvPicPr>
        <p:blipFill>
          <a:blip r:embed="rId3" cstate="print"/>
          <a:stretch>
            <a:fillRect/>
          </a:stretch>
        </p:blipFill>
        <p:spPr>
          <a:xfrm>
            <a:off x="6516216" y="476672"/>
            <a:ext cx="2194560" cy="1542542"/>
          </a:xfrm>
          <a:prstGeom prst="rect">
            <a:avLst/>
          </a:prstGeom>
        </p:spPr>
      </p:pic>
      <p:pic>
        <p:nvPicPr>
          <p:cNvPr id="35" name="Picture 34" descr="egyptian.gif"/>
          <p:cNvPicPr>
            <a:picLocks noChangeAspect="1"/>
          </p:cNvPicPr>
          <p:nvPr/>
        </p:nvPicPr>
        <p:blipFill>
          <a:blip r:embed="rId5" cstate="print"/>
          <a:stretch>
            <a:fillRect/>
          </a:stretch>
        </p:blipFill>
        <p:spPr>
          <a:xfrm>
            <a:off x="6462464" y="412102"/>
            <a:ext cx="2286000" cy="1360714"/>
          </a:xfrm>
          <a:prstGeom prst="rect">
            <a:avLst/>
          </a:prstGeom>
        </p:spPr>
      </p:pic>
      <p:pic>
        <p:nvPicPr>
          <p:cNvPr id="36" name="Picture 35" descr="egyptian.gif"/>
          <p:cNvPicPr>
            <a:picLocks noChangeAspect="1"/>
          </p:cNvPicPr>
          <p:nvPr/>
        </p:nvPicPr>
        <p:blipFill>
          <a:blip r:embed="rId5" cstate="print"/>
          <a:stretch>
            <a:fillRect/>
          </a:stretch>
        </p:blipFill>
        <p:spPr>
          <a:xfrm rot="14400000" flipH="1">
            <a:off x="5813843" y="1418597"/>
            <a:ext cx="2286000" cy="1360714"/>
          </a:xfrm>
          <a:prstGeom prst="rect">
            <a:avLst/>
          </a:prstGeom>
        </p:spPr>
      </p:pic>
      <p:pic>
        <p:nvPicPr>
          <p:cNvPr id="37" name="Picture 36" descr="egyptian.gif"/>
          <p:cNvPicPr>
            <a:picLocks noChangeAspect="1"/>
          </p:cNvPicPr>
          <p:nvPr/>
        </p:nvPicPr>
        <p:blipFill>
          <a:blip r:embed="rId5" cstate="print"/>
          <a:stretch>
            <a:fillRect/>
          </a:stretch>
        </p:blipFill>
        <p:spPr>
          <a:xfrm rot="7200000">
            <a:off x="7037979" y="1418597"/>
            <a:ext cx="2286000" cy="1360714"/>
          </a:xfrm>
          <a:prstGeom prst="rect">
            <a:avLst/>
          </a:prstGeom>
        </p:spPr>
      </p:pic>
      <p:sp>
        <p:nvSpPr>
          <p:cNvPr id="39" name="TextBox 38"/>
          <p:cNvSpPr txBox="1"/>
          <p:nvPr/>
        </p:nvSpPr>
        <p:spPr>
          <a:xfrm>
            <a:off x="6516216" y="2564904"/>
            <a:ext cx="2088232" cy="338554"/>
          </a:xfrm>
          <a:prstGeom prst="rect">
            <a:avLst/>
          </a:prstGeom>
          <a:noFill/>
        </p:spPr>
        <p:txBody>
          <a:bodyPr wrap="square" rtlCol="0">
            <a:spAutoFit/>
          </a:bodyPr>
          <a:lstStyle/>
          <a:p>
            <a:pPr algn="ctr"/>
            <a:r>
              <a:rPr lang="en-CA" sz="800" dirty="0" err="1" smtClean="0">
                <a:solidFill>
                  <a:schemeClr val="tx1">
                    <a:lumMod val="95000"/>
                  </a:schemeClr>
                </a:solidFill>
              </a:rPr>
              <a:t>smileys</a:t>
            </a:r>
            <a:r>
              <a:rPr lang="en-CA" sz="800" dirty="0" smtClean="0">
                <a:solidFill>
                  <a:schemeClr val="tx1">
                    <a:lumMod val="95000"/>
                  </a:schemeClr>
                </a:solidFill>
              </a:rPr>
              <a:t>© sherv.net</a:t>
            </a:r>
          </a:p>
          <a:p>
            <a:pPr algn="ctr"/>
            <a:r>
              <a:rPr lang="en-CA" sz="800" dirty="0" smtClean="0">
                <a:solidFill>
                  <a:schemeClr val="tx1">
                    <a:lumMod val="95000"/>
                  </a:schemeClr>
                </a:solidFill>
              </a:rPr>
              <a:t>heart © clipartbest.com</a:t>
            </a:r>
            <a:endParaRPr lang="en-CA" sz="800" dirty="0">
              <a:solidFill>
                <a:schemeClr val="tx1">
                  <a:lumMod val="95000"/>
                </a:schemeClr>
              </a:solidFill>
            </a:endParaRPr>
          </a:p>
        </p:txBody>
      </p:sp>
      <p:sp>
        <p:nvSpPr>
          <p:cNvPr id="40" name="WordArt 2"/>
          <p:cNvSpPr>
            <a:spLocks noChangeArrowheads="1" noChangeShapeType="1" noTextEdit="1"/>
          </p:cNvSpPr>
          <p:nvPr/>
        </p:nvSpPr>
        <p:spPr bwMode="auto">
          <a:xfrm>
            <a:off x="6444208" y="404664"/>
            <a:ext cx="237626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3" name="Picture 22" descr="egyptian.gif"/>
          <p:cNvPicPr>
            <a:picLocks noChangeAspect="1"/>
          </p:cNvPicPr>
          <p:nvPr/>
        </p:nvPicPr>
        <p:blipFill>
          <a:blip r:embed="rId5" cstate="print"/>
          <a:stretch>
            <a:fillRect/>
          </a:stretch>
        </p:blipFill>
        <p:spPr>
          <a:xfrm rot="14400000" flipH="1">
            <a:off x="6689067" y="1592459"/>
            <a:ext cx="614477" cy="365760"/>
          </a:xfrm>
          <a:prstGeom prst="rect">
            <a:avLst/>
          </a:prstGeom>
        </p:spPr>
      </p:pic>
      <p:pic>
        <p:nvPicPr>
          <p:cNvPr id="24" name="Picture 23" descr="egyptian.gif"/>
          <p:cNvPicPr>
            <a:picLocks noChangeAspect="1"/>
          </p:cNvPicPr>
          <p:nvPr/>
        </p:nvPicPr>
        <p:blipFill>
          <a:blip r:embed="rId5" cstate="print"/>
          <a:stretch>
            <a:fillRect/>
          </a:stretch>
        </p:blipFill>
        <p:spPr>
          <a:xfrm rot="14400000" flipH="1">
            <a:off x="6689067" y="1880491"/>
            <a:ext cx="614477" cy="365760"/>
          </a:xfrm>
          <a:prstGeom prst="rect">
            <a:avLst/>
          </a:prstGeom>
        </p:spPr>
      </p:pic>
      <p:pic>
        <p:nvPicPr>
          <p:cNvPr id="25" name="Picture 24" descr="egyptian.gif"/>
          <p:cNvPicPr>
            <a:picLocks noChangeAspect="1"/>
          </p:cNvPicPr>
          <p:nvPr/>
        </p:nvPicPr>
        <p:blipFill>
          <a:blip r:embed="rId5" cstate="print"/>
          <a:stretch>
            <a:fillRect/>
          </a:stretch>
        </p:blipFill>
        <p:spPr>
          <a:xfrm rot="14400000" flipH="1">
            <a:off x="6689067" y="2168523"/>
            <a:ext cx="614477" cy="365760"/>
          </a:xfrm>
          <a:prstGeom prst="rect">
            <a:avLst/>
          </a:prstGeom>
        </p:spPr>
      </p:pic>
      <p:pic>
        <p:nvPicPr>
          <p:cNvPr id="26" name="Picture 25" descr="egyptian.gif"/>
          <p:cNvPicPr>
            <a:picLocks noChangeAspect="1"/>
          </p:cNvPicPr>
          <p:nvPr/>
        </p:nvPicPr>
        <p:blipFill>
          <a:blip r:embed="rId5" cstate="print"/>
          <a:stretch>
            <a:fillRect/>
          </a:stretch>
        </p:blipFill>
        <p:spPr>
          <a:xfrm rot="14400000" flipH="1">
            <a:off x="6977099" y="1736475"/>
            <a:ext cx="614477" cy="365760"/>
          </a:xfrm>
          <a:prstGeom prst="rect">
            <a:avLst/>
          </a:prstGeom>
        </p:spPr>
      </p:pic>
      <p:pic>
        <p:nvPicPr>
          <p:cNvPr id="38" name="Picture 37" descr="egyptian.gif"/>
          <p:cNvPicPr>
            <a:picLocks noChangeAspect="1"/>
          </p:cNvPicPr>
          <p:nvPr/>
        </p:nvPicPr>
        <p:blipFill>
          <a:blip r:embed="rId5" cstate="print"/>
          <a:stretch>
            <a:fillRect/>
          </a:stretch>
        </p:blipFill>
        <p:spPr>
          <a:xfrm rot="14400000" flipH="1">
            <a:off x="6977099" y="2024507"/>
            <a:ext cx="614477" cy="365760"/>
          </a:xfrm>
          <a:prstGeom prst="rect">
            <a:avLst/>
          </a:prstGeom>
        </p:spPr>
      </p:pic>
      <p:pic>
        <p:nvPicPr>
          <p:cNvPr id="41" name="Picture 40" descr="egyptian.gif"/>
          <p:cNvPicPr>
            <a:picLocks noChangeAspect="1"/>
          </p:cNvPicPr>
          <p:nvPr/>
        </p:nvPicPr>
        <p:blipFill>
          <a:blip r:embed="rId5" cstate="print"/>
          <a:stretch>
            <a:fillRect/>
          </a:stretch>
        </p:blipFill>
        <p:spPr>
          <a:xfrm rot="14400000" flipH="1">
            <a:off x="6401035" y="1736475"/>
            <a:ext cx="614477" cy="365760"/>
          </a:xfrm>
          <a:prstGeom prst="rect">
            <a:avLst/>
          </a:prstGeom>
        </p:spPr>
      </p:pic>
      <p:pic>
        <p:nvPicPr>
          <p:cNvPr id="42" name="Picture 41" descr="egyptian.gif"/>
          <p:cNvPicPr>
            <a:picLocks noChangeAspect="1"/>
          </p:cNvPicPr>
          <p:nvPr/>
        </p:nvPicPr>
        <p:blipFill>
          <a:blip r:embed="rId5" cstate="print"/>
          <a:stretch>
            <a:fillRect/>
          </a:stretch>
        </p:blipFill>
        <p:spPr>
          <a:xfrm rot="14400000" flipH="1">
            <a:off x="6401035" y="2024507"/>
            <a:ext cx="614477" cy="365760"/>
          </a:xfrm>
          <a:prstGeom prst="rect">
            <a:avLst/>
          </a:prstGeom>
        </p:spPr>
      </p:pic>
      <p:sp>
        <p:nvSpPr>
          <p:cNvPr id="43" name="Title 1"/>
          <p:cNvSpPr txBox="1">
            <a:spLocks/>
          </p:cNvSpPr>
          <p:nvPr/>
        </p:nvSpPr>
        <p:spPr bwMode="auto">
          <a:xfrm>
            <a:off x="4499992" y="4653136"/>
            <a:ext cx="3600400" cy="172819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92. The Lord will bring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to completion his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good work begun!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Thank you, Lord!</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45" name="TextBox 7"/>
          <p:cNvSpPr txBox="1">
            <a:spLocks noChangeArrowheads="1"/>
          </p:cNvSpPr>
          <p:nvPr/>
        </p:nvSpPr>
        <p:spPr bwMode="auto">
          <a:xfrm>
            <a:off x="107504" y="330329"/>
            <a:ext cx="3456384" cy="2954655"/>
          </a:xfrm>
          <a:prstGeom prst="rect">
            <a:avLst/>
          </a:prstGeom>
          <a:noFill/>
          <a:ln w="9525">
            <a:noFill/>
            <a:miter lim="800000"/>
            <a:headEnd/>
            <a:tailEnd/>
          </a:ln>
        </p:spPr>
        <p:txBody>
          <a:bodyPr wrap="square">
            <a:spAutoFit/>
          </a:bodyPr>
          <a:lstStyle/>
          <a:p>
            <a:r>
              <a:rPr lang="en-US" sz="2800" b="1" dirty="0">
                <a:solidFill>
                  <a:schemeClr val="bg1"/>
                </a:solidFill>
                <a:latin typeface="Calibri" pitchFamily="34" charset="0"/>
              </a:rPr>
              <a:t>“And I am sure of this, that he who began a good work in you will bring it to completion at the day of Jesus Christ”  Phil </a:t>
            </a:r>
            <a:r>
              <a:rPr lang="en-US" sz="2800" b="1" dirty="0" smtClean="0">
                <a:solidFill>
                  <a:schemeClr val="bg1"/>
                </a:solidFill>
                <a:latin typeface="Calibri" pitchFamily="34" charset="0"/>
              </a:rPr>
              <a:t>1:6 </a:t>
            </a:r>
            <a:endParaRPr lang="en-CA" sz="2800" dirty="0">
              <a:solidFill>
                <a:schemeClr val="bg1"/>
              </a:solidFill>
              <a:latin typeface="Calibri" pitchFamily="34" charset="0"/>
            </a:endParaRPr>
          </a:p>
          <a:p>
            <a:endParaRPr lang="en-CA" dirty="0"/>
          </a:p>
        </p:txBody>
      </p:sp>
      <p:sp>
        <p:nvSpPr>
          <p:cNvPr id="48" name="Text Box 3"/>
          <p:cNvSpPr txBox="1">
            <a:spLocks noChangeArrowheads="1"/>
          </p:cNvSpPr>
          <p:nvPr/>
        </p:nvSpPr>
        <p:spPr bwMode="auto">
          <a:xfrm>
            <a:off x="323528" y="6525344"/>
            <a:ext cx="1043608" cy="216024"/>
          </a:xfrm>
          <a:prstGeom prst="rect">
            <a:avLst/>
          </a:prstGeom>
          <a:noFill/>
          <a:ln w="9525">
            <a:noFill/>
            <a:miter lim="800000"/>
            <a:headEnd/>
            <a:tailEnd/>
          </a:ln>
        </p:spPr>
        <p:txBody>
          <a:bodyPr wrap="square">
            <a:spAutoFit/>
          </a:bodyPr>
          <a:lstStyle/>
          <a:p>
            <a:pPr>
              <a:spcAft>
                <a:spcPts val="1000"/>
              </a:spcAft>
            </a:pPr>
            <a:r>
              <a:rPr lang="en-CA" sz="800" dirty="0" smtClean="0">
                <a:solidFill>
                  <a:srgbClr val="009999"/>
                </a:solidFill>
                <a:latin typeface="+mn-lt"/>
              </a:rPr>
              <a:t>©</a:t>
            </a:r>
            <a:r>
              <a:rPr lang="en-CA" sz="800" dirty="0" smtClean="0">
                <a:solidFill>
                  <a:srgbClr val="66CCFF"/>
                </a:solidFill>
                <a:latin typeface="+mn-lt"/>
              </a:rPr>
              <a:t> </a:t>
            </a:r>
            <a:r>
              <a:rPr lang="en-CA" altLang="ko-KR" sz="800" i="1" dirty="0" smtClean="0">
                <a:solidFill>
                  <a:srgbClr val="009999"/>
                </a:solidFill>
                <a:latin typeface="+mn-lt"/>
                <a:ea typeface="Gulim" pitchFamily="34" charset="-127"/>
              </a:rPr>
              <a:t>Yoon Nam Sun</a:t>
            </a:r>
            <a:endParaRPr lang="en-US" altLang="ko-KR" sz="800" dirty="0">
              <a:solidFill>
                <a:srgbClr val="009999"/>
              </a:solidFill>
              <a:latin typeface="+mn-lt"/>
              <a:ea typeface="Gulim" pitchFamily="34" charset="-127"/>
            </a:endParaRPr>
          </a:p>
        </p:txBody>
      </p:sp>
      <p:sp>
        <p:nvSpPr>
          <p:cNvPr id="49" name="TextBox 48"/>
          <p:cNvSpPr txBox="1"/>
          <p:nvPr/>
        </p:nvSpPr>
        <p:spPr>
          <a:xfrm>
            <a:off x="1547664" y="6453336"/>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pic>
        <p:nvPicPr>
          <p:cNvPr id="50" name="Picture 2" descr="potter and pot MP900409431.JPG"/>
          <p:cNvPicPr>
            <a:picLocks noChangeAspect="1"/>
          </p:cNvPicPr>
          <p:nvPr/>
        </p:nvPicPr>
        <p:blipFill>
          <a:blip r:embed="rId6" cstate="print"/>
          <a:srcRect t="14065" r="5257" b="10961"/>
          <a:stretch>
            <a:fillRect/>
          </a:stretch>
        </p:blipFill>
        <p:spPr bwMode="auto">
          <a:xfrm>
            <a:off x="3851225" y="1964709"/>
            <a:ext cx="2160935" cy="2400395"/>
          </a:xfrm>
          <a:prstGeom prst="rect">
            <a:avLst/>
          </a:prstGeom>
          <a:noFill/>
          <a:ln w="9525">
            <a:noFill/>
            <a:miter lim="800000"/>
            <a:headEnd/>
            <a:tailEnd/>
          </a:ln>
        </p:spPr>
      </p:pic>
      <p:cxnSp>
        <p:nvCxnSpPr>
          <p:cNvPr id="17" name="Straight Arrow Connector 16"/>
          <p:cNvCxnSpPr/>
          <p:nvPr/>
        </p:nvCxnSpPr>
        <p:spPr>
          <a:xfrm rot="-840000" flipV="1">
            <a:off x="5618521" y="1843514"/>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840000" flipV="1">
            <a:off x="3597859" y="4075762"/>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 name="Rectangle 9"/>
          <p:cNvSpPr>
            <a:spLocks noChangeArrowheads="1"/>
          </p:cNvSpPr>
          <p:nvPr/>
        </p:nvSpPr>
        <p:spPr bwMode="auto">
          <a:xfrm>
            <a:off x="3923928" y="4016677"/>
            <a:ext cx="2016224" cy="492443"/>
          </a:xfrm>
          <a:prstGeom prst="rect">
            <a:avLst/>
          </a:prstGeom>
          <a:noFill/>
          <a:ln w="9525">
            <a:noFill/>
            <a:miter lim="800000"/>
            <a:headEnd/>
            <a:tailEnd/>
          </a:ln>
        </p:spPr>
        <p:txBody>
          <a:bodyPr wrap="square">
            <a:spAutoFit/>
          </a:bodyPr>
          <a:lstStyle/>
          <a:p>
            <a:pPr algn="ctr"/>
            <a:r>
              <a:rPr lang="en-CA" sz="800" dirty="0">
                <a:solidFill>
                  <a:schemeClr val="tx1">
                    <a:lumMod val="95000"/>
                  </a:schemeClr>
                </a:solidFill>
              </a:rPr>
              <a:t>Microsoft clip art © 2013 </a:t>
            </a:r>
          </a:p>
          <a:p>
            <a:pPr algn="ctr"/>
            <a:r>
              <a:rPr lang="en-CA" sz="800" dirty="0">
                <a:solidFill>
                  <a:schemeClr val="tx1">
                    <a:lumMod val="95000"/>
                  </a:schemeClr>
                </a:solidFill>
              </a:rPr>
              <a:t>Microsoft Corporation. </a:t>
            </a:r>
          </a:p>
          <a:p>
            <a:pPr algn="ctr"/>
            <a:endParaRPr lang="en-CA" sz="1000" dirty="0">
              <a:solidFill>
                <a:schemeClr val="tx1">
                  <a:lumMod val="95000"/>
                </a:schemeClr>
              </a:solidFill>
            </a:endParaRPr>
          </a:p>
        </p:txBody>
      </p:sp>
      <p:sp>
        <p:nvSpPr>
          <p:cNvPr id="30" name="TextBox 29"/>
          <p:cNvSpPr txBox="1"/>
          <p:nvPr/>
        </p:nvSpPr>
        <p:spPr>
          <a:xfrm rot="1740000">
            <a:off x="-33531" y="4996023"/>
            <a:ext cx="2088232" cy="307777"/>
          </a:xfrm>
          <a:prstGeom prst="rect">
            <a:avLst/>
          </a:prstGeom>
          <a:noFill/>
        </p:spPr>
        <p:txBody>
          <a:bodyPr wrap="square" rtlCol="0">
            <a:spAutoFit/>
          </a:bodyPr>
          <a:lstStyle/>
          <a:p>
            <a:pPr algn="ctr"/>
            <a:r>
              <a:rPr lang="en-US" sz="1400" b="1" spc="-20" dirty="0" smtClean="0">
                <a:solidFill>
                  <a:schemeClr val="bg1"/>
                </a:solidFill>
              </a:rPr>
              <a:t>faith</a:t>
            </a:r>
            <a:r>
              <a:rPr lang="en-US" sz="1000" b="1" spc="-20" dirty="0" smtClean="0">
                <a:solidFill>
                  <a:schemeClr val="bg1"/>
                </a:solidFill>
              </a:rPr>
              <a:t> </a:t>
            </a:r>
            <a:r>
              <a:rPr lang="en-US" sz="1400" b="1" spc="-20" dirty="0" smtClean="0">
                <a:solidFill>
                  <a:schemeClr val="bg1"/>
                </a:solidFill>
              </a:rPr>
              <a:t>in</a:t>
            </a:r>
            <a:r>
              <a:rPr lang="en-US" sz="1000" b="1" spc="-20" dirty="0" smtClean="0">
                <a:solidFill>
                  <a:schemeClr val="bg1"/>
                </a:solidFill>
              </a:rPr>
              <a:t> </a:t>
            </a:r>
            <a:r>
              <a:rPr lang="en-US" sz="1400" b="1" spc="-20" dirty="0" smtClean="0">
                <a:solidFill>
                  <a:schemeClr val="bg1"/>
                </a:solidFill>
              </a:rPr>
              <a:t>Christ</a:t>
            </a:r>
            <a:endParaRPr lang="en-US" sz="1400" b="1" spc="-20" dirty="0">
              <a:solidFill>
                <a:schemeClr val="bg1"/>
              </a:solidFill>
            </a:endParaRPr>
          </a:p>
        </p:txBody>
      </p:sp>
    </p:spTree>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1" name="Picture 2" descr="RisenAtTomb.bmp"/>
          <p:cNvPicPr>
            <a:picLocks noChangeAspect="1"/>
          </p:cNvPicPr>
          <p:nvPr/>
        </p:nvPicPr>
        <p:blipFill>
          <a:blip r:embed="rId3" cstate="print"/>
          <a:srcRect l="7706" t="5949" r="7691" b="21210"/>
          <a:stretch>
            <a:fillRect/>
          </a:stretch>
        </p:blipFill>
        <p:spPr bwMode="auto">
          <a:xfrm>
            <a:off x="467544" y="0"/>
            <a:ext cx="2966596" cy="3356992"/>
          </a:xfrm>
          <a:prstGeom prst="rect">
            <a:avLst/>
          </a:prstGeom>
          <a:noFill/>
          <a:ln w="9525">
            <a:noFill/>
            <a:miter lim="800000"/>
            <a:headEnd/>
            <a:tailEnd/>
          </a:ln>
        </p:spPr>
      </p:pic>
      <p:sp>
        <p:nvSpPr>
          <p:cNvPr id="9" name="TextBox 8"/>
          <p:cNvSpPr txBox="1">
            <a:spLocks noChangeArrowheads="1"/>
          </p:cNvSpPr>
          <p:nvPr/>
        </p:nvSpPr>
        <p:spPr bwMode="auto">
          <a:xfrm>
            <a:off x="179512" y="2708275"/>
            <a:ext cx="2376363" cy="338554"/>
          </a:xfrm>
          <a:prstGeom prst="rect">
            <a:avLst/>
          </a:prstGeom>
          <a:noFill/>
          <a:ln w="9525">
            <a:noFill/>
            <a:miter lim="800000"/>
            <a:headEnd/>
            <a:tailEnd/>
          </a:ln>
        </p:spPr>
        <p:txBody>
          <a:bodyPr wrap="square">
            <a:spAutoFit/>
          </a:bodyPr>
          <a:lstStyle/>
          <a:p>
            <a:pPr algn="ctr">
              <a:defRPr/>
            </a:pPr>
            <a:r>
              <a:rPr lang="en-CA" sz="800" dirty="0">
                <a:solidFill>
                  <a:schemeClr val="tx1">
                    <a:lumMod val="75000"/>
                  </a:schemeClr>
                </a:solidFill>
              </a:rPr>
              <a:t>various copies on internet, </a:t>
            </a:r>
          </a:p>
          <a:p>
            <a:pPr algn="ctr">
              <a:defRPr/>
            </a:pPr>
            <a:r>
              <a:rPr lang="en-CA" sz="800" dirty="0">
                <a:solidFill>
                  <a:schemeClr val="tx1">
                    <a:lumMod val="75000"/>
                  </a:schemeClr>
                </a:solidFill>
              </a:rPr>
              <a:t>original source unknown</a:t>
            </a:r>
          </a:p>
        </p:txBody>
      </p:sp>
      <p:sp>
        <p:nvSpPr>
          <p:cNvPr id="23560" name="TextBox 12"/>
          <p:cNvSpPr txBox="1">
            <a:spLocks noChangeArrowheads="1"/>
          </p:cNvSpPr>
          <p:nvPr/>
        </p:nvSpPr>
        <p:spPr bwMode="auto">
          <a:xfrm>
            <a:off x="323528" y="3357562"/>
            <a:ext cx="8532440" cy="523220"/>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93. resurrection body like Jesus!  Thank you, Lord!</a:t>
            </a:r>
            <a:endParaRPr lang="en-CA" sz="2800" b="1" dirty="0">
              <a:solidFill>
                <a:srgbClr val="FF0000"/>
              </a:solidFill>
              <a:latin typeface="Calibri" pitchFamily="34" charset="0"/>
            </a:endParaRPr>
          </a:p>
        </p:txBody>
      </p:sp>
      <p:pic>
        <p:nvPicPr>
          <p:cNvPr id="13" name="Picture 12" descr="www.clipartkid.com-children-jumping-for-joy-clip-art-clipart-best-M7c3U5-clipart.jpeg"/>
          <p:cNvPicPr>
            <a:picLocks noChangeAspect="1"/>
          </p:cNvPicPr>
          <p:nvPr/>
        </p:nvPicPr>
        <p:blipFill>
          <a:blip r:embed="rId4" cstate="print"/>
          <a:srcRect l="8324" t="4932" r="4273" b="6833"/>
          <a:stretch>
            <a:fillRect/>
          </a:stretch>
        </p:blipFill>
        <p:spPr>
          <a:xfrm>
            <a:off x="3419872" y="44624"/>
            <a:ext cx="2898322" cy="3312368"/>
          </a:xfrm>
          <a:prstGeom prst="rect">
            <a:avLst/>
          </a:prstGeom>
        </p:spPr>
      </p:pic>
      <p:pic>
        <p:nvPicPr>
          <p:cNvPr id="14" name="Picture 13" descr="www.clipartkid.com-boy-leaping-for-joy-free-art-images-for-christians-IfOUVJ-clipart.jpg"/>
          <p:cNvPicPr>
            <a:picLocks noChangeAspect="1"/>
          </p:cNvPicPr>
          <p:nvPr/>
        </p:nvPicPr>
        <p:blipFill>
          <a:blip r:embed="rId5" cstate="print"/>
          <a:srcRect l="13086" r="5890"/>
          <a:stretch>
            <a:fillRect/>
          </a:stretch>
        </p:blipFill>
        <p:spPr>
          <a:xfrm>
            <a:off x="6300192" y="44624"/>
            <a:ext cx="2370691" cy="3312368"/>
          </a:xfrm>
          <a:prstGeom prst="rect">
            <a:avLst/>
          </a:prstGeom>
        </p:spPr>
      </p:pic>
      <p:sp>
        <p:nvSpPr>
          <p:cNvPr id="10" name="TextBox 9"/>
          <p:cNvSpPr txBox="1"/>
          <p:nvPr/>
        </p:nvSpPr>
        <p:spPr>
          <a:xfrm>
            <a:off x="4355976" y="3068960"/>
            <a:ext cx="3744416" cy="215444"/>
          </a:xfrm>
          <a:prstGeom prst="rect">
            <a:avLst/>
          </a:prstGeom>
          <a:noFill/>
        </p:spPr>
        <p:txBody>
          <a:bodyPr wrap="square" rtlCol="0">
            <a:spAutoFit/>
          </a:bodyPr>
          <a:lstStyle/>
          <a:p>
            <a:pPr algn="ctr"/>
            <a:r>
              <a:rPr lang="en-CA" sz="800" dirty="0" smtClean="0">
                <a:solidFill>
                  <a:schemeClr val="tx1">
                    <a:lumMod val="75000"/>
                  </a:schemeClr>
                </a:solidFill>
              </a:rPr>
              <a:t>clipartkid.com  - boy leaping for joy, children jumping for joy</a:t>
            </a:r>
            <a:endParaRPr lang="en-CA" sz="800" dirty="0">
              <a:solidFill>
                <a:schemeClr val="tx1">
                  <a:lumMod val="75000"/>
                </a:schemeClr>
              </a:solidFill>
            </a:endParaRPr>
          </a:p>
        </p:txBody>
      </p:sp>
      <p:pic>
        <p:nvPicPr>
          <p:cNvPr id="12" name="Picture 11" descr="www.sherv.net big-tears.gif"/>
          <p:cNvPicPr>
            <a:picLocks noChangeAspect="1"/>
          </p:cNvPicPr>
          <p:nvPr/>
        </p:nvPicPr>
        <p:blipFill>
          <a:blip r:embed="rId6" cstate="print"/>
          <a:stretch>
            <a:fillRect/>
          </a:stretch>
        </p:blipFill>
        <p:spPr>
          <a:xfrm>
            <a:off x="-36512" y="5901274"/>
            <a:ext cx="1440160" cy="840094"/>
          </a:xfrm>
          <a:prstGeom prst="rect">
            <a:avLst/>
          </a:prstGeom>
        </p:spPr>
      </p:pic>
      <p:sp>
        <p:nvSpPr>
          <p:cNvPr id="17" name="TextBox 6"/>
          <p:cNvSpPr txBox="1">
            <a:spLocks noChangeArrowheads="1"/>
          </p:cNvSpPr>
          <p:nvPr/>
        </p:nvSpPr>
        <p:spPr bwMode="auto">
          <a:xfrm>
            <a:off x="35496" y="6567155"/>
            <a:ext cx="3383657" cy="215444"/>
          </a:xfrm>
          <a:prstGeom prst="rect">
            <a:avLst/>
          </a:prstGeom>
          <a:noFill/>
          <a:ln w="9525">
            <a:noFill/>
            <a:miter lim="800000"/>
            <a:headEnd/>
            <a:tailEnd/>
          </a:ln>
        </p:spPr>
        <p:txBody>
          <a:bodyPr wrap="square">
            <a:spAutoFit/>
          </a:bodyPr>
          <a:lstStyle/>
          <a:p>
            <a:pPr algn="ctr"/>
            <a:r>
              <a:rPr lang="en-CA" sz="800" dirty="0" smtClean="0">
                <a:solidFill>
                  <a:schemeClr val="tx1">
                    <a:lumMod val="50000"/>
                  </a:schemeClr>
                </a:solidFill>
              </a:rPr>
              <a:t>big tears smiley © sherv.net</a:t>
            </a:r>
          </a:p>
        </p:txBody>
      </p:sp>
      <p:sp>
        <p:nvSpPr>
          <p:cNvPr id="18" name="Title 1"/>
          <p:cNvSpPr txBox="1">
            <a:spLocks/>
          </p:cNvSpPr>
          <p:nvPr/>
        </p:nvSpPr>
        <p:spPr bwMode="auto">
          <a:xfrm>
            <a:off x="251520" y="4286256"/>
            <a:ext cx="8676456" cy="20157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chemeClr val="bg1"/>
                </a:solidFill>
                <a:effectLst/>
                <a:uLnTx/>
                <a:uFillTx/>
                <a:latin typeface="Calibri" pitchFamily="34" charset="0"/>
                <a:ea typeface="+mj-ea"/>
                <a:cs typeface="Calibri" pitchFamily="34" charset="0"/>
              </a:rPr>
              <a:t>“But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in fact Christ has been raised from the dead,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the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firstfruits</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of those who have fallen asleep.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For as by a man came death, by a man has come also the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resurrection of the dead. . . . But each in his own order: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Christ the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firstfruits</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then at his coming those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who belong to Christ.” 1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Cor</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15:20,21,23</a:t>
            </a:r>
            <a:endParaRPr kumimoji="0" lang="en-CA" sz="44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endParaRPr>
          </a:p>
        </p:txBody>
      </p:sp>
      <p:pic>
        <p:nvPicPr>
          <p:cNvPr id="15" name="Picture 14" descr="dove and sword large cropped.png"/>
          <p:cNvPicPr>
            <a:picLocks noChangeAspect="1"/>
          </p:cNvPicPr>
          <p:nvPr/>
        </p:nvPicPr>
        <p:blipFill>
          <a:blip r:embed="rId7" cstate="print"/>
          <a:stretch>
            <a:fillRect/>
          </a:stretch>
        </p:blipFill>
        <p:spPr>
          <a:xfrm>
            <a:off x="4355976" y="1052736"/>
            <a:ext cx="974225" cy="1008112"/>
          </a:xfrm>
          <a:prstGeom prst="rect">
            <a:avLst/>
          </a:prstGeom>
        </p:spPr>
      </p:pic>
      <p:pic>
        <p:nvPicPr>
          <p:cNvPr id="16" name="Picture 15" descr="dove and sword large cropped.png"/>
          <p:cNvPicPr>
            <a:picLocks noChangeAspect="1"/>
          </p:cNvPicPr>
          <p:nvPr/>
        </p:nvPicPr>
        <p:blipFill>
          <a:blip r:embed="rId7" cstate="print"/>
          <a:stretch>
            <a:fillRect/>
          </a:stretch>
        </p:blipFill>
        <p:spPr>
          <a:xfrm>
            <a:off x="6732240" y="908720"/>
            <a:ext cx="974225" cy="1008112"/>
          </a:xfrm>
          <a:prstGeom prst="rect">
            <a:avLst/>
          </a:prstGeom>
        </p:spPr>
      </p:pic>
      <p:sp>
        <p:nvSpPr>
          <p:cNvPr id="19" name="TextBox 18"/>
          <p:cNvSpPr txBox="1"/>
          <p:nvPr/>
        </p:nvSpPr>
        <p:spPr>
          <a:xfrm>
            <a:off x="5076056" y="2348880"/>
            <a:ext cx="1872208" cy="461665"/>
          </a:xfrm>
          <a:prstGeom prst="rect">
            <a:avLst/>
          </a:prstGeom>
          <a:noFill/>
        </p:spPr>
        <p:txBody>
          <a:bodyPr wrap="square" rtlCol="0">
            <a:spAutoFit/>
          </a:bodyPr>
          <a:lstStyle/>
          <a:p>
            <a:pPr algn="ctr"/>
            <a:r>
              <a:rPr lang="en-CA" sz="800" dirty="0" smtClean="0">
                <a:solidFill>
                  <a:schemeClr val="tx1">
                    <a:lumMod val="75000"/>
                  </a:schemeClr>
                </a:solidFill>
              </a:rPr>
              <a:t>Dove, cross and Bible</a:t>
            </a:r>
          </a:p>
          <a:p>
            <a:pPr algn="ctr"/>
            <a:r>
              <a:rPr lang="en-CA" sz="800" dirty="0" smtClean="0">
                <a:solidFill>
                  <a:schemeClr val="tx1">
                    <a:lumMod val="75000"/>
                  </a:schemeClr>
                </a:solidFill>
              </a:rPr>
              <a:t>Microsoft clip art © 2013 </a:t>
            </a:r>
          </a:p>
          <a:p>
            <a:pPr algn="ctr"/>
            <a:r>
              <a:rPr lang="en-CA" sz="800" dirty="0" smtClean="0">
                <a:solidFill>
                  <a:schemeClr val="tx1">
                    <a:lumMod val="75000"/>
                  </a:schemeClr>
                </a:solidFill>
              </a:rPr>
              <a:t>Microsoft Corp</a:t>
            </a:r>
            <a:endParaRPr lang="en-CA" sz="800"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5603" name="Picture 3" descr="bride-trackingbibleprophecy.com.jpg"/>
          <p:cNvPicPr>
            <a:picLocks noChangeAspect="1"/>
          </p:cNvPicPr>
          <p:nvPr/>
        </p:nvPicPr>
        <p:blipFill>
          <a:blip r:embed="rId2" cstate="print"/>
          <a:srcRect/>
          <a:stretch>
            <a:fillRect/>
          </a:stretch>
        </p:blipFill>
        <p:spPr bwMode="auto">
          <a:xfrm>
            <a:off x="35496" y="120650"/>
            <a:ext cx="4851400" cy="6621463"/>
          </a:xfrm>
          <a:prstGeom prst="rect">
            <a:avLst/>
          </a:prstGeom>
          <a:noFill/>
          <a:ln w="9525">
            <a:noFill/>
            <a:miter lim="800000"/>
            <a:headEnd/>
            <a:tailEnd/>
          </a:ln>
        </p:spPr>
      </p:pic>
      <p:sp>
        <p:nvSpPr>
          <p:cNvPr id="6" name="TextBox 8"/>
          <p:cNvSpPr txBox="1">
            <a:spLocks noChangeArrowheads="1"/>
          </p:cNvSpPr>
          <p:nvPr/>
        </p:nvSpPr>
        <p:spPr bwMode="auto">
          <a:xfrm>
            <a:off x="323528" y="6413266"/>
            <a:ext cx="4321348" cy="400110"/>
          </a:xfrm>
          <a:prstGeom prst="rect">
            <a:avLst/>
          </a:prstGeom>
          <a:noFill/>
          <a:ln w="9525">
            <a:noFill/>
            <a:miter lim="800000"/>
            <a:headEnd/>
            <a:tailEnd/>
          </a:ln>
        </p:spPr>
        <p:txBody>
          <a:bodyPr wrap="square">
            <a:spAutoFit/>
          </a:bodyPr>
          <a:lstStyle/>
          <a:p>
            <a:pPr algn="ctr">
              <a:defRPr/>
            </a:pPr>
            <a:r>
              <a:rPr lang="en-CA" sz="1000" dirty="0">
                <a:solidFill>
                  <a:schemeClr val="tx1">
                    <a:lumMod val="65000"/>
                  </a:schemeClr>
                </a:solidFill>
              </a:rPr>
              <a:t>various copies on internet, </a:t>
            </a:r>
            <a:r>
              <a:rPr lang="en-CA" sz="1000" dirty="0" smtClean="0">
                <a:solidFill>
                  <a:schemeClr val="tx1">
                    <a:lumMod val="65000"/>
                  </a:schemeClr>
                </a:solidFill>
              </a:rPr>
              <a:t> original </a:t>
            </a:r>
            <a:r>
              <a:rPr lang="en-CA" sz="1000" dirty="0">
                <a:solidFill>
                  <a:schemeClr val="tx1">
                    <a:lumMod val="65000"/>
                  </a:schemeClr>
                </a:solidFill>
              </a:rPr>
              <a:t>source </a:t>
            </a:r>
            <a:r>
              <a:rPr lang="en-CA" sz="1000" dirty="0" smtClean="0">
                <a:solidFill>
                  <a:schemeClr val="tx1">
                    <a:lumMod val="65000"/>
                  </a:schemeClr>
                </a:solidFill>
              </a:rPr>
              <a:t>unknown</a:t>
            </a:r>
          </a:p>
          <a:p>
            <a:pPr algn="ctr">
              <a:defRPr/>
            </a:pPr>
            <a:r>
              <a:rPr lang="en-CA" sz="1000" dirty="0" smtClean="0">
                <a:solidFill>
                  <a:schemeClr val="tx1">
                    <a:lumMod val="65000"/>
                  </a:schemeClr>
                </a:solidFill>
              </a:rPr>
              <a:t>This is from  Pinterest.com  johnkrohn.blogspot.kr</a:t>
            </a:r>
            <a:endParaRPr lang="en-CA" sz="1000" dirty="0">
              <a:solidFill>
                <a:schemeClr val="tx1">
                  <a:lumMod val="65000"/>
                </a:schemeClr>
              </a:solidFill>
            </a:endParaRPr>
          </a:p>
        </p:txBody>
      </p:sp>
      <p:pic>
        <p:nvPicPr>
          <p:cNvPr id="7" name="Picture 6" descr="www.sherv.net big-tears.gif"/>
          <p:cNvPicPr>
            <a:picLocks noChangeAspect="1"/>
          </p:cNvPicPr>
          <p:nvPr/>
        </p:nvPicPr>
        <p:blipFill>
          <a:blip r:embed="rId3" cstate="print"/>
          <a:stretch>
            <a:fillRect/>
          </a:stretch>
        </p:blipFill>
        <p:spPr>
          <a:xfrm>
            <a:off x="7703872" y="5901274"/>
            <a:ext cx="1440160" cy="840094"/>
          </a:xfrm>
          <a:prstGeom prst="rect">
            <a:avLst/>
          </a:prstGeom>
        </p:spPr>
      </p:pic>
      <p:sp>
        <p:nvSpPr>
          <p:cNvPr id="10" name="TextBox 6"/>
          <p:cNvSpPr txBox="1">
            <a:spLocks noChangeArrowheads="1"/>
          </p:cNvSpPr>
          <p:nvPr/>
        </p:nvSpPr>
        <p:spPr bwMode="auto">
          <a:xfrm>
            <a:off x="5220791"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8" name="Title 1"/>
          <p:cNvSpPr txBox="1">
            <a:spLocks/>
          </p:cNvSpPr>
          <p:nvPr/>
        </p:nvSpPr>
        <p:spPr bwMode="auto">
          <a:xfrm>
            <a:off x="5076056" y="116632"/>
            <a:ext cx="3931920" cy="1296144"/>
          </a:xfrm>
          <a:prstGeom prst="rect">
            <a:avLst/>
          </a:prstGeom>
          <a:solidFill>
            <a:schemeClr val="tx1"/>
          </a:solidFill>
          <a:ln w="9525">
            <a:noFill/>
            <a:miter lim="800000"/>
            <a:headEnd/>
            <a:tailEnd/>
          </a:ln>
        </p:spPr>
        <p:txBody>
          <a:bodyPr anchor="ctr"/>
          <a:lstStyle/>
          <a:p>
            <a:pPr algn="ctr" eaLnBrk="0" hangingPunct="0">
              <a:lnSpc>
                <a:spcPts val="3000"/>
              </a:lnSpc>
              <a:defRPr/>
            </a:pPr>
            <a:r>
              <a:rPr lang="en-CA" sz="2800" b="1" dirty="0" smtClean="0">
                <a:solidFill>
                  <a:srgbClr val="FF0000"/>
                </a:solidFill>
                <a:latin typeface="Calibri" pitchFamily="34" charset="0"/>
              </a:rPr>
              <a:t>94. marriage of the Lamb</a:t>
            </a:r>
          </a:p>
          <a:p>
            <a:pPr algn="ctr" eaLnBrk="0" hangingPunct="0">
              <a:lnSpc>
                <a:spcPts val="3000"/>
              </a:lnSpc>
              <a:defRPr/>
            </a:pPr>
            <a:r>
              <a:rPr lang="en-CA" sz="2800" b="1" dirty="0" smtClean="0">
                <a:solidFill>
                  <a:srgbClr val="FF0000"/>
                </a:solidFill>
                <a:latin typeface="Calibri" pitchFamily="34" charset="0"/>
              </a:rPr>
              <a:t>to his Bride!</a:t>
            </a:r>
          </a:p>
          <a:p>
            <a:pPr algn="ctr" eaLnBrk="0" hangingPunct="0">
              <a:lnSpc>
                <a:spcPts val="3000"/>
              </a:lnSpc>
              <a:defRPr/>
            </a:pPr>
            <a:r>
              <a:rPr lang="en-CA" sz="2800" b="1" kern="0" dirty="0" smtClean="0">
                <a:solidFill>
                  <a:srgbClr val="FF0000"/>
                </a:solidFill>
                <a:latin typeface="Calibri" pitchFamily="34" charset="0"/>
                <a:ea typeface="+mj-ea"/>
                <a:cs typeface="+mj-cs"/>
              </a:rPr>
              <a:t>Thank you, Lord!</a:t>
            </a:r>
            <a:endParaRPr lang="en-CA" sz="2800" kern="0" dirty="0">
              <a:solidFill>
                <a:schemeClr val="bg1"/>
              </a:solidFill>
              <a:latin typeface="Calibri" pitchFamily="34" charset="0"/>
              <a:ea typeface="+mj-ea"/>
              <a:cs typeface="+mj-cs"/>
            </a:endParaRPr>
          </a:p>
        </p:txBody>
      </p:sp>
      <p:sp>
        <p:nvSpPr>
          <p:cNvPr id="11" name="Title 1"/>
          <p:cNvSpPr txBox="1">
            <a:spLocks/>
          </p:cNvSpPr>
          <p:nvPr/>
        </p:nvSpPr>
        <p:spPr bwMode="auto">
          <a:xfrm>
            <a:off x="5041931" y="3500446"/>
            <a:ext cx="3959225" cy="1143000"/>
          </a:xfrm>
          <a:prstGeom prst="rect">
            <a:avLst/>
          </a:prstGeom>
          <a:noFill/>
          <a:ln w="9525">
            <a:noFill/>
            <a:miter lim="800000"/>
            <a:headEnd/>
            <a:tailEnd/>
          </a:ln>
        </p:spPr>
        <p:txBody>
          <a:bodyPr anchor="ctr"/>
          <a:lstStyle/>
          <a:p>
            <a:pPr algn="ctr">
              <a:lnSpc>
                <a:spcPts val="3000"/>
              </a:lnSpc>
              <a:defRPr/>
            </a:pPr>
            <a:r>
              <a:rPr lang="en-US" sz="2800" b="1" kern="0" dirty="0" smtClean="0">
                <a:solidFill>
                  <a:schemeClr val="bg1"/>
                </a:solidFill>
                <a:latin typeface="Calibri" pitchFamily="34" charset="0"/>
                <a:ea typeface="+mj-ea"/>
                <a:cs typeface="+mj-cs"/>
              </a:rPr>
              <a:t>“</a:t>
            </a:r>
            <a:r>
              <a:rPr lang="en-CA" sz="2800" b="1" dirty="0">
                <a:solidFill>
                  <a:schemeClr val="bg1"/>
                </a:solidFill>
                <a:latin typeface="Calibri" pitchFamily="34" charset="0"/>
              </a:rPr>
              <a:t>Let us rejoice and exult and give him the glory, for the marriage of </a:t>
            </a:r>
          </a:p>
          <a:p>
            <a:pPr algn="ctr">
              <a:lnSpc>
                <a:spcPts val="3000"/>
              </a:lnSpc>
              <a:defRPr/>
            </a:pPr>
            <a:r>
              <a:rPr lang="en-CA" sz="2800" b="1" dirty="0">
                <a:solidFill>
                  <a:schemeClr val="bg1"/>
                </a:solidFill>
                <a:latin typeface="Calibri" pitchFamily="34" charset="0"/>
              </a:rPr>
              <a:t>the Lamb has come, </a:t>
            </a:r>
          </a:p>
          <a:p>
            <a:pPr algn="ctr">
              <a:lnSpc>
                <a:spcPts val="3000"/>
              </a:lnSpc>
              <a:defRPr/>
            </a:pPr>
            <a:r>
              <a:rPr lang="en-CA" sz="2800" b="1" dirty="0">
                <a:solidFill>
                  <a:schemeClr val="bg1"/>
                </a:solidFill>
                <a:latin typeface="Calibri" pitchFamily="34" charset="0"/>
              </a:rPr>
              <a:t>and his Bride has </a:t>
            </a:r>
          </a:p>
          <a:p>
            <a:pPr algn="ctr">
              <a:lnSpc>
                <a:spcPts val="3000"/>
              </a:lnSpc>
              <a:defRPr/>
            </a:pPr>
            <a:r>
              <a:rPr lang="en-CA" sz="2800" b="1" dirty="0">
                <a:solidFill>
                  <a:schemeClr val="bg1"/>
                </a:solidFill>
                <a:latin typeface="Calibri" pitchFamily="34" charset="0"/>
              </a:rPr>
              <a:t>made herself ready . . . </a:t>
            </a:r>
          </a:p>
          <a:p>
            <a:pPr algn="ctr">
              <a:lnSpc>
                <a:spcPts val="3000"/>
              </a:lnSpc>
              <a:defRPr/>
            </a:pPr>
            <a:r>
              <a:rPr lang="en-CA" sz="2800" b="1" dirty="0">
                <a:solidFill>
                  <a:schemeClr val="bg1"/>
                </a:solidFill>
                <a:latin typeface="Calibri" pitchFamily="34" charset="0"/>
              </a:rPr>
              <a:t>Blessed are those </a:t>
            </a:r>
          </a:p>
          <a:p>
            <a:pPr algn="ctr">
              <a:lnSpc>
                <a:spcPts val="3000"/>
              </a:lnSpc>
              <a:defRPr/>
            </a:pPr>
            <a:r>
              <a:rPr lang="en-CA" sz="2800" b="1" dirty="0">
                <a:solidFill>
                  <a:schemeClr val="bg1"/>
                </a:solidFill>
                <a:latin typeface="Calibri" pitchFamily="34" charset="0"/>
              </a:rPr>
              <a:t>who are invited to </a:t>
            </a:r>
          </a:p>
          <a:p>
            <a:pPr algn="ctr">
              <a:lnSpc>
                <a:spcPts val="3000"/>
              </a:lnSpc>
              <a:defRPr/>
            </a:pPr>
            <a:r>
              <a:rPr lang="en-CA" sz="2800" b="1" dirty="0">
                <a:solidFill>
                  <a:schemeClr val="bg1"/>
                </a:solidFill>
                <a:latin typeface="Calibri" pitchFamily="34" charset="0"/>
              </a:rPr>
              <a:t>the marriage supper </a:t>
            </a:r>
          </a:p>
          <a:p>
            <a:pPr algn="ctr">
              <a:lnSpc>
                <a:spcPts val="3000"/>
              </a:lnSpc>
              <a:defRPr/>
            </a:pPr>
            <a:r>
              <a:rPr lang="en-CA" sz="2800" b="1" dirty="0">
                <a:solidFill>
                  <a:schemeClr val="bg1"/>
                </a:solidFill>
                <a:latin typeface="Calibri" pitchFamily="34" charset="0"/>
              </a:rPr>
              <a:t>of the Lamb</a:t>
            </a:r>
            <a:r>
              <a:rPr lang="en-US" sz="2800" b="1" kern="0" dirty="0">
                <a:solidFill>
                  <a:schemeClr val="bg1"/>
                </a:solidFill>
                <a:latin typeface="Calibri" pitchFamily="34" charset="0"/>
                <a:ea typeface="+mj-ea"/>
                <a:cs typeface="+mj-cs"/>
              </a:rPr>
              <a:t>”  </a:t>
            </a:r>
          </a:p>
          <a:p>
            <a:pPr algn="ctr" eaLnBrk="0" hangingPunct="0">
              <a:lnSpc>
                <a:spcPts val="3000"/>
              </a:lnSpc>
              <a:defRPr/>
            </a:pPr>
            <a:r>
              <a:rPr lang="en-US" sz="2800" b="1" kern="0" dirty="0">
                <a:solidFill>
                  <a:schemeClr val="bg1"/>
                </a:solidFill>
                <a:latin typeface="Calibri" pitchFamily="34" charset="0"/>
                <a:ea typeface="+mj-ea"/>
                <a:cs typeface="+mj-cs"/>
              </a:rPr>
              <a:t>Rev 19:7, </a:t>
            </a:r>
            <a:r>
              <a:rPr lang="en-US" sz="2800" b="1" kern="0" dirty="0" smtClean="0">
                <a:solidFill>
                  <a:schemeClr val="bg1"/>
                </a:solidFill>
                <a:latin typeface="Calibri" pitchFamily="34" charset="0"/>
                <a:ea typeface="+mj-ea"/>
                <a:cs typeface="+mj-cs"/>
              </a:rPr>
              <a:t>9</a:t>
            </a:r>
            <a:r>
              <a:rPr lang="en-CA" sz="2800" kern="0" dirty="0">
                <a:solidFill>
                  <a:schemeClr val="bg1"/>
                </a:solidFill>
                <a:latin typeface="Calibri" pitchFamily="34" charset="0"/>
                <a:ea typeface="+mj-ea"/>
                <a:cs typeface="+mj-cs"/>
              </a:rPr>
              <a:t/>
            </a:r>
            <a:br>
              <a:rPr lang="en-CA" sz="2800" kern="0" dirty="0">
                <a:solidFill>
                  <a:schemeClr val="bg1"/>
                </a:solidFill>
                <a:latin typeface="Calibri" pitchFamily="34" charset="0"/>
                <a:ea typeface="+mj-ea"/>
                <a:cs typeface="+mj-cs"/>
              </a:rPr>
            </a:br>
            <a:r>
              <a:rPr lang="en-US" sz="2800" kern="0" dirty="0">
                <a:solidFill>
                  <a:schemeClr val="bg1"/>
                </a:solidFill>
                <a:latin typeface="Calibri" pitchFamily="34" charset="0"/>
                <a:ea typeface="+mj-ea"/>
                <a:cs typeface="+mj-cs"/>
              </a:rPr>
              <a:t> </a:t>
            </a:r>
            <a:r>
              <a:rPr lang="en-CA" sz="2800" kern="0" dirty="0">
                <a:solidFill>
                  <a:schemeClr val="bg1"/>
                </a:solidFill>
                <a:latin typeface="Calibri" pitchFamily="34" charset="0"/>
                <a:ea typeface="+mj-ea"/>
                <a:cs typeface="+mj-cs"/>
              </a:rPr>
              <a:t/>
            </a:r>
            <a:br>
              <a:rPr lang="en-CA" sz="2800" kern="0" dirty="0">
                <a:solidFill>
                  <a:schemeClr val="bg1"/>
                </a:solidFill>
                <a:latin typeface="Calibri" pitchFamily="34" charset="0"/>
                <a:ea typeface="+mj-ea"/>
                <a:cs typeface="+mj-cs"/>
              </a:rPr>
            </a:br>
            <a:endParaRPr lang="en-CA" sz="2800" kern="0" dirty="0">
              <a:solidFill>
                <a:schemeClr val="bg1"/>
              </a:solidFill>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5603" name="Picture 3" descr="bride-trackingbibleprophecy.com.jpg"/>
          <p:cNvPicPr>
            <a:picLocks noChangeAspect="1"/>
          </p:cNvPicPr>
          <p:nvPr/>
        </p:nvPicPr>
        <p:blipFill>
          <a:blip r:embed="rId2" cstate="print"/>
          <a:srcRect/>
          <a:stretch>
            <a:fillRect/>
          </a:stretch>
        </p:blipFill>
        <p:spPr bwMode="auto">
          <a:xfrm>
            <a:off x="35496" y="120650"/>
            <a:ext cx="4851400" cy="6621463"/>
          </a:xfrm>
          <a:prstGeom prst="rect">
            <a:avLst/>
          </a:prstGeom>
          <a:noFill/>
          <a:ln w="9525">
            <a:noFill/>
            <a:miter lim="800000"/>
            <a:headEnd/>
            <a:tailEnd/>
          </a:ln>
        </p:spPr>
      </p:pic>
      <p:sp>
        <p:nvSpPr>
          <p:cNvPr id="6" name="TextBox 8"/>
          <p:cNvSpPr txBox="1">
            <a:spLocks noChangeArrowheads="1"/>
          </p:cNvSpPr>
          <p:nvPr/>
        </p:nvSpPr>
        <p:spPr bwMode="auto">
          <a:xfrm>
            <a:off x="323528" y="6413266"/>
            <a:ext cx="4321348" cy="400110"/>
          </a:xfrm>
          <a:prstGeom prst="rect">
            <a:avLst/>
          </a:prstGeom>
          <a:noFill/>
          <a:ln w="9525">
            <a:noFill/>
            <a:miter lim="800000"/>
            <a:headEnd/>
            <a:tailEnd/>
          </a:ln>
        </p:spPr>
        <p:txBody>
          <a:bodyPr wrap="square">
            <a:spAutoFit/>
          </a:bodyPr>
          <a:lstStyle/>
          <a:p>
            <a:pPr algn="ctr">
              <a:defRPr/>
            </a:pPr>
            <a:r>
              <a:rPr lang="en-CA" sz="1000" dirty="0">
                <a:solidFill>
                  <a:schemeClr val="tx1">
                    <a:lumMod val="65000"/>
                  </a:schemeClr>
                </a:solidFill>
              </a:rPr>
              <a:t>various copies on internet, </a:t>
            </a:r>
            <a:r>
              <a:rPr lang="en-CA" sz="1000" dirty="0" smtClean="0">
                <a:solidFill>
                  <a:schemeClr val="tx1">
                    <a:lumMod val="65000"/>
                  </a:schemeClr>
                </a:solidFill>
              </a:rPr>
              <a:t> original </a:t>
            </a:r>
            <a:r>
              <a:rPr lang="en-CA" sz="1000" dirty="0">
                <a:solidFill>
                  <a:schemeClr val="tx1">
                    <a:lumMod val="65000"/>
                  </a:schemeClr>
                </a:solidFill>
              </a:rPr>
              <a:t>source </a:t>
            </a:r>
            <a:r>
              <a:rPr lang="en-CA" sz="1000" dirty="0" smtClean="0">
                <a:solidFill>
                  <a:schemeClr val="tx1">
                    <a:lumMod val="65000"/>
                  </a:schemeClr>
                </a:solidFill>
              </a:rPr>
              <a:t>unknown</a:t>
            </a:r>
          </a:p>
          <a:p>
            <a:pPr algn="ctr">
              <a:defRPr/>
            </a:pPr>
            <a:r>
              <a:rPr lang="en-CA" sz="1000" dirty="0" smtClean="0">
                <a:solidFill>
                  <a:schemeClr val="tx1">
                    <a:lumMod val="65000"/>
                  </a:schemeClr>
                </a:solidFill>
              </a:rPr>
              <a:t>This is from  Pinterest.com  johnkrohn.blogspot.kr</a:t>
            </a:r>
            <a:endParaRPr lang="en-CA" sz="1000" dirty="0">
              <a:solidFill>
                <a:schemeClr val="tx1">
                  <a:lumMod val="65000"/>
                </a:schemeClr>
              </a:solidFill>
            </a:endParaRPr>
          </a:p>
        </p:txBody>
      </p:sp>
      <p:pic>
        <p:nvPicPr>
          <p:cNvPr id="7" name="Picture 6" descr="www.sherv.net big-tears.gif"/>
          <p:cNvPicPr>
            <a:picLocks noChangeAspect="1"/>
          </p:cNvPicPr>
          <p:nvPr/>
        </p:nvPicPr>
        <p:blipFill>
          <a:blip r:embed="rId3" cstate="print"/>
          <a:stretch>
            <a:fillRect/>
          </a:stretch>
        </p:blipFill>
        <p:spPr>
          <a:xfrm>
            <a:off x="7703872" y="5901274"/>
            <a:ext cx="1440160" cy="840094"/>
          </a:xfrm>
          <a:prstGeom prst="rect">
            <a:avLst/>
          </a:prstGeom>
        </p:spPr>
      </p:pic>
      <p:sp>
        <p:nvSpPr>
          <p:cNvPr id="10" name="TextBox 6"/>
          <p:cNvSpPr txBox="1">
            <a:spLocks noChangeArrowheads="1"/>
          </p:cNvSpPr>
          <p:nvPr/>
        </p:nvSpPr>
        <p:spPr bwMode="auto">
          <a:xfrm>
            <a:off x="5220791"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2" name="Title 4"/>
          <p:cNvSpPr txBox="1">
            <a:spLocks/>
          </p:cNvSpPr>
          <p:nvPr/>
        </p:nvSpPr>
        <p:spPr bwMode="auto">
          <a:xfrm>
            <a:off x="5075361" y="3286132"/>
            <a:ext cx="3961135" cy="1143000"/>
          </a:xfrm>
          <a:prstGeom prst="rect">
            <a:avLst/>
          </a:prstGeom>
          <a:noFill/>
          <a:ln w="9525">
            <a:noFill/>
            <a:miter lim="800000"/>
            <a:headEnd/>
            <a:tailEnd/>
          </a:ln>
        </p:spPr>
        <p:txBody>
          <a:bodyPr anchor="ctr"/>
          <a:lstStyle/>
          <a:p>
            <a:pPr algn="ctr">
              <a:lnSpc>
                <a:spcPts val="3000"/>
              </a:lnSpc>
              <a:defRPr/>
            </a:pPr>
            <a:r>
              <a:rPr lang="en-CA" sz="2800" b="1" kern="0" dirty="0" smtClean="0">
                <a:solidFill>
                  <a:schemeClr val="bg1"/>
                </a:solidFill>
                <a:latin typeface="Calibri" pitchFamily="34" charset="0"/>
                <a:ea typeface="+mj-ea"/>
                <a:cs typeface="+mj-cs"/>
              </a:rPr>
              <a:t>“</a:t>
            </a:r>
            <a:r>
              <a:rPr lang="en-CA" sz="2800" b="1" dirty="0">
                <a:solidFill>
                  <a:schemeClr val="bg1"/>
                </a:solidFill>
                <a:latin typeface="Calibri" pitchFamily="34" charset="0"/>
              </a:rPr>
              <a:t>For I feel a divine jealousy for you, since </a:t>
            </a:r>
            <a:endParaRPr lang="en-CA" sz="2800" b="1" dirty="0" smtClean="0">
              <a:solidFill>
                <a:schemeClr val="bg1"/>
              </a:solidFill>
              <a:latin typeface="Calibri" pitchFamily="34" charset="0"/>
            </a:endParaRPr>
          </a:p>
          <a:p>
            <a:pPr algn="ctr">
              <a:lnSpc>
                <a:spcPts val="3000"/>
              </a:lnSpc>
              <a:defRPr/>
            </a:pPr>
            <a:r>
              <a:rPr lang="en-CA" sz="2800" b="1" dirty="0" smtClean="0">
                <a:solidFill>
                  <a:schemeClr val="bg1"/>
                </a:solidFill>
                <a:latin typeface="Calibri" pitchFamily="34" charset="0"/>
              </a:rPr>
              <a:t>I </a:t>
            </a:r>
            <a:r>
              <a:rPr lang="en-CA" sz="2800" b="1" dirty="0">
                <a:solidFill>
                  <a:schemeClr val="bg1"/>
                </a:solidFill>
                <a:latin typeface="Calibri" pitchFamily="34" charset="0"/>
              </a:rPr>
              <a:t>betrothed you to one husband, to present you as a pure virgin to Christ.  But I am afraid that as the serpent deceived Eve by his cunning, your thoughts will be led astray from </a:t>
            </a:r>
            <a:r>
              <a:rPr lang="en-CA" sz="2800" b="1" dirty="0" smtClean="0">
                <a:solidFill>
                  <a:schemeClr val="bg1"/>
                </a:solidFill>
                <a:latin typeface="Calibri" pitchFamily="34" charset="0"/>
              </a:rPr>
              <a:t>a </a:t>
            </a:r>
            <a:r>
              <a:rPr lang="en-CA" sz="2800" b="1" dirty="0">
                <a:solidFill>
                  <a:schemeClr val="bg1"/>
                </a:solidFill>
                <a:latin typeface="Calibri" pitchFamily="34" charset="0"/>
              </a:rPr>
              <a:t>sincere and pure devotion to Christ” </a:t>
            </a:r>
            <a:br>
              <a:rPr lang="en-CA" sz="2800" b="1" dirty="0">
                <a:solidFill>
                  <a:schemeClr val="bg1"/>
                </a:solidFill>
                <a:latin typeface="Calibri" pitchFamily="34" charset="0"/>
              </a:rPr>
            </a:br>
            <a:r>
              <a:rPr lang="en-CA" sz="2800" b="1" dirty="0">
                <a:solidFill>
                  <a:schemeClr val="bg1"/>
                </a:solidFill>
                <a:latin typeface="Calibri" pitchFamily="34" charset="0"/>
              </a:rPr>
              <a:t>2 </a:t>
            </a:r>
            <a:r>
              <a:rPr lang="en-CA" sz="2800" b="1" dirty="0" err="1">
                <a:solidFill>
                  <a:schemeClr val="bg1"/>
                </a:solidFill>
                <a:latin typeface="Calibri" pitchFamily="34" charset="0"/>
              </a:rPr>
              <a:t>Cor</a:t>
            </a:r>
            <a:r>
              <a:rPr lang="en-CA" sz="2800" b="1" dirty="0">
                <a:solidFill>
                  <a:schemeClr val="bg1"/>
                </a:solidFill>
                <a:latin typeface="Calibri" pitchFamily="34" charset="0"/>
              </a:rPr>
              <a:t> </a:t>
            </a:r>
            <a:r>
              <a:rPr lang="en-CA" sz="2800" b="1" dirty="0" smtClean="0">
                <a:solidFill>
                  <a:schemeClr val="bg1"/>
                </a:solidFill>
                <a:latin typeface="Calibri" pitchFamily="34" charset="0"/>
              </a:rPr>
              <a:t>11:2-3 </a:t>
            </a:r>
            <a:endParaRPr lang="en-CA" sz="4400" b="1" kern="0" dirty="0">
              <a:solidFill>
                <a:schemeClr val="bg1"/>
              </a:solidFill>
              <a:latin typeface="+mj-lt"/>
              <a:ea typeface="+mj-ea"/>
              <a:cs typeface="+mj-cs"/>
            </a:endParaRPr>
          </a:p>
        </p:txBody>
      </p:sp>
      <p:sp>
        <p:nvSpPr>
          <p:cNvPr id="9" name="Title 1"/>
          <p:cNvSpPr txBox="1">
            <a:spLocks/>
          </p:cNvSpPr>
          <p:nvPr/>
        </p:nvSpPr>
        <p:spPr bwMode="auto">
          <a:xfrm>
            <a:off x="5076056" y="116632"/>
            <a:ext cx="3931920" cy="1296144"/>
          </a:xfrm>
          <a:prstGeom prst="rect">
            <a:avLst/>
          </a:prstGeom>
          <a:solidFill>
            <a:schemeClr val="tx1"/>
          </a:solidFill>
          <a:ln w="9525">
            <a:noFill/>
            <a:miter lim="800000"/>
            <a:headEnd/>
            <a:tailEnd/>
          </a:ln>
        </p:spPr>
        <p:txBody>
          <a:bodyPr anchor="ctr"/>
          <a:lstStyle/>
          <a:p>
            <a:pPr algn="ctr" eaLnBrk="0" hangingPunct="0">
              <a:lnSpc>
                <a:spcPts val="3000"/>
              </a:lnSpc>
              <a:defRPr/>
            </a:pPr>
            <a:r>
              <a:rPr lang="en-CA" sz="2800" b="1" dirty="0" smtClean="0">
                <a:solidFill>
                  <a:srgbClr val="FF0000"/>
                </a:solidFill>
                <a:latin typeface="Calibri" pitchFamily="34" charset="0"/>
              </a:rPr>
              <a:t>94. marriage of the Lamb</a:t>
            </a:r>
          </a:p>
          <a:p>
            <a:pPr algn="ctr" eaLnBrk="0" hangingPunct="0">
              <a:lnSpc>
                <a:spcPts val="3000"/>
              </a:lnSpc>
              <a:defRPr/>
            </a:pPr>
            <a:r>
              <a:rPr lang="en-CA" sz="2800" b="1" dirty="0" smtClean="0">
                <a:solidFill>
                  <a:srgbClr val="FF0000"/>
                </a:solidFill>
                <a:latin typeface="Calibri" pitchFamily="34" charset="0"/>
              </a:rPr>
              <a:t>to his Bride!</a:t>
            </a:r>
          </a:p>
          <a:p>
            <a:pPr algn="ctr" eaLnBrk="0" hangingPunct="0">
              <a:lnSpc>
                <a:spcPts val="3000"/>
              </a:lnSpc>
              <a:defRPr/>
            </a:pPr>
            <a:r>
              <a:rPr lang="en-CA" sz="2800" b="1" kern="0" dirty="0" smtClean="0">
                <a:solidFill>
                  <a:srgbClr val="FF0000"/>
                </a:solidFill>
                <a:latin typeface="Calibri" pitchFamily="34" charset="0"/>
                <a:ea typeface="+mj-ea"/>
                <a:cs typeface="+mj-cs"/>
              </a:rPr>
              <a:t>Thank you, Lord!</a:t>
            </a:r>
            <a:endParaRPr lang="en-CA" sz="2800" kern="0" dirty="0">
              <a:solidFill>
                <a:schemeClr val="bg1"/>
              </a:solidFill>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29699" name="Picture 2" descr="wipe tear MC900089430.jpg"/>
          <p:cNvPicPr>
            <a:picLocks noChangeAspect="1"/>
          </p:cNvPicPr>
          <p:nvPr/>
        </p:nvPicPr>
        <p:blipFill>
          <a:blip r:embed="rId3" cstate="print"/>
          <a:srcRect/>
          <a:stretch>
            <a:fillRect/>
          </a:stretch>
        </p:blipFill>
        <p:spPr bwMode="auto">
          <a:xfrm>
            <a:off x="4381405" y="476672"/>
            <a:ext cx="4727670" cy="6024141"/>
          </a:xfrm>
          <a:prstGeom prst="rect">
            <a:avLst/>
          </a:prstGeom>
          <a:noFill/>
          <a:ln w="9525">
            <a:noFill/>
            <a:miter lim="800000"/>
            <a:headEnd/>
            <a:tailEnd/>
          </a:ln>
        </p:spPr>
      </p:pic>
      <p:sp>
        <p:nvSpPr>
          <p:cNvPr id="29700" name="Rectangle 9"/>
          <p:cNvSpPr>
            <a:spLocks noChangeArrowheads="1"/>
          </p:cNvSpPr>
          <p:nvPr/>
        </p:nvSpPr>
        <p:spPr bwMode="auto">
          <a:xfrm>
            <a:off x="4284663" y="5961063"/>
            <a:ext cx="3455987" cy="492125"/>
          </a:xfrm>
          <a:prstGeom prst="rect">
            <a:avLst/>
          </a:prstGeom>
          <a:noFill/>
          <a:ln w="9525">
            <a:noFill/>
            <a:miter lim="800000"/>
            <a:headEnd/>
            <a:tailEnd/>
          </a:ln>
        </p:spPr>
        <p:txBody>
          <a:bodyPr>
            <a:spAutoFit/>
          </a:bodyPr>
          <a:lstStyle/>
          <a:p>
            <a:pPr algn="ctr"/>
            <a:r>
              <a:rPr lang="en-CA" sz="800"/>
              <a:t>Microsoft clip art © 2013 </a:t>
            </a:r>
          </a:p>
          <a:p>
            <a:pPr algn="ctr"/>
            <a:r>
              <a:rPr lang="en-CA" sz="800"/>
              <a:t>Microsoft Corporation. </a:t>
            </a:r>
          </a:p>
          <a:p>
            <a:pPr algn="ctr"/>
            <a:endParaRPr lang="en-CA" sz="1000"/>
          </a:p>
        </p:txBody>
      </p:sp>
      <p:pic>
        <p:nvPicPr>
          <p:cNvPr id="6" name="Picture 5" descr="www.sherv.net big-tears.gif"/>
          <p:cNvPicPr>
            <a:picLocks noChangeAspect="1"/>
          </p:cNvPicPr>
          <p:nvPr/>
        </p:nvPicPr>
        <p:blipFill>
          <a:blip r:embed="rId4" cstate="print"/>
          <a:stretch>
            <a:fillRect/>
          </a:stretch>
        </p:blipFill>
        <p:spPr>
          <a:xfrm>
            <a:off x="35496" y="5901274"/>
            <a:ext cx="1440160" cy="840094"/>
          </a:xfrm>
          <a:prstGeom prst="rect">
            <a:avLst/>
          </a:prstGeom>
        </p:spPr>
      </p:pic>
      <p:sp>
        <p:nvSpPr>
          <p:cNvPr id="9" name="TextBox 6"/>
          <p:cNvSpPr txBox="1">
            <a:spLocks noChangeArrowheads="1"/>
          </p:cNvSpPr>
          <p:nvPr/>
        </p:nvSpPr>
        <p:spPr bwMode="auto">
          <a:xfrm>
            <a:off x="467544" y="6525344"/>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0" name="Title 1"/>
          <p:cNvSpPr txBox="1">
            <a:spLocks/>
          </p:cNvSpPr>
          <p:nvPr/>
        </p:nvSpPr>
        <p:spPr bwMode="auto">
          <a:xfrm>
            <a:off x="0" y="476672"/>
            <a:ext cx="4247827"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95. every tear wiped away!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 </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12" name="Title 1"/>
          <p:cNvSpPr txBox="1">
            <a:spLocks/>
          </p:cNvSpPr>
          <p:nvPr/>
        </p:nvSpPr>
        <p:spPr bwMode="auto">
          <a:xfrm>
            <a:off x="324173" y="3294112"/>
            <a:ext cx="359975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lang="en-US" sz="2800" b="1" dirty="0" smtClean="0">
                <a:solidFill>
                  <a:schemeClr val="bg1"/>
                </a:solidFill>
                <a:latin typeface="Calibri" pitchFamily="34" charset="0"/>
                <a:cs typeface="Calibri" pitchFamily="34" charset="0"/>
              </a:rPr>
              <a:t>For the Lamb in the midst of the throne will be their shepherd, and he will guide them to springs of living water, and God will wipe away every tear from their eyes”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Rev 7:17</a:t>
            </a:r>
          </a:p>
          <a:p>
            <a:pPr algn="ctr" eaLnBrk="0" hangingPunct="0">
              <a:defRPr/>
            </a:pPr>
            <a:r>
              <a:rPr lang="en-US" sz="2400" b="1" kern="0" dirty="0" smtClean="0">
                <a:solidFill>
                  <a:schemeClr val="bg1"/>
                </a:solidFill>
                <a:latin typeface="Calibri" pitchFamily="34" charset="0"/>
              </a:rPr>
              <a:t>(Isa 25:8)</a:t>
            </a:r>
            <a:endParaRPr lang="en-CA" sz="2400" b="1" kern="0" dirty="0" smtClean="0">
              <a:solidFill>
                <a:schemeClr val="bg1"/>
              </a:solidFill>
              <a:latin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29699" name="Picture 2" descr="wipe tear MC900089430.jpg"/>
          <p:cNvPicPr>
            <a:picLocks noChangeAspect="1"/>
          </p:cNvPicPr>
          <p:nvPr/>
        </p:nvPicPr>
        <p:blipFill>
          <a:blip r:embed="rId3" cstate="print"/>
          <a:srcRect/>
          <a:stretch>
            <a:fillRect/>
          </a:stretch>
        </p:blipFill>
        <p:spPr bwMode="auto">
          <a:xfrm>
            <a:off x="4381405" y="476672"/>
            <a:ext cx="4727670" cy="6024141"/>
          </a:xfrm>
          <a:prstGeom prst="rect">
            <a:avLst/>
          </a:prstGeom>
          <a:noFill/>
          <a:ln w="9525">
            <a:noFill/>
            <a:miter lim="800000"/>
            <a:headEnd/>
            <a:tailEnd/>
          </a:ln>
        </p:spPr>
      </p:pic>
      <p:sp>
        <p:nvSpPr>
          <p:cNvPr id="29700" name="Rectangle 9"/>
          <p:cNvSpPr>
            <a:spLocks noChangeArrowheads="1"/>
          </p:cNvSpPr>
          <p:nvPr/>
        </p:nvSpPr>
        <p:spPr bwMode="auto">
          <a:xfrm>
            <a:off x="4284663" y="5961063"/>
            <a:ext cx="3455987" cy="492125"/>
          </a:xfrm>
          <a:prstGeom prst="rect">
            <a:avLst/>
          </a:prstGeom>
          <a:noFill/>
          <a:ln w="9525">
            <a:noFill/>
            <a:miter lim="800000"/>
            <a:headEnd/>
            <a:tailEnd/>
          </a:ln>
        </p:spPr>
        <p:txBody>
          <a:bodyPr>
            <a:spAutoFit/>
          </a:bodyPr>
          <a:lstStyle/>
          <a:p>
            <a:pPr algn="ctr"/>
            <a:r>
              <a:rPr lang="en-CA" sz="800"/>
              <a:t>Microsoft clip art © 2013 </a:t>
            </a:r>
          </a:p>
          <a:p>
            <a:pPr algn="ctr"/>
            <a:r>
              <a:rPr lang="en-CA" sz="800"/>
              <a:t>Microsoft Corporation. </a:t>
            </a:r>
          </a:p>
          <a:p>
            <a:pPr algn="ctr"/>
            <a:endParaRPr lang="en-CA" sz="1000"/>
          </a:p>
        </p:txBody>
      </p:sp>
      <p:pic>
        <p:nvPicPr>
          <p:cNvPr id="6" name="Picture 5" descr="www.sherv.net big-tears.gif"/>
          <p:cNvPicPr>
            <a:picLocks noChangeAspect="1"/>
          </p:cNvPicPr>
          <p:nvPr/>
        </p:nvPicPr>
        <p:blipFill>
          <a:blip r:embed="rId4" cstate="print"/>
          <a:stretch>
            <a:fillRect/>
          </a:stretch>
        </p:blipFill>
        <p:spPr>
          <a:xfrm>
            <a:off x="35496" y="5901274"/>
            <a:ext cx="1440160" cy="840094"/>
          </a:xfrm>
          <a:prstGeom prst="rect">
            <a:avLst/>
          </a:prstGeom>
        </p:spPr>
      </p:pic>
      <p:sp>
        <p:nvSpPr>
          <p:cNvPr id="9" name="TextBox 6"/>
          <p:cNvSpPr txBox="1">
            <a:spLocks noChangeArrowheads="1"/>
          </p:cNvSpPr>
          <p:nvPr/>
        </p:nvSpPr>
        <p:spPr bwMode="auto">
          <a:xfrm>
            <a:off x="467544" y="6525344"/>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0" name="Title 1"/>
          <p:cNvSpPr txBox="1">
            <a:spLocks/>
          </p:cNvSpPr>
          <p:nvPr/>
        </p:nvSpPr>
        <p:spPr bwMode="auto">
          <a:xfrm>
            <a:off x="0" y="476672"/>
            <a:ext cx="4247827"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95. every tear wiped away!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 </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12" name="Title 1"/>
          <p:cNvSpPr txBox="1">
            <a:spLocks/>
          </p:cNvSpPr>
          <p:nvPr/>
        </p:nvSpPr>
        <p:spPr bwMode="auto">
          <a:xfrm>
            <a:off x="324173" y="3294112"/>
            <a:ext cx="359975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“He will wipe away every tear from their eyes, and death shall be no more, neither shall there be mourning nor crying nor pain anymore,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the former things have passed away”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Rev 21:4</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400" b="1" kern="0" dirty="0" smtClean="0">
                <a:solidFill>
                  <a:schemeClr val="bg1"/>
                </a:solidFill>
                <a:latin typeface="Calibri" pitchFamily="34" charset="0"/>
                <a:ea typeface="+mj-ea"/>
                <a:cs typeface="+mj-cs"/>
              </a:rPr>
              <a:t>(Isa 25:8)</a:t>
            </a:r>
            <a:endPar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1746" name="AutoShape 2"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7" name="AutoShape 4"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8" name="AutoShape 6"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pic>
        <p:nvPicPr>
          <p:cNvPr id="31749" name="Picture 6" descr="face ricoandmambo.com.jpg"/>
          <p:cNvPicPr>
            <a:picLocks noChangeAspect="1"/>
          </p:cNvPicPr>
          <p:nvPr/>
        </p:nvPicPr>
        <p:blipFill>
          <a:blip r:embed="rId2" cstate="print"/>
          <a:srcRect/>
          <a:stretch>
            <a:fillRect/>
          </a:stretch>
        </p:blipFill>
        <p:spPr bwMode="auto">
          <a:xfrm>
            <a:off x="1472361" y="2078286"/>
            <a:ext cx="7636714" cy="4807098"/>
          </a:xfrm>
          <a:prstGeom prst="rect">
            <a:avLst/>
          </a:prstGeom>
          <a:noFill/>
          <a:ln w="9525">
            <a:noFill/>
            <a:miter lim="800000"/>
            <a:headEnd/>
            <a:tailEnd/>
          </a:ln>
        </p:spPr>
      </p:pic>
      <p:sp>
        <p:nvSpPr>
          <p:cNvPr id="7" name="TextBox 8"/>
          <p:cNvSpPr txBox="1">
            <a:spLocks noChangeArrowheads="1"/>
          </p:cNvSpPr>
          <p:nvPr/>
        </p:nvSpPr>
        <p:spPr bwMode="auto">
          <a:xfrm>
            <a:off x="5076825" y="6308725"/>
            <a:ext cx="3097213"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8" name="Explosion 1 7"/>
          <p:cNvSpPr/>
          <p:nvPr/>
        </p:nvSpPr>
        <p:spPr>
          <a:xfrm>
            <a:off x="-36513" y="-1250950"/>
            <a:ext cx="4895851" cy="5688013"/>
          </a:xfrm>
          <a:prstGeom prst="irregularSeal1">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Title 1"/>
          <p:cNvSpPr txBox="1">
            <a:spLocks/>
          </p:cNvSpPr>
          <p:nvPr/>
        </p:nvSpPr>
        <p:spPr bwMode="auto">
          <a:xfrm>
            <a:off x="5370904" y="269874"/>
            <a:ext cx="3017520" cy="998885"/>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96. see his face!</a:t>
            </a:r>
          </a:p>
          <a:p>
            <a:pPr algn="ctr" eaLnBrk="0" hangingPunct="0">
              <a:defRPr/>
            </a:pPr>
            <a:r>
              <a:rPr lang="en-CA" sz="2800" b="1" kern="0" dirty="0" smtClean="0">
                <a:solidFill>
                  <a:srgbClr val="FF0000"/>
                </a:solidFill>
                <a:latin typeface="Calibri" pitchFamily="34" charset="0"/>
                <a:ea typeface="+mj-ea"/>
                <a:cs typeface="+mj-cs"/>
              </a:rPr>
              <a:t>Glory to you, Lord!</a:t>
            </a:r>
            <a:endParaRPr lang="en-CA" sz="2800" b="1" kern="0" dirty="0">
              <a:solidFill>
                <a:srgbClr val="FF0000"/>
              </a:solidFill>
              <a:latin typeface="Calibri" pitchFamily="34" charset="0"/>
              <a:ea typeface="+mj-ea"/>
              <a:cs typeface="+mj-cs"/>
            </a:endParaRPr>
          </a:p>
        </p:txBody>
      </p:sp>
      <p:sp>
        <p:nvSpPr>
          <p:cNvPr id="11" name="Rectangle 10"/>
          <p:cNvSpPr/>
          <p:nvPr/>
        </p:nvSpPr>
        <p:spPr>
          <a:xfrm>
            <a:off x="1372644" y="983630"/>
            <a:ext cx="1867819" cy="1077218"/>
          </a:xfrm>
          <a:prstGeom prst="rect">
            <a:avLst/>
          </a:prstGeom>
        </p:spPr>
        <p:txBody>
          <a:bodyPr wrap="none">
            <a:spAutoFit/>
          </a:bodyPr>
          <a:lstStyle/>
          <a:p>
            <a:pPr algn="ctr"/>
            <a:r>
              <a:rPr lang="en-CA" altLang="ko-KR" sz="3200" b="1" dirty="0" smtClean="0">
                <a:solidFill>
                  <a:schemeClr val="bg1"/>
                </a:solidFill>
                <a:ea typeface="Gulim" pitchFamily="34" charset="-127"/>
              </a:rPr>
              <a:t>The holy</a:t>
            </a:r>
          </a:p>
          <a:p>
            <a:pPr algn="ctr"/>
            <a:r>
              <a:rPr lang="en-CA" altLang="ko-KR" sz="3200" b="1" dirty="0" smtClean="0">
                <a:solidFill>
                  <a:schemeClr val="bg1"/>
                </a:solidFill>
                <a:ea typeface="Gulim" pitchFamily="34" charset="-127"/>
              </a:rPr>
              <a:t>LORD</a:t>
            </a:r>
            <a:endParaRPr lang="en-CA" sz="3200" dirty="0">
              <a:solidFill>
                <a:schemeClr val="bg1"/>
              </a:solidFill>
            </a:endParaRPr>
          </a:p>
        </p:txBody>
      </p:sp>
      <p:pic>
        <p:nvPicPr>
          <p:cNvPr id="12" name="Picture 11" descr="www.sherv.net big-tears.gif"/>
          <p:cNvPicPr>
            <a:picLocks noChangeAspect="1"/>
          </p:cNvPicPr>
          <p:nvPr/>
        </p:nvPicPr>
        <p:blipFill>
          <a:blip r:embed="rId3" cstate="print"/>
          <a:stretch>
            <a:fillRect/>
          </a:stretch>
        </p:blipFill>
        <p:spPr>
          <a:xfrm>
            <a:off x="35496" y="5901274"/>
            <a:ext cx="1440160" cy="840094"/>
          </a:xfrm>
          <a:prstGeom prst="rect">
            <a:avLst/>
          </a:prstGeom>
        </p:spPr>
      </p:pic>
      <p:sp>
        <p:nvSpPr>
          <p:cNvPr id="15" name="TextBox 6"/>
          <p:cNvSpPr txBox="1">
            <a:spLocks noChangeArrowheads="1"/>
          </p:cNvSpPr>
          <p:nvPr/>
        </p:nvSpPr>
        <p:spPr bwMode="auto">
          <a:xfrm>
            <a:off x="107504" y="5405154"/>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a:t>
            </a:r>
          </a:p>
          <a:p>
            <a:pPr algn="ctr"/>
            <a:r>
              <a:rPr lang="en-CA" sz="1000" dirty="0" smtClean="0">
                <a:solidFill>
                  <a:schemeClr val="tx1">
                    <a:lumMod val="50000"/>
                  </a:schemeClr>
                </a:solidFill>
              </a:rPr>
              <a:t> © sherv.net</a:t>
            </a:r>
          </a:p>
        </p:txBody>
      </p:sp>
      <p:sp>
        <p:nvSpPr>
          <p:cNvPr id="31750" name="Title 1"/>
          <p:cNvSpPr>
            <a:spLocks noGrp="1"/>
          </p:cNvSpPr>
          <p:nvPr>
            <p:ph type="title"/>
          </p:nvPr>
        </p:nvSpPr>
        <p:spPr>
          <a:xfrm>
            <a:off x="1167904" y="4221088"/>
            <a:ext cx="2540000" cy="1143000"/>
          </a:xfrm>
        </p:spPr>
        <p:txBody>
          <a:bodyPr/>
          <a:lstStyle/>
          <a:p>
            <a:r>
              <a:rPr lang="en-CA" sz="2800" b="1" dirty="0" smtClean="0">
                <a:solidFill>
                  <a:schemeClr val="bg1"/>
                </a:solidFill>
                <a:latin typeface="Calibri" pitchFamily="34" charset="0"/>
              </a:rPr>
              <a:t>“They will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see his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face”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Rev 22:4</a:t>
            </a:r>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jesus-christ-returns-581728.gif"/>
          <p:cNvPicPr>
            <a:picLocks noChangeAspect="1"/>
          </p:cNvPicPr>
          <p:nvPr/>
        </p:nvPicPr>
        <p:blipFill>
          <a:blip r:embed="rId2" cstate="print"/>
          <a:srcRect/>
          <a:stretch>
            <a:fillRect/>
          </a:stretch>
        </p:blipFill>
        <p:spPr bwMode="auto">
          <a:xfrm>
            <a:off x="0" y="-27384"/>
            <a:ext cx="9144000" cy="6885384"/>
          </a:xfrm>
          <a:prstGeom prst="rect">
            <a:avLst/>
          </a:prstGeom>
          <a:noFill/>
          <a:ln w="9525">
            <a:noFill/>
            <a:miter lim="800000"/>
            <a:headEnd/>
            <a:tailEnd/>
          </a:ln>
        </p:spPr>
      </p:pic>
      <p:sp>
        <p:nvSpPr>
          <p:cNvPr id="9" name="TextBox 8"/>
          <p:cNvSpPr txBox="1"/>
          <p:nvPr/>
        </p:nvSpPr>
        <p:spPr>
          <a:xfrm>
            <a:off x="7740352" y="5373216"/>
            <a:ext cx="1403648" cy="1477328"/>
          </a:xfrm>
          <a:prstGeom prst="rect">
            <a:avLst/>
          </a:prstGeom>
          <a:solidFill>
            <a:schemeClr val="bg1"/>
          </a:solidFill>
        </p:spPr>
        <p:txBody>
          <a:bodyPr wrap="square" rtlCol="0">
            <a:spAutoFit/>
          </a:bodyPr>
          <a:lstStyle/>
          <a:p>
            <a:endParaRPr lang="en-CA" dirty="0" smtClean="0"/>
          </a:p>
          <a:p>
            <a:endParaRPr lang="en-CA" dirty="0" smtClean="0"/>
          </a:p>
          <a:p>
            <a:endParaRPr lang="en-CA" dirty="0" smtClean="0"/>
          </a:p>
          <a:p>
            <a:endParaRPr lang="en-CA" dirty="0" smtClean="0"/>
          </a:p>
          <a:p>
            <a:endParaRPr lang="en-CA" dirty="0"/>
          </a:p>
        </p:txBody>
      </p:sp>
      <p:sp>
        <p:nvSpPr>
          <p:cNvPr id="33795" name="Title 1"/>
          <p:cNvSpPr>
            <a:spLocks noGrp="1"/>
          </p:cNvSpPr>
          <p:nvPr>
            <p:ph type="title"/>
          </p:nvPr>
        </p:nvSpPr>
        <p:spPr>
          <a:xfrm>
            <a:off x="457200" y="5454650"/>
            <a:ext cx="8229600" cy="1143000"/>
          </a:xfrm>
        </p:spPr>
        <p:txBody>
          <a:bodyPr/>
          <a:lstStyle/>
          <a:p>
            <a:r>
              <a:rPr lang="en-CA" sz="2800" b="1" dirty="0" smtClean="0">
                <a:solidFill>
                  <a:schemeClr val="bg1"/>
                </a:solidFill>
                <a:latin typeface="Calibri" pitchFamily="34" charset="0"/>
              </a:rPr>
              <a:t>“They will reign forever and ever”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Rev 22:5 </a:t>
            </a:r>
          </a:p>
        </p:txBody>
      </p:sp>
      <p:sp>
        <p:nvSpPr>
          <p:cNvPr id="4" name="Title 1"/>
          <p:cNvSpPr txBox="1">
            <a:spLocks/>
          </p:cNvSpPr>
          <p:nvPr/>
        </p:nvSpPr>
        <p:spPr bwMode="auto">
          <a:xfrm>
            <a:off x="2339752" y="188640"/>
            <a:ext cx="4680520" cy="936104"/>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rPr>
              <a:t>97. reign with Christ </a:t>
            </a:r>
            <a:r>
              <a:rPr lang="en-CA" sz="2800" b="1" kern="0" dirty="0" smtClean="0">
                <a:solidFill>
                  <a:srgbClr val="FF0000"/>
                </a:solidFill>
                <a:latin typeface="Calibri" pitchFamily="34" charset="0"/>
                <a:ea typeface="+mj-ea"/>
                <a:cs typeface="+mj-cs"/>
              </a:rPr>
              <a:t>forever!</a:t>
            </a:r>
          </a:p>
          <a:p>
            <a:pPr algn="ctr" eaLnBrk="0" hangingPunct="0">
              <a:defRPr/>
            </a:pPr>
            <a:r>
              <a:rPr lang="en-CA" sz="2800" b="1" kern="0" dirty="0" smtClean="0">
                <a:solidFill>
                  <a:srgbClr val="FF0000"/>
                </a:solidFill>
                <a:latin typeface="Calibri" pitchFamily="34" charset="0"/>
                <a:ea typeface="+mj-ea"/>
                <a:cs typeface="+mj-cs"/>
              </a:rPr>
              <a:t>All praise to you, Lord! </a:t>
            </a:r>
            <a:endParaRPr lang="en-CA" sz="2800" b="1" kern="0" dirty="0">
              <a:solidFill>
                <a:srgbClr val="FF0000"/>
              </a:solidFill>
              <a:latin typeface="Calibri" pitchFamily="34" charset="0"/>
              <a:ea typeface="+mj-ea"/>
              <a:cs typeface="+mj-cs"/>
            </a:endParaRPr>
          </a:p>
        </p:txBody>
      </p:sp>
      <p:sp>
        <p:nvSpPr>
          <p:cNvPr id="6" name="TextBox 8"/>
          <p:cNvSpPr txBox="1">
            <a:spLocks noChangeArrowheads="1"/>
          </p:cNvSpPr>
          <p:nvPr/>
        </p:nvSpPr>
        <p:spPr bwMode="auto">
          <a:xfrm>
            <a:off x="827584" y="6413266"/>
            <a:ext cx="2340621" cy="400110"/>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75000"/>
                  </a:schemeClr>
                </a:solidFill>
              </a:rPr>
              <a:t>© Harry Anderson</a:t>
            </a:r>
          </a:p>
          <a:p>
            <a:pPr algn="ctr">
              <a:defRPr/>
            </a:pPr>
            <a:r>
              <a:rPr lang="en-CA" sz="1000" dirty="0" smtClean="0">
                <a:solidFill>
                  <a:schemeClr val="tx1">
                    <a:lumMod val="75000"/>
                  </a:schemeClr>
                </a:solidFill>
              </a:rPr>
              <a:t>www.HarryAndersonArt.com</a:t>
            </a:r>
            <a:endParaRPr lang="en-CA" sz="1000" dirty="0">
              <a:solidFill>
                <a:schemeClr val="tx1">
                  <a:lumMod val="75000"/>
                </a:schemeClr>
              </a:solidFill>
            </a:endParaRPr>
          </a:p>
        </p:txBody>
      </p:sp>
      <p:pic>
        <p:nvPicPr>
          <p:cNvPr id="8" name="Picture 7" descr="www.sherv.net big-tears.gif"/>
          <p:cNvPicPr>
            <a:picLocks noChangeAspect="1"/>
          </p:cNvPicPr>
          <p:nvPr/>
        </p:nvPicPr>
        <p:blipFill>
          <a:blip r:embed="rId3" cstate="print"/>
          <a:stretch>
            <a:fillRect/>
          </a:stretch>
        </p:blipFill>
        <p:spPr>
          <a:xfrm>
            <a:off x="7740352" y="5661248"/>
            <a:ext cx="1440160" cy="840094"/>
          </a:xfrm>
          <a:prstGeom prst="rect">
            <a:avLst/>
          </a:prstGeom>
        </p:spPr>
      </p:pic>
      <p:sp>
        <p:nvSpPr>
          <p:cNvPr id="12" name="TextBox 6"/>
          <p:cNvSpPr txBox="1">
            <a:spLocks noChangeArrowheads="1"/>
          </p:cNvSpPr>
          <p:nvPr/>
        </p:nvSpPr>
        <p:spPr bwMode="auto">
          <a:xfrm>
            <a:off x="6372200" y="6341258"/>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a:t>
            </a:r>
          </a:p>
          <a:p>
            <a:pPr algn="ctr"/>
            <a:r>
              <a:rPr lang="en-CA" sz="1000" dirty="0" smtClean="0">
                <a:solidFill>
                  <a:schemeClr val="tx1">
                    <a:lumMod val="85000"/>
                  </a:schemeClr>
                </a:solidFill>
              </a:rPr>
              <a:t> © sherv.net</a:t>
            </a:r>
          </a:p>
        </p:txBody>
      </p:sp>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57496"/>
            <a:ext cx="8435280" cy="1143000"/>
          </a:xfrm>
        </p:spPr>
        <p:txBody>
          <a:bodyPr/>
          <a:lstStyle/>
          <a:p>
            <a:r>
              <a:rPr lang="en-CA" sz="3200" b="1" dirty="0" smtClean="0">
                <a:solidFill>
                  <a:schemeClr val="tx1"/>
                </a:solidFill>
                <a:latin typeface="Calibri" pitchFamily="34" charset="0"/>
              </a:rPr>
              <a:t>Hallelujah! For the Lord our God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the Almighty reigns (Rev 19:6),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and because of all Christ’s death does for us,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we will reign with you forever (Rev 22:5)!</a:t>
            </a:r>
            <a:br>
              <a:rPr lang="en-CA" sz="3200" b="1" dirty="0" smtClean="0">
                <a:solidFill>
                  <a:schemeClr val="tx1"/>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3200" b="1" dirty="0" smtClean="0">
                <a:solidFill>
                  <a:srgbClr val="00FF00"/>
                </a:solidFill>
                <a:latin typeface="Calibri" pitchFamily="34" charset="0"/>
              </a:rPr>
              <a:t>Thanks be to God!</a:t>
            </a:r>
            <a:br>
              <a:rPr lang="en-CA" sz="3200" b="1" dirty="0" smtClean="0">
                <a:solidFill>
                  <a:srgbClr val="00FF00"/>
                </a:solidFill>
                <a:latin typeface="Calibri" pitchFamily="34" charset="0"/>
              </a:rPr>
            </a:br>
            <a:r>
              <a:rPr lang="en-CA" sz="3200" b="1" dirty="0" smtClean="0">
                <a:solidFill>
                  <a:srgbClr val="00FF00"/>
                </a:solidFill>
                <a:latin typeface="Calibri" pitchFamily="34" charset="0"/>
              </a:rPr>
              <a:t>Praise be to God!</a:t>
            </a:r>
            <a:br>
              <a:rPr lang="en-CA" sz="3200" b="1" dirty="0" smtClean="0">
                <a:solidFill>
                  <a:srgbClr val="00FF00"/>
                </a:solidFill>
                <a:latin typeface="Calibri" pitchFamily="34" charset="0"/>
              </a:rPr>
            </a:br>
            <a:r>
              <a:rPr lang="en-CA" sz="3200" b="1" dirty="0" smtClean="0">
                <a:solidFill>
                  <a:srgbClr val="00FF00"/>
                </a:solidFill>
                <a:latin typeface="Calibri" pitchFamily="34" charset="0"/>
              </a:rPr>
              <a:t>Glory be to God!</a:t>
            </a:r>
            <a:br>
              <a:rPr lang="en-CA" sz="3200" b="1" dirty="0" smtClean="0">
                <a:solidFill>
                  <a:srgbClr val="00FF00"/>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3200" b="1" dirty="0" smtClean="0">
                <a:solidFill>
                  <a:schemeClr val="tx1"/>
                </a:solidFill>
                <a:latin typeface="Calibri" pitchFamily="34" charset="0"/>
              </a:rPr>
              <a:t>In the coming ages you will show the immeasurable riches of your grace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in kindness toward us in Christ Jesus (Eph 2:7)! For all eternity, all we receive from you flows from the finished work of the Lord Jesus Christ!</a:t>
            </a:r>
            <a:endParaRPr lang="en-CA" sz="3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US" sz="4800" b="1" dirty="0" smtClean="0">
                <a:solidFill>
                  <a:schemeClr val="bg1"/>
                </a:solidFill>
                <a:latin typeface="Calibri" pitchFamily="34" charset="0"/>
              </a:rPr>
              <a:t>in Christ</a:t>
            </a:r>
          </a:p>
        </p:txBody>
      </p:sp>
      <p:sp>
        <p:nvSpPr>
          <p:cNvPr id="5125" name="TextBox 5"/>
          <p:cNvSpPr txBox="1">
            <a:spLocks noChangeArrowheads="1"/>
          </p:cNvSpPr>
          <p:nvPr/>
        </p:nvSpPr>
        <p:spPr bwMode="auto">
          <a:xfrm>
            <a:off x="144017" y="2204864"/>
            <a:ext cx="2483767" cy="4401205"/>
          </a:xfrm>
          <a:prstGeom prst="rect">
            <a:avLst/>
          </a:prstGeom>
          <a:noFill/>
          <a:ln w="9525">
            <a:noFill/>
            <a:miter lim="800000"/>
            <a:headEnd/>
            <a:tailEnd/>
          </a:ln>
        </p:spPr>
        <p:txBody>
          <a:bodyPr wrap="square">
            <a:spAutoFit/>
          </a:bodyPr>
          <a:lstStyle/>
          <a:p>
            <a:r>
              <a:rPr lang="en-CA" sz="2800" b="1" dirty="0" smtClean="0">
                <a:latin typeface="Calibri" pitchFamily="34" charset="0"/>
              </a:rPr>
              <a:t>Lord, thank you that </a:t>
            </a:r>
          </a:p>
          <a:p>
            <a:r>
              <a:rPr lang="en-CA" sz="2800" b="1" dirty="0" smtClean="0">
                <a:latin typeface="Calibri" pitchFamily="34" charset="0"/>
              </a:rPr>
              <a:t>Jesus died </a:t>
            </a:r>
          </a:p>
          <a:p>
            <a:r>
              <a:rPr lang="en-CA" sz="2800" b="1" dirty="0" smtClean="0">
                <a:latin typeface="Calibri" pitchFamily="34" charset="0"/>
              </a:rPr>
              <a:t>to give us </a:t>
            </a:r>
          </a:p>
          <a:p>
            <a:r>
              <a:rPr lang="en-CA" sz="2800" b="1" dirty="0" smtClean="0">
                <a:latin typeface="Calibri" pitchFamily="34" charset="0"/>
              </a:rPr>
              <a:t>riches of </a:t>
            </a:r>
          </a:p>
          <a:p>
            <a:r>
              <a:rPr lang="en-CA" sz="2800" b="1" dirty="0" smtClean="0">
                <a:latin typeface="Calibri" pitchFamily="34" charset="0"/>
              </a:rPr>
              <a:t>future glory with you!</a:t>
            </a:r>
          </a:p>
          <a:p>
            <a:r>
              <a:rPr lang="en-CA" sz="2800" b="1" dirty="0" smtClean="0">
                <a:latin typeface="Calibri" pitchFamily="34" charset="0"/>
              </a:rPr>
              <a:t>Only your glory can satisfy our deep longings! </a:t>
            </a:r>
            <a:endParaRPr lang="en-CA" sz="2800" b="1" dirty="0">
              <a:latin typeface="Calibri" pitchFamily="34"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 Box 3"/>
          <p:cNvSpPr txBox="1">
            <a:spLocks noChangeArrowheads="1"/>
          </p:cNvSpPr>
          <p:nvPr/>
        </p:nvSpPr>
        <p:spPr bwMode="auto">
          <a:xfrm>
            <a:off x="2411759" y="692696"/>
            <a:ext cx="6048673" cy="6031138"/>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US" sz="3200" b="1" dirty="0">
                <a:solidFill>
                  <a:schemeClr val="bg1"/>
                </a:solidFill>
                <a:latin typeface="Calibri" pitchFamily="34" charset="0"/>
              </a:rPr>
              <a:t>citizenship in heaven</a:t>
            </a:r>
          </a:p>
          <a:p>
            <a:pPr algn="ctr">
              <a:lnSpc>
                <a:spcPts val="2700"/>
              </a:lnSpc>
              <a:spcAft>
                <a:spcPts val="300"/>
              </a:spcAft>
            </a:pPr>
            <a:r>
              <a:rPr lang="en-US" sz="3200" b="1" dirty="0">
                <a:latin typeface="Calibri" pitchFamily="34" charset="0"/>
              </a:rPr>
              <a:t>hope of glory</a:t>
            </a:r>
          </a:p>
          <a:p>
            <a:pPr algn="ctr">
              <a:lnSpc>
                <a:spcPts val="2700"/>
              </a:lnSpc>
              <a:spcAft>
                <a:spcPts val="300"/>
              </a:spcAft>
            </a:pPr>
            <a:r>
              <a:rPr lang="en-US" sz="3200" b="1" dirty="0">
                <a:solidFill>
                  <a:schemeClr val="bg1"/>
                </a:solidFill>
                <a:latin typeface="Calibri" pitchFamily="34" charset="0"/>
              </a:rPr>
              <a:t>inheritance, </a:t>
            </a:r>
            <a:r>
              <a:rPr lang="en-US" sz="3200" b="1" dirty="0" smtClean="0">
                <a:solidFill>
                  <a:schemeClr val="bg1"/>
                </a:solidFill>
                <a:latin typeface="Calibri" pitchFamily="34" charset="0"/>
              </a:rPr>
              <a:t>heirs, fellow heirs</a:t>
            </a:r>
            <a:endParaRPr lang="en-US"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with Christ at </a:t>
            </a:r>
            <a:r>
              <a:rPr lang="en-US" sz="3200" b="1" dirty="0" smtClean="0">
                <a:latin typeface="Calibri" pitchFamily="34" charset="0"/>
              </a:rPr>
              <a:t>death</a:t>
            </a:r>
          </a:p>
          <a:p>
            <a:pPr algn="ctr">
              <a:lnSpc>
                <a:spcPts val="2700"/>
              </a:lnSpc>
              <a:spcAft>
                <a:spcPts val="300"/>
              </a:spcAft>
            </a:pPr>
            <a:r>
              <a:rPr lang="en-US" sz="3200" b="1" dirty="0" smtClean="0">
                <a:solidFill>
                  <a:schemeClr val="bg1"/>
                </a:solidFill>
                <a:latin typeface="Calibri" pitchFamily="34" charset="0"/>
              </a:rPr>
              <a:t>made perfect</a:t>
            </a:r>
            <a:endParaRPr lang="en-CA" sz="3200" b="1" dirty="0">
              <a:solidFill>
                <a:schemeClr val="bg1"/>
              </a:solidFill>
              <a:latin typeface="Calibri" pitchFamily="34" charset="0"/>
            </a:endParaRPr>
          </a:p>
          <a:p>
            <a:pPr algn="ctr">
              <a:lnSpc>
                <a:spcPts val="2700"/>
              </a:lnSpc>
              <a:spcAft>
                <a:spcPts val="300"/>
              </a:spcAft>
            </a:pPr>
            <a:r>
              <a:rPr lang="en-US" sz="3200" b="1" dirty="0" smtClean="0">
                <a:latin typeface="Calibri" pitchFamily="34" charset="0"/>
              </a:rPr>
              <a:t>glorified to be like Jesus</a:t>
            </a:r>
          </a:p>
          <a:p>
            <a:pPr algn="ctr">
              <a:lnSpc>
                <a:spcPts val="2700"/>
              </a:lnSpc>
              <a:spcAft>
                <a:spcPts val="300"/>
              </a:spcAft>
            </a:pPr>
            <a:r>
              <a:rPr lang="en-US" sz="3200" b="1" dirty="0" smtClean="0">
                <a:solidFill>
                  <a:schemeClr val="bg1"/>
                </a:solidFill>
                <a:latin typeface="Calibri" pitchFamily="34" charset="0"/>
              </a:rPr>
              <a:t>brought </a:t>
            </a:r>
            <a:r>
              <a:rPr lang="en-US" sz="3200" b="1" dirty="0">
                <a:solidFill>
                  <a:schemeClr val="bg1"/>
                </a:solidFill>
                <a:latin typeface="Calibri" pitchFamily="34" charset="0"/>
              </a:rPr>
              <a:t>to the heavenly kingdom                                 </a:t>
            </a:r>
            <a:r>
              <a:rPr lang="en-US" sz="3200" b="1" dirty="0" smtClean="0">
                <a:latin typeface="Calibri" pitchFamily="34" charset="0"/>
              </a:rPr>
              <a:t>enter the joy of the Lord</a:t>
            </a:r>
          </a:p>
          <a:p>
            <a:pPr algn="ctr">
              <a:lnSpc>
                <a:spcPts val="2700"/>
              </a:lnSpc>
              <a:spcAft>
                <a:spcPts val="300"/>
              </a:spcAft>
            </a:pPr>
            <a:r>
              <a:rPr lang="en-US" sz="3200" b="1" dirty="0" smtClean="0">
                <a:solidFill>
                  <a:schemeClr val="bg1"/>
                </a:solidFill>
                <a:latin typeface="Calibri" pitchFamily="34" charset="0"/>
              </a:rPr>
              <a:t>delivered from the wrath to come</a:t>
            </a:r>
          </a:p>
          <a:p>
            <a:pPr algn="ctr">
              <a:lnSpc>
                <a:spcPts val="2700"/>
              </a:lnSpc>
              <a:spcAft>
                <a:spcPts val="300"/>
              </a:spcAft>
            </a:pPr>
            <a:r>
              <a:rPr lang="en-US" sz="3200" b="1" dirty="0" smtClean="0">
                <a:latin typeface="Calibri" pitchFamily="34" charset="0"/>
              </a:rPr>
              <a:t>God’s </a:t>
            </a:r>
            <a:r>
              <a:rPr lang="en-US" sz="3200" b="1" dirty="0">
                <a:latin typeface="Calibri" pitchFamily="34" charset="0"/>
              </a:rPr>
              <a:t>good work completed               </a:t>
            </a:r>
            <a:r>
              <a:rPr lang="en-US" sz="3200" b="1" dirty="0">
                <a:solidFill>
                  <a:schemeClr val="bg1"/>
                </a:solidFill>
                <a:latin typeface="Calibri" pitchFamily="34" charset="0"/>
              </a:rPr>
              <a:t>                                                  </a:t>
            </a:r>
            <a:endParaRPr lang="en-CA" sz="3200" b="1" dirty="0">
              <a:solidFill>
                <a:schemeClr val="bg1"/>
              </a:solidFill>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resurrection </a:t>
            </a:r>
            <a:r>
              <a:rPr lang="en-US" sz="3200" b="1" dirty="0">
                <a:solidFill>
                  <a:schemeClr val="bg1"/>
                </a:solidFill>
                <a:latin typeface="Calibri" pitchFamily="34" charset="0"/>
              </a:rPr>
              <a:t>body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married to the Lamb    </a:t>
            </a:r>
            <a:endParaRPr lang="en-US" sz="3200" b="1" dirty="0" smtClean="0">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every </a:t>
            </a:r>
            <a:r>
              <a:rPr lang="en-US" sz="3200" b="1" dirty="0">
                <a:solidFill>
                  <a:schemeClr val="bg1"/>
                </a:solidFill>
                <a:latin typeface="Calibri" pitchFamily="34" charset="0"/>
              </a:rPr>
              <a:t>tear wiped away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 see God’s </a:t>
            </a:r>
            <a:r>
              <a:rPr lang="en-US" sz="3200" b="1" dirty="0" smtClean="0">
                <a:latin typeface="Calibri" pitchFamily="34" charset="0"/>
              </a:rPr>
              <a:t>face</a:t>
            </a:r>
          </a:p>
          <a:p>
            <a:pPr algn="ctr">
              <a:lnSpc>
                <a:spcPts val="2700"/>
              </a:lnSpc>
              <a:spcAft>
                <a:spcPts val="300"/>
              </a:spcAft>
            </a:pPr>
            <a:r>
              <a:rPr lang="en-US" sz="3200" b="1" dirty="0" smtClean="0">
                <a:solidFill>
                  <a:schemeClr val="bg1"/>
                </a:solidFill>
                <a:latin typeface="Calibri" pitchFamily="34" charset="0"/>
              </a:rPr>
              <a:t>reign forever</a:t>
            </a:r>
            <a:endParaRPr lang="en-CA" sz="3200" b="1" dirty="0">
              <a:solidFill>
                <a:schemeClr val="bg1"/>
              </a:solidFill>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934072"/>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algn="ctr" eaLnBrk="0" hangingPunct="0"/>
            <a:r>
              <a:rPr lang="en-US" sz="2800" kern="0" dirty="0" smtClean="0">
                <a:latin typeface="Calibri" pitchFamily="34" charset="0"/>
                <a:ea typeface="+mj-ea"/>
                <a:cs typeface="Calibri" pitchFamily="34" charset="0"/>
              </a:rPr>
              <a:t>I give.</a:t>
            </a:r>
          </a:p>
          <a:p>
            <a:pPr algn="ctr" eaLnBrk="0" hangingPunct="0"/>
            <a:r>
              <a:rPr lang="en-US" sz="2800" kern="0" dirty="0" smtClean="0">
                <a:latin typeface="Calibri" pitchFamily="34" charset="0"/>
                <a:ea typeface="+mj-ea"/>
                <a:cs typeface="Calibri" pitchFamily="34" charset="0"/>
              </a:rPr>
              <a:t>You receive.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 all</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I DO 4 U</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one else like Jesus!</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627784" y="2276872"/>
            <a:ext cx="3960441"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843808" y="1875797"/>
            <a:ext cx="3528392" cy="3281395"/>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3711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600" b="1" dirty="0" smtClean="0">
                <a:solidFill>
                  <a:schemeClr val="bg1"/>
                </a:solidFill>
                <a:latin typeface="Calibri" pitchFamily="34" charset="0"/>
                <a:ea typeface="Malgun Gothic" pitchFamily="34" charset="-127"/>
                <a:cs typeface="Calibri" pitchFamily="34" charset="0"/>
              </a:rPr>
              <a:t>counted</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as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a:t>
            </a:r>
            <a:r>
              <a:rPr lang="en-CA" altLang="ko-KR" sz="11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in</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Christ</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the</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righteousness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of</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to marry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blood</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88640"/>
            <a:ext cx="4480560" cy="3360420"/>
          </a:xfrm>
          <a:prstGeom prst="rect">
            <a:avLst/>
          </a:prstGeom>
        </p:spPr>
      </p:pic>
      <p:sp>
        <p:nvSpPr>
          <p:cNvPr id="26" name="Rectangle 25"/>
          <p:cNvSpPr/>
          <p:nvPr/>
        </p:nvSpPr>
        <p:spPr>
          <a:xfrm>
            <a:off x="2195736" y="155679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184482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368152"/>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365104"/>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96144"/>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69269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620688"/>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1774433"/>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1774433"/>
            <a:ext cx="2286000" cy="1360713"/>
          </a:xfrm>
          <a:prstGeom prst="rect">
            <a:avLst/>
          </a:prstGeom>
        </p:spPr>
      </p:pic>
      <p:pic>
        <p:nvPicPr>
          <p:cNvPr id="34" name="Picture 33" descr="egyptian.gif"/>
          <p:cNvPicPr>
            <a:picLocks noChangeAspect="1"/>
          </p:cNvPicPr>
          <p:nvPr/>
        </p:nvPicPr>
        <p:blipFill>
          <a:blip r:embed="rId15" cstate="print"/>
          <a:stretch>
            <a:fillRect/>
          </a:stretch>
        </p:blipFill>
        <p:spPr>
          <a:xfrm rot="14400000" flipH="1">
            <a:off x="1264392" y="1947453"/>
            <a:ext cx="614477" cy="365760"/>
          </a:xfrm>
          <a:prstGeom prst="rect">
            <a:avLst/>
          </a:prstGeom>
        </p:spPr>
      </p:pic>
      <p:pic>
        <p:nvPicPr>
          <p:cNvPr id="35" name="Picture 34" descr="egyptian.gif"/>
          <p:cNvPicPr>
            <a:picLocks noChangeAspect="1"/>
          </p:cNvPicPr>
          <p:nvPr/>
        </p:nvPicPr>
        <p:blipFill>
          <a:blip r:embed="rId15" cstate="print"/>
          <a:stretch>
            <a:fillRect/>
          </a:stretch>
        </p:blipFill>
        <p:spPr>
          <a:xfrm rot="14400000" flipH="1">
            <a:off x="1432483" y="2168523"/>
            <a:ext cx="614477" cy="365760"/>
          </a:xfrm>
          <a:prstGeom prst="rect">
            <a:avLst/>
          </a:prstGeom>
        </p:spPr>
      </p:pic>
      <p:pic>
        <p:nvPicPr>
          <p:cNvPr id="36" name="Picture 35" descr="egyptian.gif"/>
          <p:cNvPicPr>
            <a:picLocks noChangeAspect="1"/>
          </p:cNvPicPr>
          <p:nvPr/>
        </p:nvPicPr>
        <p:blipFill>
          <a:blip r:embed="rId15" cstate="print"/>
          <a:stretch>
            <a:fillRect/>
          </a:stretch>
        </p:blipFill>
        <p:spPr>
          <a:xfrm rot="14400000" flipH="1">
            <a:off x="1576499" y="1947453"/>
            <a:ext cx="614477" cy="365760"/>
          </a:xfrm>
          <a:prstGeom prst="rect">
            <a:avLst/>
          </a:prstGeom>
        </p:spPr>
      </p:pic>
      <p:pic>
        <p:nvPicPr>
          <p:cNvPr id="37" name="Picture 36" descr="egyptian.gif"/>
          <p:cNvPicPr>
            <a:picLocks noChangeAspect="1"/>
          </p:cNvPicPr>
          <p:nvPr/>
        </p:nvPicPr>
        <p:blipFill>
          <a:blip r:embed="rId15" cstate="print"/>
          <a:stretch>
            <a:fillRect/>
          </a:stretch>
        </p:blipFill>
        <p:spPr>
          <a:xfrm rot="14400000" flipH="1">
            <a:off x="1601651" y="2404653"/>
            <a:ext cx="614477" cy="365760"/>
          </a:xfrm>
          <a:prstGeom prst="rect">
            <a:avLst/>
          </a:prstGeom>
        </p:spPr>
      </p:pic>
      <p:pic>
        <p:nvPicPr>
          <p:cNvPr id="38" name="Picture 37" descr="egyptian.gif"/>
          <p:cNvPicPr>
            <a:picLocks noChangeAspect="1"/>
          </p:cNvPicPr>
          <p:nvPr/>
        </p:nvPicPr>
        <p:blipFill>
          <a:blip r:embed="rId15" cstate="print"/>
          <a:stretch>
            <a:fillRect/>
          </a:stretch>
        </p:blipFill>
        <p:spPr>
          <a:xfrm rot="14400000" flipH="1">
            <a:off x="1720515" y="2163477"/>
            <a:ext cx="614477" cy="365760"/>
          </a:xfrm>
          <a:prstGeom prst="rect">
            <a:avLst/>
          </a:prstGeom>
        </p:spPr>
      </p:pic>
      <p:pic>
        <p:nvPicPr>
          <p:cNvPr id="39" name="Picture 38" descr="egyptian.gif"/>
          <p:cNvPicPr>
            <a:picLocks noChangeAspect="1"/>
          </p:cNvPicPr>
          <p:nvPr/>
        </p:nvPicPr>
        <p:blipFill>
          <a:blip r:embed="rId15" cstate="print"/>
          <a:stretch>
            <a:fillRect/>
          </a:stretch>
        </p:blipFill>
        <p:spPr>
          <a:xfrm rot="14400000" flipH="1">
            <a:off x="1264392" y="2379501"/>
            <a:ext cx="614477" cy="365760"/>
          </a:xfrm>
          <a:prstGeom prst="rect">
            <a:avLst/>
          </a:prstGeom>
        </p:spPr>
      </p:pic>
      <p:pic>
        <p:nvPicPr>
          <p:cNvPr id="40" name="Picture 39" descr="egyptian.gif"/>
          <p:cNvPicPr>
            <a:picLocks noChangeAspect="1"/>
          </p:cNvPicPr>
          <p:nvPr/>
        </p:nvPicPr>
        <p:blipFill>
          <a:blip r:embed="rId15" cstate="print"/>
          <a:stretch>
            <a:fillRect/>
          </a:stretch>
        </p:blipFill>
        <p:spPr>
          <a:xfrm rot="14400000" flipH="1">
            <a:off x="1120376" y="2163477"/>
            <a:ext cx="614477" cy="365760"/>
          </a:xfrm>
          <a:prstGeom prst="rect">
            <a:avLst/>
          </a:prstGeom>
        </p:spPr>
      </p:pic>
      <p:sp>
        <p:nvSpPr>
          <p:cNvPr id="41" name="TextBox 40"/>
          <p:cNvSpPr txBox="1"/>
          <p:nvPr/>
        </p:nvSpPr>
        <p:spPr>
          <a:xfrm>
            <a:off x="1187624" y="4509120"/>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31" name="TextBox 30"/>
          <p:cNvSpPr txBox="1"/>
          <p:nvPr/>
        </p:nvSpPr>
        <p:spPr>
          <a:xfrm>
            <a:off x="35496" y="3645024"/>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
        <p:nvSpPr>
          <p:cNvPr id="42" name="Title 1"/>
          <p:cNvSpPr txBox="1">
            <a:spLocks/>
          </p:cNvSpPr>
          <p:nvPr/>
        </p:nvSpPr>
        <p:spPr>
          <a:xfrm>
            <a:off x="0" y="5373216"/>
            <a:ext cx="9144000" cy="1554480"/>
          </a:xfrm>
          <a:prstGeom prst="rect">
            <a:avLst/>
          </a:prstGeom>
          <a:solidFill>
            <a:srgbClr val="002060"/>
          </a:solidFill>
        </p:spPr>
        <p:txBody>
          <a:bodyPr>
            <a:noAutofit/>
          </a:bodyPr>
          <a:lstStyle/>
          <a:p>
            <a:pPr lvl="0" algn="ctr" eaLnBrk="0" hangingPunct="0">
              <a:defRPr/>
            </a:pPr>
            <a:r>
              <a:rPr lang="en-US" sz="2600" b="1" spc="-50" dirty="0" smtClean="0">
                <a:latin typeface="Calibri" pitchFamily="34" charset="0"/>
                <a:cs typeface="Calibri" pitchFamily="34" charset="0"/>
              </a:rPr>
              <a:t>Joy and satisfaction are in Christ, not beauty, music, phones, movies, games, sports, cars, money, friends, romance, sex, food, drinking, drugs, homes or jobs!  Jesus had supreme joy without sex or money!</a:t>
            </a:r>
            <a:endParaRPr kumimoji="0" lang="en-US" sz="2600" b="1" i="0" u="none" strike="noStrike" kern="0" cap="none" spc="-5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589240"/>
            <a:ext cx="3135456" cy="923330"/>
          </a:xfrm>
          <a:prstGeom prst="rect">
            <a:avLst/>
          </a:prstGeom>
          <a:noFill/>
        </p:spPr>
        <p:txBody>
          <a:bodyPr wrap="square" rtlCol="0">
            <a:spAutoFit/>
          </a:bodyPr>
          <a:lstStyle/>
          <a:p>
            <a:pPr algn="ctr"/>
            <a:r>
              <a:rPr lang="en-CA" b="1" dirty="0" smtClean="0">
                <a:solidFill>
                  <a:srgbClr val="FF0000"/>
                </a:solidFill>
              </a:rPr>
              <a:t>I am your </a:t>
            </a:r>
          </a:p>
          <a:p>
            <a:pPr algn="ctr"/>
            <a:r>
              <a:rPr lang="en-CA" b="1" dirty="0" smtClean="0">
                <a:solidFill>
                  <a:srgbClr val="FF0000"/>
                </a:solidFill>
              </a:rPr>
              <a:t>spiritual fullness </a:t>
            </a:r>
          </a:p>
          <a:p>
            <a:pPr algn="ctr"/>
            <a:r>
              <a:rPr lang="en-CA" b="1" dirty="0" smtClean="0">
                <a:solidFill>
                  <a:srgbClr val="FF0000"/>
                </a:solidFill>
              </a:rPr>
              <a:t>in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2800" b="1" dirty="0" smtClean="0">
                <a:solidFill>
                  <a:schemeClr val="bg1"/>
                </a:solidFill>
                <a:latin typeface="Calibri" pitchFamily="34" charset="0"/>
              </a:rPr>
              <a:t>“Many pursue sexual pleasure far more than they pursue joy in God.  Some may agree that temporary sexual pleasures </a:t>
            </a:r>
            <a:r>
              <a:rPr lang="en-US" sz="2800" b="1" i="1" dirty="0" smtClean="0">
                <a:solidFill>
                  <a:schemeClr val="bg1"/>
                </a:solidFill>
                <a:latin typeface="Calibri" pitchFamily="34" charset="0"/>
              </a:rPr>
              <a:t>in this life</a:t>
            </a:r>
            <a:r>
              <a:rPr lang="en-US" sz="2800" b="1" dirty="0" smtClean="0">
                <a:solidFill>
                  <a:schemeClr val="bg1"/>
                </a:solidFill>
                <a:latin typeface="Calibri" pitchFamily="34" charset="0"/>
              </a:rPr>
              <a:t> can’t be greater than the pleasures of God </a:t>
            </a:r>
            <a:r>
              <a:rPr lang="en-US" sz="2800" b="1" i="1" dirty="0" smtClean="0">
                <a:solidFill>
                  <a:schemeClr val="bg1"/>
                </a:solidFill>
                <a:latin typeface="Calibri" pitchFamily="34" charset="0"/>
              </a:rPr>
              <a:t>in eternity</a:t>
            </a:r>
            <a:r>
              <a:rPr lang="en-US" sz="2800" b="1" dirty="0" smtClean="0">
                <a:solidFill>
                  <a:schemeClr val="bg1"/>
                </a:solidFill>
                <a:latin typeface="Calibri" pitchFamily="34" charset="0"/>
              </a:rPr>
              <a:t>, but what blindness that since God is different and better than all else,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joy in God </a:t>
            </a:r>
            <a:r>
              <a:rPr lang="en-US" sz="2800" b="1" i="1" dirty="0" smtClean="0">
                <a:solidFill>
                  <a:schemeClr val="bg1"/>
                </a:solidFill>
                <a:latin typeface="Calibri" pitchFamily="34" charset="0"/>
              </a:rPr>
              <a:t>in this life</a:t>
            </a:r>
            <a:r>
              <a:rPr lang="en-US" sz="2800" b="1" dirty="0" smtClean="0">
                <a:solidFill>
                  <a:schemeClr val="bg1"/>
                </a:solidFill>
                <a:latin typeface="Calibri" pitchFamily="34" charset="0"/>
              </a:rPr>
              <a:t> is different and better than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all else </a:t>
            </a:r>
            <a:r>
              <a:rPr lang="en-US" sz="2800" b="1" i="1" dirty="0" smtClean="0">
                <a:solidFill>
                  <a:schemeClr val="bg1"/>
                </a:solidFill>
                <a:latin typeface="Calibri" pitchFamily="34" charset="0"/>
              </a:rPr>
              <a:t>now</a:t>
            </a:r>
            <a:r>
              <a:rPr lang="en-US" sz="2800" b="1" dirty="0" smtClean="0">
                <a:solidFill>
                  <a:schemeClr val="bg1"/>
                </a:solidFill>
                <a:latin typeface="Calibri" pitchFamily="34" charset="0"/>
              </a:rPr>
              <a:t>, including sexual pleasure!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Jesus had supreme joy without sex!”</a:t>
            </a:r>
            <a:br>
              <a:rPr lang="en-US" sz="2800" b="1" dirty="0" smtClean="0">
                <a:solidFill>
                  <a:schemeClr val="bg1"/>
                </a:solidFill>
                <a:latin typeface="Calibri" pitchFamily="34" charset="0"/>
              </a:rPr>
            </a:br>
            <a:r>
              <a:rPr lang="en-US" sz="2800" b="1" dirty="0" smtClean="0">
                <a:solidFill>
                  <a:schemeClr val="bg1"/>
                </a:solidFill>
              </a:rPr>
              <a:t/>
            </a:r>
            <a:br>
              <a:rPr lang="en-US" sz="2800" b="1" dirty="0" smtClean="0">
                <a:solidFill>
                  <a:schemeClr val="bg1"/>
                </a:solidFill>
              </a:rPr>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1800" dirty="0" smtClean="0">
                <a:solidFill>
                  <a:schemeClr val="tx1"/>
                </a:solidFill>
                <a:latin typeface="Calibri" pitchFamily="34" charset="0"/>
              </a:rPr>
              <a:t>From “Know Your God,” John’s discipleship </a:t>
            </a:r>
            <a:r>
              <a:rPr lang="en-US" sz="1800" i="1" dirty="0" smtClean="0">
                <a:solidFill>
                  <a:schemeClr val="tx1"/>
                </a:solidFill>
                <a:latin typeface="Calibri" pitchFamily="34" charset="0"/>
              </a:rPr>
              <a:t>e</a:t>
            </a:r>
            <a:r>
              <a:rPr lang="en-US" sz="1800" dirty="0" smtClean="0">
                <a:solidFill>
                  <a:schemeClr val="tx1"/>
                </a:solidFill>
                <a:latin typeface="Calibri" pitchFamily="34" charset="0"/>
              </a:rPr>
              <a:t>Book on God’s attributes, page 65, </a:t>
            </a:r>
            <a:br>
              <a:rPr lang="en-US" sz="1800" dirty="0" smtClean="0">
                <a:solidFill>
                  <a:schemeClr val="tx1"/>
                </a:solidFill>
                <a:latin typeface="Calibri" pitchFamily="34" charset="0"/>
              </a:rPr>
            </a:br>
            <a:r>
              <a:rPr lang="en-US" sz="1800" dirty="0" smtClean="0">
                <a:solidFill>
                  <a:schemeClr val="tx1"/>
                </a:solidFill>
                <a:latin typeface="Calibri" pitchFamily="34" charset="0"/>
              </a:rPr>
              <a:t>available free at www.GraceGodChrist.com</a:t>
            </a:r>
            <a:r>
              <a:rPr lang="en-CA" sz="2800" dirty="0" smtClean="0"/>
              <a:t/>
            </a:r>
            <a:br>
              <a:rPr lang="en-CA" sz="2800" dirty="0" smtClean="0"/>
            </a:br>
            <a:r>
              <a:rPr lang="en-US" sz="2800" dirty="0" smtClean="0"/>
              <a:t> </a:t>
            </a:r>
            <a:r>
              <a:rPr lang="en-CA" sz="2800" dirty="0" smtClean="0"/>
              <a:t/>
            </a:r>
            <a:br>
              <a:rPr lang="en-CA" sz="2800" dirty="0" smtClean="0"/>
            </a:br>
            <a:endParaRPr lang="en-CA" sz="2800" dirty="0"/>
          </a:p>
        </p:txBody>
      </p:sp>
    </p:spTree>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62064"/>
            <a:ext cx="8229600" cy="1143000"/>
          </a:xfrm>
        </p:spPr>
        <p:txBody>
          <a:bodyPr/>
          <a:lstStyle/>
          <a:p>
            <a:pPr algn="l"/>
            <a:r>
              <a:rPr lang="en-US" sz="2800" b="1" dirty="0" smtClean="0">
                <a:solidFill>
                  <a:schemeClr val="bg1"/>
                </a:solidFill>
                <a:latin typeface="Calibri" pitchFamily="34" charset="0"/>
              </a:rPr>
              <a:t>“The joy Jesus had in God was a joy that was different and better than joy in anything else. Jesus had none of the joys of the world like a nice home and money, but he was the happiest person ever on earth because he, more than all others, had the greatest joy in God.”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“More than anyone else, Jesus sought joy in God, not in the things of the world, and more than all others, Jesus walked in God’s righteous ways</a:t>
            </a:r>
            <a:r>
              <a:rPr lang="en-US" sz="2800" b="1" smtClean="0">
                <a:solidFill>
                  <a:schemeClr val="bg1"/>
                </a:solidFill>
                <a:latin typeface="Calibri" pitchFamily="34" charset="0"/>
              </a:rPr>
              <a:t>, so </a:t>
            </a:r>
            <a:r>
              <a:rPr lang="en-US" sz="2800" b="1" dirty="0" smtClean="0">
                <a:solidFill>
                  <a:schemeClr val="bg1"/>
                </a:solidFill>
                <a:latin typeface="Calibri" pitchFamily="34" charset="0"/>
              </a:rPr>
              <a:t>that his fullness of joy in God was made complete by his always walking in harmony with God’s will.”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“Jesus has shown us the way to deepest</a:t>
            </a:r>
            <a:r>
              <a:rPr lang="en-US" sz="2800" b="1" smtClean="0">
                <a:solidFill>
                  <a:schemeClr val="bg1"/>
                </a:solidFill>
                <a:latin typeface="Calibri" pitchFamily="34" charset="0"/>
              </a:rPr>
              <a:t>, </a:t>
            </a:r>
            <a:br>
              <a:rPr lang="en-US" sz="2800" b="1" smtClean="0">
                <a:solidFill>
                  <a:schemeClr val="bg1"/>
                </a:solidFill>
                <a:latin typeface="Calibri" pitchFamily="34" charset="0"/>
              </a:rPr>
            </a:br>
            <a:r>
              <a:rPr lang="en-US" sz="2800" b="1" smtClean="0">
                <a:solidFill>
                  <a:schemeClr val="bg1"/>
                </a:solidFill>
                <a:latin typeface="Calibri" pitchFamily="34" charset="0"/>
              </a:rPr>
              <a:t>all-satisfying </a:t>
            </a:r>
            <a:r>
              <a:rPr lang="en-US" sz="2800" b="1" dirty="0" smtClean="0">
                <a:solidFill>
                  <a:schemeClr val="bg1"/>
                </a:solidFill>
                <a:latin typeface="Calibri" pitchFamily="34" charset="0"/>
              </a:rPr>
              <a:t>joy in God!  When earthly things tempt us, we can turn away to drink joy in God instead!”</a:t>
            </a:r>
            <a:br>
              <a:rPr lang="en-US" sz="2800" b="1" dirty="0" smtClean="0">
                <a:solidFill>
                  <a:schemeClr val="bg1"/>
                </a:solidFill>
                <a:latin typeface="Calibri" pitchFamily="34" charset="0"/>
              </a:rPr>
            </a:br>
            <a:r>
              <a:rPr lang="en-US" sz="1800" dirty="0" smtClean="0"/>
              <a:t/>
            </a:r>
            <a:br>
              <a:rPr lang="en-US" sz="1800" dirty="0" smtClean="0"/>
            </a:br>
            <a:r>
              <a:rPr lang="en-US" sz="1600" dirty="0" smtClean="0">
                <a:solidFill>
                  <a:schemeClr val="tx1"/>
                </a:solidFill>
                <a:latin typeface="Calibri" pitchFamily="34" charset="0"/>
              </a:rPr>
              <a:t>From “Know Your God,” John’s </a:t>
            </a:r>
            <a:r>
              <a:rPr lang="en-US" sz="1600" i="1" dirty="0" smtClean="0">
                <a:solidFill>
                  <a:schemeClr val="tx1"/>
                </a:solidFill>
                <a:latin typeface="Calibri" pitchFamily="34" charset="0"/>
              </a:rPr>
              <a:t>e</a:t>
            </a:r>
            <a:r>
              <a:rPr lang="en-US" sz="1600" dirty="0" smtClean="0">
                <a:solidFill>
                  <a:schemeClr val="tx1"/>
                </a:solidFill>
                <a:latin typeface="Calibri" pitchFamily="34" charset="0"/>
              </a:rPr>
              <a:t>Book on God’s attributes, page 65, at www.GraceGodChrist.com</a:t>
            </a:r>
            <a:endParaRPr lang="en-CA" sz="1600" dirty="0">
              <a:latin typeface="Calibri" pitchFamily="34" charset="0"/>
            </a:endParaRPr>
          </a:p>
        </p:txBody>
      </p:sp>
    </p:spTree>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44016" y="2790056"/>
            <a:ext cx="8892480" cy="1143000"/>
          </a:xfrm>
        </p:spPr>
        <p:txBody>
          <a:bodyPr/>
          <a:lstStyle/>
          <a:p>
            <a:r>
              <a:rPr lang="en-US" sz="2800" b="1" dirty="0" smtClean="0">
                <a:solidFill>
                  <a:srgbClr val="FFFF00"/>
                </a:solidFill>
                <a:latin typeface="Calibri" pitchFamily="34" charset="0"/>
              </a:rPr>
              <a:t>There is such great benefit in reflecting on each Scripture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and praising the Lord for each of his gifts</a:t>
            </a:r>
            <a:r>
              <a:rPr lang="en-US" sz="2800" b="1" spc="-20" dirty="0" smtClean="0">
                <a:solidFill>
                  <a:srgbClr val="FFFF00"/>
                </a:solidFill>
                <a:latin typeface="Calibri" pitchFamily="34" charset="0"/>
              </a:rPr>
              <a:t>! </a:t>
            </a:r>
            <a:r>
              <a:rPr lang="en-US" sz="2800" b="1" dirty="0" smtClean="0">
                <a:solidFill>
                  <a:srgbClr val="00FF00"/>
                </a:solidFill>
                <a:latin typeface="Calibri" pitchFamily="34" charset="0"/>
              </a:rPr>
              <a:t/>
            </a:r>
            <a:br>
              <a:rPr lang="en-US" sz="2800" b="1" dirty="0" smtClean="0">
                <a:solidFill>
                  <a:srgbClr val="00FF00"/>
                </a:solidFill>
                <a:latin typeface="Calibri" pitchFamily="34" charset="0"/>
              </a:rPr>
            </a:br>
            <a:r>
              <a:rPr lang="en-US" sz="1000" b="1" dirty="0" smtClean="0">
                <a:solidFill>
                  <a:srgbClr val="00FF00"/>
                </a:solidFill>
                <a:latin typeface="Calibri" pitchFamily="34" charset="0"/>
              </a:rPr>
              <a:t/>
            </a:r>
            <a:br>
              <a:rPr lang="en-US" sz="1000" b="1" dirty="0" smtClean="0">
                <a:solidFill>
                  <a:srgbClr val="00FF00"/>
                </a:solidFill>
                <a:latin typeface="Calibri" pitchFamily="34" charset="0"/>
              </a:rPr>
            </a:br>
            <a:r>
              <a:rPr lang="en-US" sz="2800" b="1" dirty="0" smtClean="0">
                <a:solidFill>
                  <a:srgbClr val="00FF00"/>
                </a:solidFill>
                <a:latin typeface="Calibri" pitchFamily="34" charset="0"/>
              </a:rPr>
              <a:t>Personally applying God’s Word with praise </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moves God’s truth from the head to the heart.</a:t>
            </a:r>
            <a:br>
              <a:rPr lang="en-US" sz="2800" b="1" dirty="0" smtClean="0">
                <a:solidFill>
                  <a:srgbClr val="00FF00"/>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chemeClr val="tx1"/>
                </a:solidFill>
                <a:latin typeface="Calibri" pitchFamily="34" charset="0"/>
              </a:rPr>
              <a:t>Praise changes Bible study into fellowship with God.  </a:t>
            </a:r>
            <a:br>
              <a:rPr lang="en-US" sz="2800" b="1" dirty="0" smtClean="0">
                <a:solidFill>
                  <a:schemeClr val="tx1"/>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rgbClr val="00FF00"/>
                </a:solidFill>
                <a:latin typeface="Calibri" pitchFamily="34" charset="0"/>
              </a:rPr>
              <a:t>Faith-filled praise based on God’s promises in Christ </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is like drinking God’s grace.</a:t>
            </a:r>
            <a:br>
              <a:rPr lang="en-US" sz="2800" b="1" dirty="0" smtClean="0">
                <a:solidFill>
                  <a:srgbClr val="00FF00"/>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chemeClr val="tx1"/>
                </a:solidFill>
                <a:latin typeface="Calibri" pitchFamily="34" charset="0"/>
              </a:rPr>
              <a:t>Praise completes our joy in God.</a:t>
            </a:r>
            <a:r>
              <a:rPr lang="en-US" sz="2800" b="1" baseline="30000" dirty="0" smtClean="0">
                <a:solidFill>
                  <a:schemeClr val="tx1"/>
                </a:solidFill>
                <a:latin typeface="Calibri" pitchFamily="34" charset="0"/>
              </a:rPr>
              <a:t>2 </a:t>
            </a:r>
            <a:r>
              <a:rPr lang="en-US" sz="2800" b="1" dirty="0" smtClean="0">
                <a:solidFill>
                  <a:schemeClr val="tx1"/>
                </a:solidFill>
                <a:latin typeface="Calibri" pitchFamily="34" charset="0"/>
              </a:rPr>
              <a:t> To be thankful and say so completes</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our joy</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vs. being thankful</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but</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not</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saying</a:t>
            </a:r>
            <a:r>
              <a:rPr lang="en-US" sz="2000" b="1" dirty="0" smtClean="0">
                <a:solidFill>
                  <a:schemeClr val="tx1"/>
                </a:solidFill>
                <a:latin typeface="Calibri" pitchFamily="34" charset="0"/>
              </a:rPr>
              <a:t> </a:t>
            </a:r>
            <a:r>
              <a:rPr lang="en-US" sz="2800" b="1" dirty="0" smtClean="0">
                <a:solidFill>
                  <a:schemeClr val="tx1"/>
                </a:solidFill>
                <a:latin typeface="Calibri" pitchFamily="34" charset="0"/>
              </a:rPr>
              <a:t>so!   </a:t>
            </a:r>
            <a:br>
              <a:rPr lang="en-US" sz="2800" b="1" dirty="0" smtClean="0">
                <a:solidFill>
                  <a:schemeClr val="tx1"/>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rgbClr val="FFFF00"/>
                </a:solidFill>
                <a:latin typeface="Calibri" pitchFamily="34" charset="0"/>
              </a:rPr>
              <a:t>Since God is different and better than all else,</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enjoying God with praise, love and doing his will</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gives different and better joy than all else. </a:t>
            </a:r>
            <a:endParaRPr lang="en-CA" sz="2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8032" y="2780928"/>
            <a:ext cx="8532440" cy="1143000"/>
          </a:xfrm>
        </p:spPr>
        <p:txBody>
          <a:bodyPr/>
          <a:lstStyle/>
          <a:p>
            <a:pPr algn="l"/>
            <a:r>
              <a:rPr lang="en-US" sz="2400" b="1" dirty="0" smtClean="0">
                <a:solidFill>
                  <a:schemeClr val="tx1"/>
                </a:solidFill>
                <a:latin typeface="Calibri" pitchFamily="34" charset="0"/>
              </a:rPr>
              <a:t>Praise completes our joy in God.</a:t>
            </a:r>
            <a:r>
              <a:rPr lang="en-US" sz="2400" b="1" baseline="30000" dirty="0" smtClean="0">
                <a:solidFill>
                  <a:schemeClr val="tx1"/>
                </a:solidFill>
                <a:latin typeface="Calibri" pitchFamily="34" charset="0"/>
              </a:rPr>
              <a:t>2 </a:t>
            </a:r>
            <a:r>
              <a:rPr lang="en-US" sz="2400" b="1" dirty="0" smtClean="0">
                <a:solidFill>
                  <a:schemeClr val="tx1"/>
                </a:solidFill>
                <a:latin typeface="Calibri" pitchFamily="34" charset="0"/>
              </a:rPr>
              <a:t> To be thankful and say so completes our joy, vs. being thankful but not saying so!</a:t>
            </a:r>
            <a:r>
              <a:rPr lang="en-US" sz="2400" b="1" baseline="30000" dirty="0" smtClean="0">
                <a:solidFill>
                  <a:schemeClr val="tx1"/>
                </a:solidFill>
                <a:latin typeface="Calibri" pitchFamily="34" charset="0"/>
              </a:rPr>
              <a:t/>
            </a:r>
            <a:br>
              <a:rPr lang="en-US" sz="2400" b="1" baseline="300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C.S. Lewis said, “</a:t>
            </a:r>
            <a:r>
              <a:rPr lang="en-CA" sz="2400" dirty="0" smtClean="0">
                <a:solidFill>
                  <a:schemeClr val="tx1"/>
                </a:solidFill>
                <a:latin typeface="Calibri" pitchFamily="34" charset="0"/>
              </a:rPr>
              <a:t>I think we delight to praise what we enjoy because the praise not merely expresses but completes the enjoyment;</a:t>
            </a:r>
            <a:br>
              <a:rPr lang="en-CA" sz="2400" dirty="0" smtClean="0">
                <a:solidFill>
                  <a:schemeClr val="tx1"/>
                </a:solidFill>
                <a:latin typeface="Calibri" pitchFamily="34" charset="0"/>
              </a:rPr>
            </a:br>
            <a:r>
              <a:rPr lang="en-CA" sz="2400" dirty="0" smtClean="0">
                <a:solidFill>
                  <a:schemeClr val="tx1"/>
                </a:solidFill>
                <a:latin typeface="Calibri" pitchFamily="34" charset="0"/>
              </a:rPr>
              <a:t>it is its appointed consummation. It is not out of compliment that lovers keep on telling one another how beautiful they are; </a:t>
            </a:r>
            <a:br>
              <a:rPr lang="en-CA" sz="2400" dirty="0" smtClean="0">
                <a:solidFill>
                  <a:schemeClr val="tx1"/>
                </a:solidFill>
                <a:latin typeface="Calibri" pitchFamily="34" charset="0"/>
              </a:rPr>
            </a:br>
            <a:r>
              <a:rPr lang="en-CA" sz="2400" dirty="0" smtClean="0">
                <a:solidFill>
                  <a:schemeClr val="tx1"/>
                </a:solidFill>
                <a:latin typeface="Calibri" pitchFamily="34" charset="0"/>
              </a:rPr>
              <a:t>the delight is incomplete till it is expressed.”</a:t>
            </a:r>
            <a:br>
              <a:rPr lang="en-CA" sz="2400" dirty="0" smtClean="0">
                <a:solidFill>
                  <a:schemeClr val="tx1"/>
                </a:solidFill>
                <a:latin typeface="Calibri" pitchFamily="34" charset="0"/>
              </a:rPr>
            </a:br>
            <a:r>
              <a:rPr lang="en-CA" sz="2400" dirty="0" smtClean="0">
                <a:solidFill>
                  <a:schemeClr val="tx1"/>
                </a:solidFill>
                <a:latin typeface="Calibri" pitchFamily="34" charset="0"/>
              </a:rPr>
              <a:t>C. S. Lewis, Reflections on the Psalms (New York: Harcourt, Brace and World, 1958), 95.</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For more discussion, see</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“God Is Most Glorified in Us When We Are Most Satisfied in Him” October 13, 2012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and </a:t>
            </a:r>
            <a:br>
              <a:rPr lang="en-CA" sz="2400" dirty="0" smtClean="0">
                <a:solidFill>
                  <a:schemeClr val="tx1"/>
                </a:solidFill>
                <a:latin typeface="Calibri" pitchFamily="34" charset="0"/>
              </a:rPr>
            </a:br>
            <a:r>
              <a:rPr lang="en-CA" sz="2400" dirty="0" smtClean="0">
                <a:solidFill>
                  <a:schemeClr val="tx1"/>
                </a:solidFill>
                <a:latin typeface="Calibri" pitchFamily="34" charset="0"/>
              </a:rPr>
              <a:t>Sam Storms, “Praise: The Consummation of Joy” November 17, 2013  at DesiringGod.org</a:t>
            </a:r>
            <a:endParaRPr lang="en-CA" sz="28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457200" y="1700808"/>
            <a:ext cx="8229600" cy="1143000"/>
          </a:xfrm>
        </p:spPr>
        <p:txBody>
          <a:bodyPr/>
          <a:lstStyle/>
          <a:p>
            <a:r>
              <a:rPr lang="en-US" altLang="ko-KR" sz="3600" b="1" dirty="0" smtClean="0">
                <a:solidFill>
                  <a:srgbClr val="FF0000"/>
                </a:solidFill>
              </a:rPr>
              <a:t>Now let’s enjoy three concluding riches of grace in Christ!</a:t>
            </a:r>
            <a:r>
              <a:rPr lang="en-US" altLang="ko-KR" b="1" dirty="0">
                <a:solidFill>
                  <a:schemeClr val="tx1"/>
                </a:solidFill>
              </a:rPr>
              <a:t/>
            </a:r>
            <a:br>
              <a:rPr lang="en-US" altLang="ko-KR" b="1" dirty="0">
                <a:solidFill>
                  <a:schemeClr val="tx1"/>
                </a:solidFill>
              </a:rPr>
            </a:br>
            <a:r>
              <a:rPr lang="en-US" altLang="ko-KR" dirty="0" smtClean="0">
                <a:solidFill>
                  <a:schemeClr val="tx1"/>
                </a:solidFill>
              </a:rPr>
              <a:t/>
            </a:r>
            <a:br>
              <a:rPr lang="en-US" altLang="ko-KR" dirty="0" smtClean="0">
                <a:solidFill>
                  <a:schemeClr val="tx1"/>
                </a:solidFill>
              </a:rPr>
            </a:br>
            <a:r>
              <a:rPr lang="en-US" altLang="ko-KR" sz="3600" dirty="0" smtClean="0">
                <a:solidFill>
                  <a:schemeClr val="tx1"/>
                </a:solidFill>
              </a:rPr>
              <a:t>They are put last because </a:t>
            </a:r>
            <a:br>
              <a:rPr lang="en-US" altLang="ko-KR" sz="3600" dirty="0" smtClean="0">
                <a:solidFill>
                  <a:schemeClr val="tx1"/>
                </a:solidFill>
              </a:rPr>
            </a:br>
            <a:r>
              <a:rPr lang="en-US" altLang="ko-KR" sz="3600" dirty="0" smtClean="0">
                <a:solidFill>
                  <a:schemeClr val="tx1"/>
                </a:solidFill>
              </a:rPr>
              <a:t>they involve all the others.</a:t>
            </a:r>
            <a:endParaRPr lang="ko-KR" altLang="en-US" sz="3600" b="1" dirty="0">
              <a:solidFill>
                <a:srgbClr val="FFFF00"/>
              </a:solidFill>
            </a:endParaRPr>
          </a:p>
        </p:txBody>
      </p:sp>
    </p:spTree>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US" sz="4800" b="1" dirty="0" smtClean="0">
                <a:solidFill>
                  <a:schemeClr val="bg1"/>
                </a:solidFill>
                <a:latin typeface="Calibri" pitchFamily="34" charset="0"/>
              </a:rPr>
              <a:t>in Christ</a:t>
            </a: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Lord, thank you for these great riches</a:t>
            </a:r>
          </a:p>
          <a:p>
            <a:pPr algn="ctr"/>
            <a:r>
              <a:rPr lang="en-CA" sz="2800" b="1" dirty="0" smtClean="0">
                <a:latin typeface="Calibri" pitchFamily="34" charset="0"/>
              </a:rPr>
              <a:t>that involve all the other riches </a:t>
            </a:r>
          </a:p>
          <a:p>
            <a:pPr algn="ctr"/>
            <a:r>
              <a:rPr lang="en-CA" sz="2800" b="1" dirty="0" smtClean="0">
                <a:latin typeface="Calibri" pitchFamily="34" charset="0"/>
              </a:rPr>
              <a:t>of grace in Christ!</a:t>
            </a:r>
            <a:endParaRPr lang="en-CA" sz="2800" b="1" dirty="0">
              <a:latin typeface="Calibri" pitchFamily="34" charset="0"/>
            </a:endParaRPr>
          </a:p>
        </p:txBody>
      </p:sp>
      <p:sp>
        <p:nvSpPr>
          <p:cNvPr id="10" name="Text Box 3"/>
          <p:cNvSpPr txBox="1">
            <a:spLocks noChangeArrowheads="1"/>
          </p:cNvSpPr>
          <p:nvPr/>
        </p:nvSpPr>
        <p:spPr bwMode="auto">
          <a:xfrm>
            <a:off x="1691679" y="2212846"/>
            <a:ext cx="5616625" cy="2008242"/>
          </a:xfrm>
          <a:prstGeom prst="rect">
            <a:avLst/>
          </a:prstGeom>
          <a:noFill/>
          <a:ln w="9525">
            <a:noFill/>
            <a:miter lim="800000"/>
            <a:headEnd/>
            <a:tailEnd/>
          </a:ln>
        </p:spPr>
        <p:txBody>
          <a:bodyPr wrap="square">
            <a:spAutoFit/>
          </a:bodyPr>
          <a:lstStyle/>
          <a:p>
            <a:pPr algn="ctr"/>
            <a:r>
              <a:rPr lang="en-US" sz="1200" dirty="0"/>
              <a:t> </a:t>
            </a:r>
          </a:p>
          <a:p>
            <a:pPr algn="ctr">
              <a:lnSpc>
                <a:spcPts val="2700"/>
              </a:lnSpc>
            </a:pPr>
            <a:r>
              <a:rPr lang="en-CA" sz="3600" b="1" dirty="0" smtClean="0">
                <a:solidFill>
                  <a:schemeClr val="bg1"/>
                </a:solidFill>
                <a:latin typeface="Calibri" pitchFamily="34" charset="0"/>
              </a:rPr>
              <a:t>loved</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saved </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in the New Covenant</a:t>
            </a:r>
            <a:endParaRPr lang="en-CA" sz="3600" b="1" dirty="0">
              <a:solidFill>
                <a:schemeClr val="bg1"/>
              </a:solidFill>
              <a:latin typeface="Calibri" pitchFamily="34"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98-100</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2" name="Picture 41" descr="www.clipartbest.com dc6XLjAMi.gif"/>
          <p:cNvPicPr>
            <a:picLocks noChangeAspect="1"/>
          </p:cNvPicPr>
          <p:nvPr/>
        </p:nvPicPr>
        <p:blipFill>
          <a:blip r:embed="rId2" cstate="print"/>
          <a:stretch>
            <a:fillRect/>
          </a:stretch>
        </p:blipFill>
        <p:spPr>
          <a:xfrm>
            <a:off x="6337880" y="1598426"/>
            <a:ext cx="2194560" cy="1542542"/>
          </a:xfrm>
          <a:prstGeom prst="rect">
            <a:avLst/>
          </a:prstGeom>
        </p:spPr>
      </p:pic>
      <p:pic>
        <p:nvPicPr>
          <p:cNvPr id="27" name="Picture 26" descr="www.clipartbest.com dc6XLjAMi.gif"/>
          <p:cNvPicPr>
            <a:picLocks noChangeAspect="1"/>
          </p:cNvPicPr>
          <p:nvPr/>
        </p:nvPicPr>
        <p:blipFill>
          <a:blip r:embed="rId2" cstate="print"/>
          <a:stretch>
            <a:fillRect/>
          </a:stretch>
        </p:blipFill>
        <p:spPr>
          <a:xfrm>
            <a:off x="6919664" y="2492896"/>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5796136" y="2492896"/>
            <a:ext cx="2194560" cy="1542542"/>
          </a:xfrm>
          <a:prstGeom prst="rect">
            <a:avLst/>
          </a:prstGeom>
        </p:spPr>
      </p:pic>
      <p:cxnSp>
        <p:nvCxnSpPr>
          <p:cNvPr id="7" name="Straight Arrow Connector 6"/>
          <p:cNvCxnSpPr/>
          <p:nvPr/>
        </p:nvCxnSpPr>
        <p:spPr>
          <a:xfrm flipV="1">
            <a:off x="217058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3" cstate="print">
            <a:duotone>
              <a:prstClr val="black"/>
              <a:srgbClr val="33CCFF">
                <a:tint val="45000"/>
                <a:satMod val="400000"/>
              </a:srgbClr>
            </a:duotone>
          </a:blip>
          <a:srcRect/>
          <a:stretch>
            <a:fillRect/>
          </a:stretch>
        </p:blipFill>
        <p:spPr bwMode="auto">
          <a:xfrm>
            <a:off x="2843808" y="1473977"/>
            <a:ext cx="2592288" cy="2531087"/>
          </a:xfrm>
          <a:prstGeom prst="rect">
            <a:avLst/>
          </a:prstGeom>
          <a:noFill/>
        </p:spPr>
      </p:pic>
      <p:pic>
        <p:nvPicPr>
          <p:cNvPr id="11" name="Picture 10" descr="4you.png"/>
          <p:cNvPicPr>
            <a:picLocks noChangeAspect="1"/>
          </p:cNvPicPr>
          <p:nvPr/>
        </p:nvPicPr>
        <p:blipFill>
          <a:blip r:embed="rId4"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4131077"/>
            <a:ext cx="3275856" cy="830997"/>
          </a:xfrm>
          <a:prstGeom prst="rect">
            <a:avLst/>
          </a:prstGeom>
          <a:noFill/>
        </p:spPr>
        <p:txBody>
          <a:bodyPr wrap="square" rtlCol="0">
            <a:spAutoFit/>
          </a:bodyPr>
          <a:lstStyle/>
          <a:p>
            <a:pPr algn="ctr"/>
            <a:r>
              <a:rPr lang="en-CA" sz="2400" b="1" dirty="0" smtClean="0">
                <a:latin typeface="Calibri" pitchFamily="34" charset="0"/>
              </a:rPr>
              <a:t>now and in his</a:t>
            </a:r>
          </a:p>
          <a:p>
            <a:pPr algn="ctr"/>
            <a:r>
              <a:rPr lang="en-CA" sz="2400" b="1" dirty="0" smtClean="0">
                <a:latin typeface="Calibri" pitchFamily="34" charset="0"/>
              </a:rPr>
              <a:t>eternal glory!</a:t>
            </a:r>
            <a:endParaRPr lang="en-CA" sz="2400" b="1" dirty="0">
              <a:latin typeface="Calibri" pitchFamily="34" charset="0"/>
            </a:endParaRPr>
          </a:p>
        </p:txBody>
      </p:sp>
      <p:cxnSp>
        <p:nvCxnSpPr>
          <p:cNvPr id="20" name="Straight Arrow Connector 19"/>
          <p:cNvCxnSpPr/>
          <p:nvPr/>
        </p:nvCxnSpPr>
        <p:spPr>
          <a:xfrm flipV="1">
            <a:off x="5554960"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915816" y="951111"/>
            <a:ext cx="2448272" cy="507831"/>
          </a:xfrm>
          <a:prstGeom prst="rect">
            <a:avLst/>
          </a:prstGeom>
          <a:noFill/>
        </p:spPr>
        <p:txBody>
          <a:bodyPr wrap="square" rtlCol="0">
            <a:spAutoFit/>
          </a:bodyPr>
          <a:lstStyle/>
          <a:p>
            <a:pPr algn="ctr"/>
            <a:r>
              <a:rPr lang="en-CA" sz="900" dirty="0" smtClean="0">
                <a:solidFill>
                  <a:schemeClr val="tx1">
                    <a:lumMod val="85000"/>
                  </a:schemeClr>
                </a:solidFill>
              </a:rPr>
              <a:t>Dove and Bible  </a:t>
            </a:r>
          </a:p>
          <a:p>
            <a:pPr algn="ctr"/>
            <a:r>
              <a:rPr lang="en-CA" sz="900" dirty="0" smtClean="0">
                <a:solidFill>
                  <a:schemeClr val="tx1">
                    <a:lumMod val="85000"/>
                  </a:schemeClr>
                </a:solidFill>
              </a:rPr>
              <a:t>Microsoft clip art © 2013 </a:t>
            </a:r>
          </a:p>
          <a:p>
            <a:pPr algn="ctr"/>
            <a:r>
              <a:rPr lang="en-CA" sz="900" dirty="0" smtClean="0">
                <a:solidFill>
                  <a:schemeClr val="tx1">
                    <a:lumMod val="85000"/>
                  </a:schemeClr>
                </a:solidFill>
              </a:rPr>
              <a:t>Microsoft Corporation. </a:t>
            </a:r>
            <a:endParaRPr lang="en-CA" sz="900" dirty="0">
              <a:solidFill>
                <a:schemeClr val="tx1">
                  <a:lumMod val="85000"/>
                </a:schemeClr>
              </a:solidFill>
            </a:endParaRPr>
          </a:p>
        </p:txBody>
      </p:sp>
      <p:pic>
        <p:nvPicPr>
          <p:cNvPr id="28" name="Picture 27" descr="dove and sword large cropped.png"/>
          <p:cNvPicPr>
            <a:picLocks noChangeAspect="1"/>
          </p:cNvPicPr>
          <p:nvPr/>
        </p:nvPicPr>
        <p:blipFill>
          <a:blip r:embed="rId5" cstate="print"/>
          <a:stretch>
            <a:fillRect/>
          </a:stretch>
        </p:blipFill>
        <p:spPr>
          <a:xfrm>
            <a:off x="2798881" y="1971779"/>
            <a:ext cx="1269063" cy="1313205"/>
          </a:xfrm>
          <a:prstGeom prst="rect">
            <a:avLst/>
          </a:prstGeom>
        </p:spPr>
      </p:pic>
      <p:sp>
        <p:nvSpPr>
          <p:cNvPr id="26" name="TextBox 25"/>
          <p:cNvSpPr txBox="1"/>
          <p:nvPr/>
        </p:nvSpPr>
        <p:spPr>
          <a:xfrm>
            <a:off x="-36512" y="4131077"/>
            <a:ext cx="2304256" cy="830997"/>
          </a:xfrm>
          <a:prstGeom prst="rect">
            <a:avLst/>
          </a:prstGeom>
          <a:noFill/>
        </p:spPr>
        <p:txBody>
          <a:bodyPr wrap="square" rtlCol="0">
            <a:spAutoFit/>
          </a:bodyPr>
          <a:lstStyle/>
          <a:p>
            <a:pPr algn="ctr"/>
            <a:r>
              <a:rPr lang="en-CA" sz="2400" b="1" dirty="0" smtClean="0">
                <a:latin typeface="Calibri" pitchFamily="34" charset="0"/>
              </a:rPr>
              <a:t>Christ died for</a:t>
            </a:r>
          </a:p>
          <a:p>
            <a:pPr algn="ctr"/>
            <a:r>
              <a:rPr lang="en-CA" sz="2400" b="1" dirty="0" smtClean="0">
                <a:latin typeface="Calibri" pitchFamily="34" charset="0"/>
              </a:rPr>
              <a:t>us to provide</a:t>
            </a:r>
            <a:endParaRPr lang="en-CA" sz="2400" b="1" dirty="0">
              <a:latin typeface="Calibri" pitchFamily="34" charset="0"/>
            </a:endParaRPr>
          </a:p>
        </p:txBody>
      </p:sp>
      <p:sp>
        <p:nvSpPr>
          <p:cNvPr id="30" name="TextBox 29"/>
          <p:cNvSpPr txBox="1"/>
          <p:nvPr/>
        </p:nvSpPr>
        <p:spPr>
          <a:xfrm>
            <a:off x="2411760" y="4131077"/>
            <a:ext cx="3528392" cy="830997"/>
          </a:xfrm>
          <a:prstGeom prst="rect">
            <a:avLst/>
          </a:prstGeom>
          <a:noFill/>
        </p:spPr>
        <p:txBody>
          <a:bodyPr wrap="square" rtlCol="0">
            <a:spAutoFit/>
          </a:bodyPr>
          <a:lstStyle/>
          <a:p>
            <a:pPr algn="ctr"/>
            <a:r>
              <a:rPr lang="en-CA" sz="2400" b="1" dirty="0" smtClean="0">
                <a:latin typeface="Calibri" pitchFamily="34" charset="0"/>
              </a:rPr>
              <a:t>God’s riches of grace in Christ to enjoy the LORD</a:t>
            </a:r>
            <a:endParaRPr lang="en-CA" sz="2400" b="1" dirty="0">
              <a:latin typeface="Calibri" pitchFamily="34" charset="0"/>
            </a:endParaRPr>
          </a:p>
        </p:txBody>
      </p:sp>
      <p:sp>
        <p:nvSpPr>
          <p:cNvPr id="32" name="Title 1"/>
          <p:cNvSpPr txBox="1">
            <a:spLocks/>
          </p:cNvSpPr>
          <p:nvPr/>
        </p:nvSpPr>
        <p:spPr bwMode="auto">
          <a:xfrm>
            <a:off x="3059832" y="44624"/>
            <a:ext cx="3240360" cy="864096"/>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98. Loved!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2" name="Picture 21" descr="angry-face-01s.gif"/>
          <p:cNvPicPr>
            <a:picLocks noChangeAspect="1"/>
          </p:cNvPicPr>
          <p:nvPr/>
        </p:nvPicPr>
        <p:blipFill>
          <a:blip r:embed="rId6" cstate="print"/>
          <a:stretch>
            <a:fillRect/>
          </a:stretch>
        </p:blipFill>
        <p:spPr>
          <a:xfrm>
            <a:off x="323528" y="116632"/>
            <a:ext cx="864096" cy="864096"/>
          </a:xfrm>
          <a:prstGeom prst="ellipse">
            <a:avLst/>
          </a:prstGeom>
        </p:spPr>
      </p:pic>
      <p:sp>
        <p:nvSpPr>
          <p:cNvPr id="35" name="TextBox 34"/>
          <p:cNvSpPr txBox="1"/>
          <p:nvPr/>
        </p:nvSpPr>
        <p:spPr>
          <a:xfrm>
            <a:off x="323528" y="4462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6" name="TextBox 35"/>
          <p:cNvSpPr txBox="1"/>
          <p:nvPr/>
        </p:nvSpPr>
        <p:spPr>
          <a:xfrm>
            <a:off x="1115616" y="44624"/>
            <a:ext cx="1584176" cy="1015663"/>
          </a:xfrm>
          <a:prstGeom prst="rect">
            <a:avLst/>
          </a:prstGeom>
          <a:noFill/>
        </p:spPr>
        <p:txBody>
          <a:bodyPr wrap="square" rtlCol="0">
            <a:spAutoFit/>
          </a:bodyPr>
          <a:lstStyle/>
          <a:p>
            <a:pPr algn="ctr"/>
            <a:r>
              <a:rPr lang="en-CA" sz="2000" dirty="0" smtClean="0">
                <a:solidFill>
                  <a:schemeClr val="bg1"/>
                </a:solidFill>
              </a:rPr>
              <a:t>No! I reject God’s love in Christ!</a:t>
            </a:r>
            <a:endParaRPr lang="en-CA" sz="2000" dirty="0">
              <a:solidFill>
                <a:schemeClr val="bg1"/>
              </a:solidFill>
            </a:endParaRPr>
          </a:p>
        </p:txBody>
      </p:sp>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1" name="Rectangle 30"/>
          <p:cNvSpPr/>
          <p:nvPr/>
        </p:nvSpPr>
        <p:spPr>
          <a:xfrm>
            <a:off x="7380312" y="25146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1" name="Picture 40" descr="egyptian.gif"/>
          <p:cNvPicPr>
            <a:picLocks noChangeAspect="1"/>
          </p:cNvPicPr>
          <p:nvPr/>
        </p:nvPicPr>
        <p:blipFill>
          <a:blip r:embed="rId7" cstate="print"/>
          <a:stretch>
            <a:fillRect/>
          </a:stretch>
        </p:blipFill>
        <p:spPr>
          <a:xfrm rot="14400000" flipH="1">
            <a:off x="5527228" y="2553908"/>
            <a:ext cx="2468880" cy="1469572"/>
          </a:xfrm>
          <a:prstGeom prst="rect">
            <a:avLst/>
          </a:prstGeom>
        </p:spPr>
      </p:pic>
      <p:pic>
        <p:nvPicPr>
          <p:cNvPr id="40" name="Picture 39" descr="egyptian.gif"/>
          <p:cNvPicPr>
            <a:picLocks noChangeAspect="1"/>
          </p:cNvPicPr>
          <p:nvPr/>
        </p:nvPicPr>
        <p:blipFill>
          <a:blip r:embed="rId7" cstate="print"/>
          <a:stretch>
            <a:fillRect/>
          </a:stretch>
        </p:blipFill>
        <p:spPr>
          <a:xfrm>
            <a:off x="6207576" y="1383364"/>
            <a:ext cx="2468880" cy="1469572"/>
          </a:xfrm>
          <a:prstGeom prst="rect">
            <a:avLst/>
          </a:prstGeom>
        </p:spPr>
      </p:pic>
      <p:pic>
        <p:nvPicPr>
          <p:cNvPr id="39" name="Picture 38" descr="egyptian.gif"/>
          <p:cNvPicPr>
            <a:picLocks noChangeAspect="1"/>
          </p:cNvPicPr>
          <p:nvPr/>
        </p:nvPicPr>
        <p:blipFill>
          <a:blip r:embed="rId7" cstate="print"/>
          <a:stretch>
            <a:fillRect/>
          </a:stretch>
        </p:blipFill>
        <p:spPr>
          <a:xfrm rot="7200000">
            <a:off x="6967388" y="2546488"/>
            <a:ext cx="2468880" cy="1469572"/>
          </a:xfrm>
          <a:prstGeom prst="rect">
            <a:avLst/>
          </a:prstGeom>
        </p:spPr>
      </p:pic>
      <p:pic>
        <p:nvPicPr>
          <p:cNvPr id="33" name="Picture 32" descr="egyptian.gif"/>
          <p:cNvPicPr>
            <a:picLocks noChangeAspect="1"/>
          </p:cNvPicPr>
          <p:nvPr/>
        </p:nvPicPr>
        <p:blipFill>
          <a:blip r:embed="rId7" cstate="print"/>
          <a:stretch>
            <a:fillRect/>
          </a:stretch>
        </p:blipFill>
        <p:spPr>
          <a:xfrm rot="14400000" flipH="1">
            <a:off x="6473043" y="2744587"/>
            <a:ext cx="614477" cy="365760"/>
          </a:xfrm>
          <a:prstGeom prst="rect">
            <a:avLst/>
          </a:prstGeom>
        </p:spPr>
      </p:pic>
      <p:pic>
        <p:nvPicPr>
          <p:cNvPr id="45" name="Picture 44" descr="egyptian.gif"/>
          <p:cNvPicPr>
            <a:picLocks noChangeAspect="1"/>
          </p:cNvPicPr>
          <p:nvPr/>
        </p:nvPicPr>
        <p:blipFill>
          <a:blip r:embed="rId7" cstate="print"/>
          <a:stretch>
            <a:fillRect/>
          </a:stretch>
        </p:blipFill>
        <p:spPr>
          <a:xfrm rot="14400000" flipH="1">
            <a:off x="6473043" y="3032619"/>
            <a:ext cx="614477" cy="365760"/>
          </a:xfrm>
          <a:prstGeom prst="rect">
            <a:avLst/>
          </a:prstGeom>
        </p:spPr>
      </p:pic>
      <p:pic>
        <p:nvPicPr>
          <p:cNvPr id="46" name="Picture 45" descr="egyptian.gif"/>
          <p:cNvPicPr>
            <a:picLocks noChangeAspect="1"/>
          </p:cNvPicPr>
          <p:nvPr/>
        </p:nvPicPr>
        <p:blipFill>
          <a:blip r:embed="rId7" cstate="print"/>
          <a:stretch>
            <a:fillRect/>
          </a:stretch>
        </p:blipFill>
        <p:spPr>
          <a:xfrm rot="14400000" flipH="1">
            <a:off x="6473043" y="3320651"/>
            <a:ext cx="614477" cy="365760"/>
          </a:xfrm>
          <a:prstGeom prst="rect">
            <a:avLst/>
          </a:prstGeom>
        </p:spPr>
      </p:pic>
      <p:pic>
        <p:nvPicPr>
          <p:cNvPr id="47" name="Picture 46" descr="egyptian.gif"/>
          <p:cNvPicPr>
            <a:picLocks noChangeAspect="1"/>
          </p:cNvPicPr>
          <p:nvPr/>
        </p:nvPicPr>
        <p:blipFill>
          <a:blip r:embed="rId7" cstate="print"/>
          <a:stretch>
            <a:fillRect/>
          </a:stretch>
        </p:blipFill>
        <p:spPr>
          <a:xfrm rot="14400000" flipH="1">
            <a:off x="6761075" y="2896987"/>
            <a:ext cx="614477" cy="365760"/>
          </a:xfrm>
          <a:prstGeom prst="rect">
            <a:avLst/>
          </a:prstGeom>
        </p:spPr>
      </p:pic>
      <p:pic>
        <p:nvPicPr>
          <p:cNvPr id="48" name="Picture 47" descr="egyptian.gif"/>
          <p:cNvPicPr>
            <a:picLocks noChangeAspect="1"/>
          </p:cNvPicPr>
          <p:nvPr/>
        </p:nvPicPr>
        <p:blipFill>
          <a:blip r:embed="rId7" cstate="print"/>
          <a:stretch>
            <a:fillRect/>
          </a:stretch>
        </p:blipFill>
        <p:spPr>
          <a:xfrm rot="14400000" flipH="1">
            <a:off x="6185011" y="2896987"/>
            <a:ext cx="614477" cy="365760"/>
          </a:xfrm>
          <a:prstGeom prst="rect">
            <a:avLst/>
          </a:prstGeom>
        </p:spPr>
      </p:pic>
      <p:pic>
        <p:nvPicPr>
          <p:cNvPr id="49" name="Picture 48" descr="egyptian.gif"/>
          <p:cNvPicPr>
            <a:picLocks noChangeAspect="1"/>
          </p:cNvPicPr>
          <p:nvPr/>
        </p:nvPicPr>
        <p:blipFill>
          <a:blip r:embed="rId7" cstate="print"/>
          <a:stretch>
            <a:fillRect/>
          </a:stretch>
        </p:blipFill>
        <p:spPr>
          <a:xfrm rot="14400000" flipH="1">
            <a:off x="6761075" y="3248643"/>
            <a:ext cx="614477" cy="365760"/>
          </a:xfrm>
          <a:prstGeom prst="rect">
            <a:avLst/>
          </a:prstGeom>
        </p:spPr>
      </p:pic>
      <p:pic>
        <p:nvPicPr>
          <p:cNvPr id="50" name="Picture 49" descr="egyptian.gif"/>
          <p:cNvPicPr>
            <a:picLocks noChangeAspect="1"/>
          </p:cNvPicPr>
          <p:nvPr/>
        </p:nvPicPr>
        <p:blipFill>
          <a:blip r:embed="rId7" cstate="print"/>
          <a:stretch>
            <a:fillRect/>
          </a:stretch>
        </p:blipFill>
        <p:spPr>
          <a:xfrm rot="14400000" flipH="1">
            <a:off x="6160936" y="3248643"/>
            <a:ext cx="614477" cy="365760"/>
          </a:xfrm>
          <a:prstGeom prst="rect">
            <a:avLst/>
          </a:prstGeom>
        </p:spPr>
      </p:pic>
      <p:sp>
        <p:nvSpPr>
          <p:cNvPr id="51" name="TextBox 12"/>
          <p:cNvSpPr txBox="1">
            <a:spLocks noChangeArrowheads="1"/>
          </p:cNvSpPr>
          <p:nvPr/>
        </p:nvSpPr>
        <p:spPr bwMode="auto">
          <a:xfrm>
            <a:off x="72008" y="4997494"/>
            <a:ext cx="9036496" cy="1815882"/>
          </a:xfrm>
          <a:prstGeom prst="rect">
            <a:avLst/>
          </a:prstGeom>
          <a:noFill/>
          <a:ln w="9525">
            <a:noFill/>
            <a:miter lim="800000"/>
            <a:headEnd/>
            <a:tailEnd/>
          </a:ln>
        </p:spPr>
        <p:txBody>
          <a:bodyPr wrap="square">
            <a:spAutoFit/>
          </a:bodyPr>
          <a:lstStyle/>
          <a:p>
            <a:pPr algn="ctr"/>
            <a:r>
              <a:rPr lang="en-US" sz="2800" b="1" spc="-30" dirty="0">
                <a:solidFill>
                  <a:schemeClr val="bg1"/>
                </a:solidFill>
                <a:latin typeface="Calibri" pitchFamily="34" charset="0"/>
              </a:rPr>
              <a:t>“God is love.  In this the love of </a:t>
            </a:r>
            <a:r>
              <a:rPr lang="en-US" sz="2800" b="1" spc="-30" dirty="0" smtClean="0">
                <a:solidFill>
                  <a:schemeClr val="bg1"/>
                </a:solidFill>
                <a:latin typeface="Calibri" pitchFamily="34" charset="0"/>
              </a:rPr>
              <a:t>God was </a:t>
            </a:r>
            <a:r>
              <a:rPr lang="en-US" sz="2800" b="1" spc="-30" dirty="0">
                <a:solidFill>
                  <a:schemeClr val="bg1"/>
                </a:solidFill>
                <a:latin typeface="Calibri" pitchFamily="34" charset="0"/>
              </a:rPr>
              <a:t>made manifest among us, that </a:t>
            </a:r>
            <a:r>
              <a:rPr lang="en-US" sz="2800" b="1" spc="-30" dirty="0" smtClean="0">
                <a:solidFill>
                  <a:schemeClr val="bg1"/>
                </a:solidFill>
                <a:latin typeface="Calibri" pitchFamily="34" charset="0"/>
              </a:rPr>
              <a:t>God </a:t>
            </a:r>
            <a:r>
              <a:rPr lang="en-US" sz="2800" b="1" spc="-30" dirty="0">
                <a:solidFill>
                  <a:schemeClr val="bg1"/>
                </a:solidFill>
                <a:latin typeface="Calibri" pitchFamily="34" charset="0"/>
              </a:rPr>
              <a:t>sent his only Son into the world, </a:t>
            </a:r>
            <a:r>
              <a:rPr lang="en-US" sz="2800" b="1" spc="-30" dirty="0" smtClean="0">
                <a:solidFill>
                  <a:schemeClr val="bg1"/>
                </a:solidFill>
                <a:latin typeface="Calibri" pitchFamily="34" charset="0"/>
              </a:rPr>
              <a:t>so </a:t>
            </a:r>
            <a:r>
              <a:rPr lang="en-US" sz="2800" b="1" spc="-30" dirty="0">
                <a:solidFill>
                  <a:schemeClr val="bg1"/>
                </a:solidFill>
                <a:latin typeface="Calibri" pitchFamily="34" charset="0"/>
              </a:rPr>
              <a:t>that we might live through him. </a:t>
            </a:r>
            <a:r>
              <a:rPr lang="en-US" sz="2800" b="1" spc="-30" dirty="0" smtClean="0">
                <a:solidFill>
                  <a:schemeClr val="bg1"/>
                </a:solidFill>
                <a:latin typeface="Calibri" pitchFamily="34" charset="0"/>
              </a:rPr>
              <a:t> In </a:t>
            </a:r>
            <a:r>
              <a:rPr lang="en-US" sz="2800" b="1" spc="-30" dirty="0">
                <a:solidFill>
                  <a:schemeClr val="bg1"/>
                </a:solidFill>
                <a:latin typeface="Calibri" pitchFamily="34" charset="0"/>
              </a:rPr>
              <a:t>this is love, </a:t>
            </a:r>
            <a:r>
              <a:rPr lang="en-US" sz="2800" b="1" spc="-30" dirty="0" smtClean="0">
                <a:solidFill>
                  <a:schemeClr val="bg1"/>
                </a:solidFill>
                <a:latin typeface="Calibri" pitchFamily="34" charset="0"/>
              </a:rPr>
              <a:t>. </a:t>
            </a:r>
            <a:r>
              <a:rPr lang="en-US" sz="2800" b="1" spc="-30" dirty="0">
                <a:solidFill>
                  <a:schemeClr val="bg1"/>
                </a:solidFill>
                <a:latin typeface="Calibri" pitchFamily="34" charset="0"/>
              </a:rPr>
              <a:t>. . he loved us and </a:t>
            </a:r>
            <a:r>
              <a:rPr lang="en-US" sz="2800" b="1" spc="-30" dirty="0" smtClean="0">
                <a:solidFill>
                  <a:schemeClr val="bg1"/>
                </a:solidFill>
                <a:latin typeface="Calibri" pitchFamily="34" charset="0"/>
              </a:rPr>
              <a:t>sent </a:t>
            </a:r>
            <a:r>
              <a:rPr lang="en-US" sz="2800" b="1" spc="-30" dirty="0">
                <a:solidFill>
                  <a:schemeClr val="bg1"/>
                </a:solidFill>
                <a:latin typeface="Calibri" pitchFamily="34" charset="0"/>
              </a:rPr>
              <a:t>his Son to be the </a:t>
            </a:r>
            <a:r>
              <a:rPr lang="en-US" sz="2800" b="1" spc="-30" dirty="0" smtClean="0">
                <a:solidFill>
                  <a:schemeClr val="bg1"/>
                </a:solidFill>
                <a:latin typeface="Calibri" pitchFamily="34" charset="0"/>
              </a:rPr>
              <a:t>propitiation for </a:t>
            </a:r>
            <a:r>
              <a:rPr lang="en-US" sz="2800" b="1" spc="-30" dirty="0">
                <a:solidFill>
                  <a:schemeClr val="bg1"/>
                </a:solidFill>
                <a:latin typeface="Calibri" pitchFamily="34" charset="0"/>
              </a:rPr>
              <a:t>our sins” </a:t>
            </a:r>
            <a:r>
              <a:rPr lang="en-US" sz="2800" b="1" spc="-30" dirty="0" smtClean="0">
                <a:solidFill>
                  <a:schemeClr val="bg1"/>
                </a:solidFill>
                <a:latin typeface="Calibri" pitchFamily="34" charset="0"/>
              </a:rPr>
              <a:t>1 </a:t>
            </a:r>
            <a:r>
              <a:rPr lang="en-US" sz="2800" b="1" spc="-30" dirty="0">
                <a:solidFill>
                  <a:schemeClr val="bg1"/>
                </a:solidFill>
                <a:latin typeface="Calibri" pitchFamily="34" charset="0"/>
              </a:rPr>
              <a:t>John </a:t>
            </a:r>
            <a:r>
              <a:rPr lang="en-US" sz="2800" b="1" spc="-30" dirty="0" smtClean="0">
                <a:solidFill>
                  <a:schemeClr val="bg1"/>
                </a:solidFill>
                <a:latin typeface="Calibri" pitchFamily="34" charset="0"/>
              </a:rPr>
              <a:t>4:8-10</a:t>
            </a:r>
            <a:endParaRPr lang="en-CA" spc="-30" dirty="0">
              <a:solidFill>
                <a:schemeClr val="bg1"/>
              </a:solidFill>
            </a:endParaRPr>
          </a:p>
        </p:txBody>
      </p:sp>
      <p:sp>
        <p:nvSpPr>
          <p:cNvPr id="52" name="TextBox 51"/>
          <p:cNvSpPr txBox="1"/>
          <p:nvPr/>
        </p:nvSpPr>
        <p:spPr>
          <a:xfrm>
            <a:off x="6444208" y="548680"/>
            <a:ext cx="2088232" cy="369332"/>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07504" y="4494599"/>
            <a:ext cx="89644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Heaven is full </a:t>
            </a:r>
            <a:r>
              <a:rPr lang="en-CA" sz="2800" b="1" smtClean="0">
                <a:solidFill>
                  <a:schemeClr val="bg1"/>
                </a:solidFill>
                <a:latin typeface="Calibri" pitchFamily="34" charset="0"/>
                <a:cs typeface="Calibri" pitchFamily="34" charset="0"/>
              </a:rPr>
              <a:t>of joy in </a:t>
            </a:r>
            <a:r>
              <a:rPr lang="en-CA" sz="2800" b="1" dirty="0" smtClean="0">
                <a:solidFill>
                  <a:schemeClr val="bg1"/>
                </a:solidFill>
                <a:latin typeface="Calibri" pitchFamily="34" charset="0"/>
                <a:cs typeface="Calibri" pitchFamily="34" charset="0"/>
              </a:rPr>
              <a:t>the LORD, and life now is a bit of heaven when we rejoice in God as God rejoices in God!</a:t>
            </a:r>
          </a:p>
          <a:p>
            <a:pPr algn="ctr"/>
            <a:r>
              <a:rPr lang="en-CA" sz="2800" b="1" dirty="0" smtClean="0">
                <a:solidFill>
                  <a:schemeClr val="bg1"/>
                </a:solidFill>
                <a:latin typeface="Calibri" pitchFamily="34" charset="0"/>
              </a:rPr>
              <a:t>Lord, without Christ . . .  </a:t>
            </a:r>
          </a:p>
          <a:p>
            <a:pPr algn="ctr"/>
            <a:r>
              <a:rPr lang="en-CA" sz="2800" b="1" dirty="0" smtClean="0">
                <a:solidFill>
                  <a:schemeClr val="bg1"/>
                </a:solidFill>
                <a:latin typeface="Calibri" pitchFamily="34" charset="0"/>
              </a:rPr>
              <a:t>but in Christ crucified and reigning . . . </a:t>
            </a:r>
          </a:p>
          <a:p>
            <a:pPr algn="ctr"/>
            <a:r>
              <a:rPr lang="en-CA" sz="2800" b="1" dirty="0" smtClean="0">
                <a:solidFill>
                  <a:schemeClr val="bg1"/>
                </a:solidFill>
                <a:latin typeface="Calibri" pitchFamily="34" charset="0"/>
              </a:rPr>
              <a:t>As you promise . . . !</a:t>
            </a: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7" name="TextBox 16"/>
          <p:cNvSpPr txBox="1"/>
          <p:nvPr/>
        </p:nvSpPr>
        <p:spPr>
          <a:xfrm>
            <a:off x="7010400" y="6165304"/>
            <a:ext cx="2088232" cy="553998"/>
          </a:xfrm>
          <a:prstGeom prst="rect">
            <a:avLst/>
          </a:prstGeom>
          <a:noFill/>
        </p:spPr>
        <p:txBody>
          <a:bodyPr wrap="square" rtlCol="0">
            <a:spAutoFit/>
          </a:bodyPr>
          <a:lstStyle/>
          <a:p>
            <a:pPr algn="ctr"/>
            <a:r>
              <a:rPr lang="en-CA" sz="1000" dirty="0" err="1" smtClean="0">
                <a:solidFill>
                  <a:schemeClr val="tx1">
                    <a:lumMod val="50000"/>
                  </a:schemeClr>
                </a:solidFill>
              </a:rPr>
              <a:t>smileys</a:t>
            </a:r>
            <a:r>
              <a:rPr lang="en-CA" sz="1000" dirty="0" smtClean="0">
                <a:solidFill>
                  <a:schemeClr val="tx1">
                    <a:lumMod val="50000"/>
                  </a:schemeClr>
                </a:solidFill>
              </a:rPr>
              <a:t> © sherv.net</a:t>
            </a:r>
          </a:p>
          <a:p>
            <a:pPr algn="ctr"/>
            <a:r>
              <a:rPr lang="en-CA" sz="1000" dirty="0" smtClean="0">
                <a:solidFill>
                  <a:schemeClr val="tx1">
                    <a:lumMod val="50000"/>
                  </a:schemeClr>
                </a:solidFill>
              </a:rPr>
              <a:t>Jumping heart © www.fg-a.com</a:t>
            </a:r>
          </a:p>
          <a:p>
            <a:pPr algn="ctr"/>
            <a:r>
              <a:rPr lang="en-CA" sz="1000" dirty="0" smtClean="0">
                <a:solidFill>
                  <a:schemeClr val="tx1">
                    <a:lumMod val="50000"/>
                  </a:schemeClr>
                </a:solidFill>
              </a:rPr>
              <a:t>People circle © clipartfest.com</a:t>
            </a:r>
            <a:endParaRPr lang="en-CA" dirty="0">
              <a:solidFill>
                <a:schemeClr val="tx1">
                  <a:lumMod val="50000"/>
                </a:schemeClr>
              </a:solidFill>
            </a:endParaRPr>
          </a:p>
        </p:txBody>
      </p:sp>
      <p:pic>
        <p:nvPicPr>
          <p:cNvPr id="14" name="Picture 13" descr="egyptian.gif"/>
          <p:cNvPicPr>
            <a:picLocks noChangeAspect="1"/>
          </p:cNvPicPr>
          <p:nvPr/>
        </p:nvPicPr>
        <p:blipFill>
          <a:blip r:embed="rId4" cstate="print"/>
          <a:stretch>
            <a:fillRect/>
          </a:stretch>
        </p:blipFill>
        <p:spPr>
          <a:xfrm rot="14400000" flipH="1">
            <a:off x="3640656" y="2235485"/>
            <a:ext cx="614477" cy="365760"/>
          </a:xfrm>
          <a:prstGeom prst="rect">
            <a:avLst/>
          </a:prstGeom>
        </p:spPr>
      </p:pic>
      <p:pic>
        <p:nvPicPr>
          <p:cNvPr id="18" name="Picture 17" descr="egyptian.gif"/>
          <p:cNvPicPr>
            <a:picLocks noChangeAspect="1"/>
          </p:cNvPicPr>
          <p:nvPr/>
        </p:nvPicPr>
        <p:blipFill>
          <a:blip r:embed="rId4" cstate="print"/>
          <a:stretch>
            <a:fillRect/>
          </a:stretch>
        </p:blipFill>
        <p:spPr>
          <a:xfrm rot="14400000" flipH="1">
            <a:off x="3664731" y="2600571"/>
            <a:ext cx="614477"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664731" y="2960611"/>
            <a:ext cx="614477"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952763" y="2456555"/>
            <a:ext cx="614477" cy="365760"/>
          </a:xfrm>
          <a:prstGeom prst="rect">
            <a:avLst/>
          </a:prstGeom>
        </p:spPr>
      </p:pic>
      <p:pic>
        <p:nvPicPr>
          <p:cNvPr id="21" name="Picture 20" descr="egyptian.gif"/>
          <p:cNvPicPr>
            <a:picLocks noChangeAspect="1"/>
          </p:cNvPicPr>
          <p:nvPr/>
        </p:nvPicPr>
        <p:blipFill>
          <a:blip r:embed="rId4" cstate="print"/>
          <a:stretch>
            <a:fillRect/>
          </a:stretch>
        </p:blipFill>
        <p:spPr>
          <a:xfrm rot="14400000" flipH="1">
            <a:off x="3376699" y="2451509"/>
            <a:ext cx="614477" cy="365760"/>
          </a:xfrm>
          <a:prstGeom prst="rect">
            <a:avLst/>
          </a:prstGeom>
        </p:spPr>
      </p:pic>
      <p:pic>
        <p:nvPicPr>
          <p:cNvPr id="22" name="Picture 21" descr="egyptian.gif"/>
          <p:cNvPicPr>
            <a:picLocks noChangeAspect="1"/>
          </p:cNvPicPr>
          <p:nvPr/>
        </p:nvPicPr>
        <p:blipFill>
          <a:blip r:embed="rId4" cstate="print"/>
          <a:stretch>
            <a:fillRect/>
          </a:stretch>
        </p:blipFill>
        <p:spPr>
          <a:xfrm rot="14400000" flipH="1">
            <a:off x="3376699" y="2816595"/>
            <a:ext cx="614477"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952763" y="2811549"/>
            <a:ext cx="614477" cy="365760"/>
          </a:xfrm>
          <a:prstGeom prst="rect">
            <a:avLst/>
          </a:prstGeom>
        </p:spPr>
      </p:pic>
    </p:spTree>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2" name="Picture 41" descr="www.clipartbest.com dc6XLjAMi.gif"/>
          <p:cNvPicPr>
            <a:picLocks noChangeAspect="1"/>
          </p:cNvPicPr>
          <p:nvPr/>
        </p:nvPicPr>
        <p:blipFill>
          <a:blip r:embed="rId2" cstate="print"/>
          <a:stretch>
            <a:fillRect/>
          </a:stretch>
        </p:blipFill>
        <p:spPr>
          <a:xfrm>
            <a:off x="6337880" y="1598426"/>
            <a:ext cx="2194560" cy="1542542"/>
          </a:xfrm>
          <a:prstGeom prst="rect">
            <a:avLst/>
          </a:prstGeom>
        </p:spPr>
      </p:pic>
      <p:pic>
        <p:nvPicPr>
          <p:cNvPr id="27" name="Picture 26" descr="www.clipartbest.com dc6XLjAMi.gif"/>
          <p:cNvPicPr>
            <a:picLocks noChangeAspect="1"/>
          </p:cNvPicPr>
          <p:nvPr/>
        </p:nvPicPr>
        <p:blipFill>
          <a:blip r:embed="rId2" cstate="print"/>
          <a:stretch>
            <a:fillRect/>
          </a:stretch>
        </p:blipFill>
        <p:spPr>
          <a:xfrm>
            <a:off x="6919664" y="2492896"/>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5796136" y="2492896"/>
            <a:ext cx="2194560" cy="1542542"/>
          </a:xfrm>
          <a:prstGeom prst="rect">
            <a:avLst/>
          </a:prstGeom>
        </p:spPr>
      </p:pic>
      <p:cxnSp>
        <p:nvCxnSpPr>
          <p:cNvPr id="7" name="Straight Arrow Connector 6"/>
          <p:cNvCxnSpPr/>
          <p:nvPr/>
        </p:nvCxnSpPr>
        <p:spPr>
          <a:xfrm flipV="1">
            <a:off x="217058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3" cstate="print">
            <a:duotone>
              <a:prstClr val="black"/>
              <a:srgbClr val="33CCFF">
                <a:tint val="45000"/>
                <a:satMod val="400000"/>
              </a:srgbClr>
            </a:duotone>
          </a:blip>
          <a:srcRect/>
          <a:stretch>
            <a:fillRect/>
          </a:stretch>
        </p:blipFill>
        <p:spPr bwMode="auto">
          <a:xfrm>
            <a:off x="2843808" y="1473977"/>
            <a:ext cx="2592288" cy="2531087"/>
          </a:xfrm>
          <a:prstGeom prst="rect">
            <a:avLst/>
          </a:prstGeom>
          <a:noFill/>
        </p:spPr>
      </p:pic>
      <p:pic>
        <p:nvPicPr>
          <p:cNvPr id="11" name="Picture 10" descr="4you.png"/>
          <p:cNvPicPr>
            <a:picLocks noChangeAspect="1"/>
          </p:cNvPicPr>
          <p:nvPr/>
        </p:nvPicPr>
        <p:blipFill>
          <a:blip r:embed="rId4"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4131077"/>
            <a:ext cx="3275856" cy="830997"/>
          </a:xfrm>
          <a:prstGeom prst="rect">
            <a:avLst/>
          </a:prstGeom>
          <a:noFill/>
        </p:spPr>
        <p:txBody>
          <a:bodyPr wrap="square" rtlCol="0">
            <a:spAutoFit/>
          </a:bodyPr>
          <a:lstStyle/>
          <a:p>
            <a:pPr algn="ctr"/>
            <a:r>
              <a:rPr lang="en-CA" sz="2400" b="1" dirty="0" smtClean="0">
                <a:latin typeface="Calibri" pitchFamily="34" charset="0"/>
              </a:rPr>
              <a:t>now and in his</a:t>
            </a:r>
          </a:p>
          <a:p>
            <a:pPr algn="ctr"/>
            <a:r>
              <a:rPr lang="en-CA" sz="2400" b="1" dirty="0" smtClean="0">
                <a:latin typeface="Calibri" pitchFamily="34" charset="0"/>
              </a:rPr>
              <a:t>eternal glory!</a:t>
            </a:r>
            <a:endParaRPr lang="en-CA" sz="2400" b="1" dirty="0">
              <a:latin typeface="Calibri" pitchFamily="34" charset="0"/>
            </a:endParaRPr>
          </a:p>
        </p:txBody>
      </p:sp>
      <p:cxnSp>
        <p:nvCxnSpPr>
          <p:cNvPr id="20" name="Straight Arrow Connector 19"/>
          <p:cNvCxnSpPr/>
          <p:nvPr/>
        </p:nvCxnSpPr>
        <p:spPr>
          <a:xfrm flipV="1">
            <a:off x="5554960"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915816" y="951111"/>
            <a:ext cx="2448272" cy="507831"/>
          </a:xfrm>
          <a:prstGeom prst="rect">
            <a:avLst/>
          </a:prstGeom>
          <a:noFill/>
        </p:spPr>
        <p:txBody>
          <a:bodyPr wrap="square" rtlCol="0">
            <a:spAutoFit/>
          </a:bodyPr>
          <a:lstStyle/>
          <a:p>
            <a:pPr algn="ctr"/>
            <a:r>
              <a:rPr lang="en-CA" sz="900" dirty="0" smtClean="0">
                <a:solidFill>
                  <a:schemeClr val="tx1">
                    <a:lumMod val="85000"/>
                  </a:schemeClr>
                </a:solidFill>
              </a:rPr>
              <a:t>Dove and Bible  </a:t>
            </a:r>
          </a:p>
          <a:p>
            <a:pPr algn="ctr"/>
            <a:r>
              <a:rPr lang="en-CA" sz="900" dirty="0" smtClean="0">
                <a:solidFill>
                  <a:schemeClr val="tx1">
                    <a:lumMod val="85000"/>
                  </a:schemeClr>
                </a:solidFill>
              </a:rPr>
              <a:t>Microsoft clip art © 2013 </a:t>
            </a:r>
          </a:p>
          <a:p>
            <a:pPr algn="ctr"/>
            <a:r>
              <a:rPr lang="en-CA" sz="900" dirty="0" smtClean="0">
                <a:solidFill>
                  <a:schemeClr val="tx1">
                    <a:lumMod val="85000"/>
                  </a:schemeClr>
                </a:solidFill>
              </a:rPr>
              <a:t>Microsoft Corporation. </a:t>
            </a:r>
            <a:endParaRPr lang="en-CA" sz="900" dirty="0">
              <a:solidFill>
                <a:schemeClr val="tx1">
                  <a:lumMod val="85000"/>
                </a:schemeClr>
              </a:solidFill>
            </a:endParaRPr>
          </a:p>
        </p:txBody>
      </p:sp>
      <p:pic>
        <p:nvPicPr>
          <p:cNvPr id="28" name="Picture 27" descr="dove and sword large cropped.png"/>
          <p:cNvPicPr>
            <a:picLocks noChangeAspect="1"/>
          </p:cNvPicPr>
          <p:nvPr/>
        </p:nvPicPr>
        <p:blipFill>
          <a:blip r:embed="rId5" cstate="print"/>
          <a:stretch>
            <a:fillRect/>
          </a:stretch>
        </p:blipFill>
        <p:spPr>
          <a:xfrm>
            <a:off x="2798881" y="1971779"/>
            <a:ext cx="1269063" cy="1313205"/>
          </a:xfrm>
          <a:prstGeom prst="rect">
            <a:avLst/>
          </a:prstGeom>
        </p:spPr>
      </p:pic>
      <p:sp>
        <p:nvSpPr>
          <p:cNvPr id="26" name="TextBox 25"/>
          <p:cNvSpPr txBox="1"/>
          <p:nvPr/>
        </p:nvSpPr>
        <p:spPr>
          <a:xfrm>
            <a:off x="-36512" y="4131077"/>
            <a:ext cx="2304256" cy="830997"/>
          </a:xfrm>
          <a:prstGeom prst="rect">
            <a:avLst/>
          </a:prstGeom>
          <a:noFill/>
        </p:spPr>
        <p:txBody>
          <a:bodyPr wrap="square" rtlCol="0">
            <a:spAutoFit/>
          </a:bodyPr>
          <a:lstStyle/>
          <a:p>
            <a:pPr algn="ctr"/>
            <a:r>
              <a:rPr lang="en-CA" sz="2400" b="1" dirty="0" smtClean="0">
                <a:latin typeface="Calibri" pitchFamily="34" charset="0"/>
              </a:rPr>
              <a:t>Christ died for</a:t>
            </a:r>
          </a:p>
          <a:p>
            <a:pPr algn="ctr"/>
            <a:r>
              <a:rPr lang="en-CA" sz="2400" b="1" dirty="0" smtClean="0">
                <a:latin typeface="Calibri" pitchFamily="34" charset="0"/>
              </a:rPr>
              <a:t>us to provide</a:t>
            </a:r>
            <a:endParaRPr lang="en-CA" sz="2400" b="1" dirty="0">
              <a:latin typeface="Calibri" pitchFamily="34" charset="0"/>
            </a:endParaRPr>
          </a:p>
        </p:txBody>
      </p:sp>
      <p:sp>
        <p:nvSpPr>
          <p:cNvPr id="30" name="TextBox 29"/>
          <p:cNvSpPr txBox="1"/>
          <p:nvPr/>
        </p:nvSpPr>
        <p:spPr>
          <a:xfrm>
            <a:off x="2411760" y="4131077"/>
            <a:ext cx="3528392" cy="830997"/>
          </a:xfrm>
          <a:prstGeom prst="rect">
            <a:avLst/>
          </a:prstGeom>
          <a:noFill/>
        </p:spPr>
        <p:txBody>
          <a:bodyPr wrap="square" rtlCol="0">
            <a:spAutoFit/>
          </a:bodyPr>
          <a:lstStyle/>
          <a:p>
            <a:pPr algn="ctr"/>
            <a:r>
              <a:rPr lang="en-CA" sz="2400" b="1" dirty="0" smtClean="0">
                <a:latin typeface="Calibri" pitchFamily="34" charset="0"/>
              </a:rPr>
              <a:t>God’s riches of grace in Christ to enjoy the LORD</a:t>
            </a:r>
            <a:endParaRPr lang="en-CA" sz="2400" b="1" dirty="0">
              <a:latin typeface="Calibri" pitchFamily="34" charset="0"/>
            </a:endParaRPr>
          </a:p>
        </p:txBody>
      </p:sp>
      <p:sp>
        <p:nvSpPr>
          <p:cNvPr id="32" name="Title 1"/>
          <p:cNvSpPr txBox="1">
            <a:spLocks/>
          </p:cNvSpPr>
          <p:nvPr/>
        </p:nvSpPr>
        <p:spPr bwMode="auto">
          <a:xfrm>
            <a:off x="3059832" y="44624"/>
            <a:ext cx="3240360" cy="864096"/>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98. Loved!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2" name="Picture 21" descr="angry-face-01s.gif"/>
          <p:cNvPicPr>
            <a:picLocks noChangeAspect="1"/>
          </p:cNvPicPr>
          <p:nvPr/>
        </p:nvPicPr>
        <p:blipFill>
          <a:blip r:embed="rId6" cstate="print"/>
          <a:stretch>
            <a:fillRect/>
          </a:stretch>
        </p:blipFill>
        <p:spPr>
          <a:xfrm>
            <a:off x="323528" y="116632"/>
            <a:ext cx="864096" cy="864096"/>
          </a:xfrm>
          <a:prstGeom prst="ellipse">
            <a:avLst/>
          </a:prstGeom>
        </p:spPr>
      </p:pic>
      <p:sp>
        <p:nvSpPr>
          <p:cNvPr id="35" name="TextBox 34"/>
          <p:cNvSpPr txBox="1"/>
          <p:nvPr/>
        </p:nvSpPr>
        <p:spPr>
          <a:xfrm>
            <a:off x="323528" y="4462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6" name="TextBox 35"/>
          <p:cNvSpPr txBox="1"/>
          <p:nvPr/>
        </p:nvSpPr>
        <p:spPr>
          <a:xfrm>
            <a:off x="1115616" y="44624"/>
            <a:ext cx="1584176" cy="1015663"/>
          </a:xfrm>
          <a:prstGeom prst="rect">
            <a:avLst/>
          </a:prstGeom>
          <a:noFill/>
        </p:spPr>
        <p:txBody>
          <a:bodyPr wrap="square" rtlCol="0">
            <a:spAutoFit/>
          </a:bodyPr>
          <a:lstStyle/>
          <a:p>
            <a:pPr algn="ctr"/>
            <a:r>
              <a:rPr lang="en-CA" sz="2000" dirty="0" smtClean="0">
                <a:solidFill>
                  <a:schemeClr val="bg1"/>
                </a:solidFill>
              </a:rPr>
              <a:t>No! I reject God’s love in Christ!</a:t>
            </a:r>
            <a:endParaRPr lang="en-CA" sz="2000" dirty="0">
              <a:solidFill>
                <a:schemeClr val="bg1"/>
              </a:solidFill>
            </a:endParaRPr>
          </a:p>
        </p:txBody>
      </p:sp>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43" name="TextBox 12"/>
          <p:cNvSpPr txBox="1">
            <a:spLocks noChangeArrowheads="1"/>
          </p:cNvSpPr>
          <p:nvPr/>
        </p:nvSpPr>
        <p:spPr bwMode="auto">
          <a:xfrm>
            <a:off x="72008" y="5284365"/>
            <a:ext cx="9036496"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“God shows his love for us in that </a:t>
            </a:r>
          </a:p>
          <a:p>
            <a:pPr algn="ctr"/>
            <a:r>
              <a:rPr lang="en-CA" sz="2800" b="1" dirty="0" smtClean="0">
                <a:solidFill>
                  <a:schemeClr val="bg1"/>
                </a:solidFill>
                <a:latin typeface="Calibri" pitchFamily="34" charset="0"/>
                <a:cs typeface="Calibri" pitchFamily="34" charset="0"/>
              </a:rPr>
              <a:t>while we were still sinners, Christ died for us”  Rom 5:8</a:t>
            </a:r>
          </a:p>
          <a:p>
            <a:endParaRPr lang="x-none" sz="2800" smtClean="0"/>
          </a:p>
        </p:txBody>
      </p:sp>
      <p:sp>
        <p:nvSpPr>
          <p:cNvPr id="31" name="Rectangle 30"/>
          <p:cNvSpPr/>
          <p:nvPr/>
        </p:nvSpPr>
        <p:spPr>
          <a:xfrm>
            <a:off x="7380312" y="25146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1" name="Picture 40" descr="egyptian.gif"/>
          <p:cNvPicPr>
            <a:picLocks noChangeAspect="1"/>
          </p:cNvPicPr>
          <p:nvPr/>
        </p:nvPicPr>
        <p:blipFill>
          <a:blip r:embed="rId7" cstate="print"/>
          <a:stretch>
            <a:fillRect/>
          </a:stretch>
        </p:blipFill>
        <p:spPr>
          <a:xfrm rot="14400000" flipH="1">
            <a:off x="5527228" y="2553908"/>
            <a:ext cx="2468880" cy="1469572"/>
          </a:xfrm>
          <a:prstGeom prst="rect">
            <a:avLst/>
          </a:prstGeom>
        </p:spPr>
      </p:pic>
      <p:pic>
        <p:nvPicPr>
          <p:cNvPr id="40" name="Picture 39" descr="egyptian.gif"/>
          <p:cNvPicPr>
            <a:picLocks noChangeAspect="1"/>
          </p:cNvPicPr>
          <p:nvPr/>
        </p:nvPicPr>
        <p:blipFill>
          <a:blip r:embed="rId7" cstate="print"/>
          <a:stretch>
            <a:fillRect/>
          </a:stretch>
        </p:blipFill>
        <p:spPr>
          <a:xfrm>
            <a:off x="6207576" y="1383364"/>
            <a:ext cx="2468880" cy="1469572"/>
          </a:xfrm>
          <a:prstGeom prst="rect">
            <a:avLst/>
          </a:prstGeom>
        </p:spPr>
      </p:pic>
      <p:pic>
        <p:nvPicPr>
          <p:cNvPr id="39" name="Picture 38" descr="egyptian.gif"/>
          <p:cNvPicPr>
            <a:picLocks noChangeAspect="1"/>
          </p:cNvPicPr>
          <p:nvPr/>
        </p:nvPicPr>
        <p:blipFill>
          <a:blip r:embed="rId7" cstate="print"/>
          <a:stretch>
            <a:fillRect/>
          </a:stretch>
        </p:blipFill>
        <p:spPr>
          <a:xfrm rot="7200000">
            <a:off x="6967388" y="2546488"/>
            <a:ext cx="2468880" cy="1469572"/>
          </a:xfrm>
          <a:prstGeom prst="rect">
            <a:avLst/>
          </a:prstGeom>
        </p:spPr>
      </p:pic>
      <p:pic>
        <p:nvPicPr>
          <p:cNvPr id="33" name="Picture 32" descr="egyptian.gif"/>
          <p:cNvPicPr>
            <a:picLocks noChangeAspect="1"/>
          </p:cNvPicPr>
          <p:nvPr/>
        </p:nvPicPr>
        <p:blipFill>
          <a:blip r:embed="rId7" cstate="print"/>
          <a:stretch>
            <a:fillRect/>
          </a:stretch>
        </p:blipFill>
        <p:spPr>
          <a:xfrm rot="14400000" flipH="1">
            <a:off x="6473043" y="2744587"/>
            <a:ext cx="614477" cy="365760"/>
          </a:xfrm>
          <a:prstGeom prst="rect">
            <a:avLst/>
          </a:prstGeom>
        </p:spPr>
      </p:pic>
      <p:pic>
        <p:nvPicPr>
          <p:cNvPr id="45" name="Picture 44" descr="egyptian.gif"/>
          <p:cNvPicPr>
            <a:picLocks noChangeAspect="1"/>
          </p:cNvPicPr>
          <p:nvPr/>
        </p:nvPicPr>
        <p:blipFill>
          <a:blip r:embed="rId7" cstate="print"/>
          <a:stretch>
            <a:fillRect/>
          </a:stretch>
        </p:blipFill>
        <p:spPr>
          <a:xfrm rot="14400000" flipH="1">
            <a:off x="6473043" y="3032619"/>
            <a:ext cx="614477" cy="365760"/>
          </a:xfrm>
          <a:prstGeom prst="rect">
            <a:avLst/>
          </a:prstGeom>
        </p:spPr>
      </p:pic>
      <p:pic>
        <p:nvPicPr>
          <p:cNvPr id="46" name="Picture 45" descr="egyptian.gif"/>
          <p:cNvPicPr>
            <a:picLocks noChangeAspect="1"/>
          </p:cNvPicPr>
          <p:nvPr/>
        </p:nvPicPr>
        <p:blipFill>
          <a:blip r:embed="rId7" cstate="print"/>
          <a:stretch>
            <a:fillRect/>
          </a:stretch>
        </p:blipFill>
        <p:spPr>
          <a:xfrm rot="14400000" flipH="1">
            <a:off x="6473043" y="3320651"/>
            <a:ext cx="614477" cy="365760"/>
          </a:xfrm>
          <a:prstGeom prst="rect">
            <a:avLst/>
          </a:prstGeom>
        </p:spPr>
      </p:pic>
      <p:pic>
        <p:nvPicPr>
          <p:cNvPr id="47" name="Picture 46" descr="egyptian.gif"/>
          <p:cNvPicPr>
            <a:picLocks noChangeAspect="1"/>
          </p:cNvPicPr>
          <p:nvPr/>
        </p:nvPicPr>
        <p:blipFill>
          <a:blip r:embed="rId7" cstate="print"/>
          <a:stretch>
            <a:fillRect/>
          </a:stretch>
        </p:blipFill>
        <p:spPr>
          <a:xfrm rot="14400000" flipH="1">
            <a:off x="6761075" y="2896987"/>
            <a:ext cx="614477" cy="365760"/>
          </a:xfrm>
          <a:prstGeom prst="rect">
            <a:avLst/>
          </a:prstGeom>
        </p:spPr>
      </p:pic>
      <p:pic>
        <p:nvPicPr>
          <p:cNvPr id="48" name="Picture 47" descr="egyptian.gif"/>
          <p:cNvPicPr>
            <a:picLocks noChangeAspect="1"/>
          </p:cNvPicPr>
          <p:nvPr/>
        </p:nvPicPr>
        <p:blipFill>
          <a:blip r:embed="rId7" cstate="print"/>
          <a:stretch>
            <a:fillRect/>
          </a:stretch>
        </p:blipFill>
        <p:spPr>
          <a:xfrm rot="14400000" flipH="1">
            <a:off x="6185011" y="2896987"/>
            <a:ext cx="614477" cy="365760"/>
          </a:xfrm>
          <a:prstGeom prst="rect">
            <a:avLst/>
          </a:prstGeom>
        </p:spPr>
      </p:pic>
      <p:pic>
        <p:nvPicPr>
          <p:cNvPr id="49" name="Picture 48" descr="egyptian.gif"/>
          <p:cNvPicPr>
            <a:picLocks noChangeAspect="1"/>
          </p:cNvPicPr>
          <p:nvPr/>
        </p:nvPicPr>
        <p:blipFill>
          <a:blip r:embed="rId7" cstate="print"/>
          <a:stretch>
            <a:fillRect/>
          </a:stretch>
        </p:blipFill>
        <p:spPr>
          <a:xfrm rot="14400000" flipH="1">
            <a:off x="6761075" y="3248643"/>
            <a:ext cx="614477" cy="365760"/>
          </a:xfrm>
          <a:prstGeom prst="rect">
            <a:avLst/>
          </a:prstGeom>
        </p:spPr>
      </p:pic>
      <p:pic>
        <p:nvPicPr>
          <p:cNvPr id="50" name="Picture 49" descr="egyptian.gif"/>
          <p:cNvPicPr>
            <a:picLocks noChangeAspect="1"/>
          </p:cNvPicPr>
          <p:nvPr/>
        </p:nvPicPr>
        <p:blipFill>
          <a:blip r:embed="rId7" cstate="print"/>
          <a:stretch>
            <a:fillRect/>
          </a:stretch>
        </p:blipFill>
        <p:spPr>
          <a:xfrm rot="14400000" flipH="1">
            <a:off x="6160936" y="3248643"/>
            <a:ext cx="614477" cy="365760"/>
          </a:xfrm>
          <a:prstGeom prst="rect">
            <a:avLst/>
          </a:prstGeom>
        </p:spPr>
      </p:pic>
      <p:sp>
        <p:nvSpPr>
          <p:cNvPr id="51" name="TextBox 50"/>
          <p:cNvSpPr txBox="1"/>
          <p:nvPr/>
        </p:nvSpPr>
        <p:spPr>
          <a:xfrm>
            <a:off x="6444208" y="548680"/>
            <a:ext cx="2088232" cy="369332"/>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96952"/>
            <a:ext cx="8229600" cy="1143000"/>
          </a:xfrm>
        </p:spPr>
        <p:txBody>
          <a:bodyPr>
            <a:normAutofit fontScale="90000"/>
          </a:bodyPr>
          <a:lstStyle/>
          <a:p>
            <a:r>
              <a:rPr lang="en-US" sz="3100" dirty="0" smtClean="0"/>
              <a:t/>
            </a:r>
            <a:br>
              <a:rPr lang="en-US" sz="3100" dirty="0" smtClean="0"/>
            </a:br>
            <a:r>
              <a:rPr lang="en-US" sz="3100" b="1" dirty="0" smtClean="0">
                <a:solidFill>
                  <a:schemeClr val="bg1"/>
                </a:solidFill>
                <a:latin typeface="Calibri" pitchFamily="34" charset="0"/>
              </a:rPr>
              <a:t>Since the LORD is full of joy and satisfaction in himself because all his infinitely holy qualities make him supremely enjoyable and satisfying, </a:t>
            </a:r>
            <a:br>
              <a:rPr lang="en-US" sz="3100" b="1" dirty="0" smtClean="0">
                <a:solidFill>
                  <a:schemeClr val="bg1"/>
                </a:solidFill>
                <a:latin typeface="Calibri" pitchFamily="34" charset="0"/>
              </a:rPr>
            </a:br>
            <a:r>
              <a:rPr lang="en-US" sz="3100" b="1" dirty="0" smtClean="0">
                <a:solidFill>
                  <a:srgbClr val="FF0000"/>
                </a:solidFill>
                <a:latin typeface="Calibri" pitchFamily="34" charset="0"/>
              </a:rPr>
              <a:t>there’s nothing more loving </a:t>
            </a:r>
            <a:r>
              <a:rPr lang="en-US" sz="3100" b="1" dirty="0" smtClean="0">
                <a:solidFill>
                  <a:schemeClr val="bg1"/>
                </a:solidFill>
                <a:latin typeface="Calibri" pitchFamily="34" charset="0"/>
              </a:rPr>
              <a:t>than the LORD saving us from the hell we deserve by the death of God the Son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in order to share himself with us so we also are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full of joy and satisfaction in him in his presence,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face to face in an eternal covenant of love relationship, in Christ in God in the Spirit,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and God the Father, Son and Holy Spirit in us!</a:t>
            </a:r>
            <a:r>
              <a:rPr lang="en-US" sz="3100" b="1" dirty="0" smtClean="0">
                <a:latin typeface="Calibri" pitchFamily="34" charset="0"/>
              </a:rPr>
              <a:t/>
            </a:r>
            <a:br>
              <a:rPr lang="en-US" sz="3100" b="1" dirty="0" smtClean="0">
                <a:latin typeface="Calibri" pitchFamily="34" charset="0"/>
              </a:rPr>
            </a:br>
            <a:r>
              <a:rPr lang="en-US" sz="3100" b="1" dirty="0" smtClean="0">
                <a:latin typeface="Calibri" pitchFamily="34" charset="0"/>
              </a:rPr>
              <a:t/>
            </a:r>
            <a:br>
              <a:rPr lang="en-US" sz="3100" b="1" dirty="0" smtClean="0">
                <a:latin typeface="Calibri" pitchFamily="34" charset="0"/>
              </a:rPr>
            </a:br>
            <a:r>
              <a:rPr lang="en-US" sz="3100" dirty="0" smtClean="0">
                <a:latin typeface="Calibri" pitchFamily="34" charset="0"/>
              </a:rPr>
              <a:t/>
            </a:r>
            <a:br>
              <a:rPr lang="en-US" sz="3100" dirty="0" smtClean="0">
                <a:latin typeface="Calibri" pitchFamily="34" charset="0"/>
              </a:rPr>
            </a:br>
            <a:r>
              <a:rPr lang="en-CA" sz="3100" dirty="0" smtClean="0">
                <a:latin typeface="Calibri" pitchFamily="34" charset="0"/>
              </a:rPr>
              <a:t/>
            </a:r>
            <a:br>
              <a:rPr lang="en-CA" sz="3100" dirty="0" smtClean="0">
                <a:latin typeface="Calibri" pitchFamily="34" charset="0"/>
              </a:rPr>
            </a:br>
            <a:endParaRPr lang="en-CA" sz="3100" dirty="0">
              <a:latin typeface="Calibri" pitchFamily="34" charset="0"/>
            </a:endParaRPr>
          </a:p>
        </p:txBody>
      </p:sp>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33" name="Picture 32" descr="lord-jesus-christ-coming-293608.gif"/>
          <p:cNvPicPr>
            <a:picLocks noChangeAspect="1"/>
          </p:cNvPicPr>
          <p:nvPr/>
        </p:nvPicPr>
        <p:blipFill>
          <a:blip r:embed="rId2" cstate="print"/>
          <a:srcRect b="36140"/>
          <a:stretch>
            <a:fillRect/>
          </a:stretch>
        </p:blipFill>
        <p:spPr>
          <a:xfrm>
            <a:off x="2583302" y="1499592"/>
            <a:ext cx="3932914" cy="3657600"/>
          </a:xfrm>
          <a:prstGeom prst="star32">
            <a:avLst/>
          </a:prstGeom>
        </p:spPr>
      </p:pic>
      <p:sp>
        <p:nvSpPr>
          <p:cNvPr id="37" name="Rectangle 36"/>
          <p:cNvSpPr/>
          <p:nvPr/>
        </p:nvSpPr>
        <p:spPr>
          <a:xfrm>
            <a:off x="4350256" y="2727176"/>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5" name="Rectangle 34"/>
          <p:cNvSpPr/>
          <p:nvPr/>
        </p:nvSpPr>
        <p:spPr>
          <a:xfrm>
            <a:off x="3568432" y="3135248"/>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1" name="Picture 30" descr="www.clipartbest.com dc6XLjAMi.gif"/>
          <p:cNvPicPr>
            <a:picLocks noChangeAspect="1"/>
          </p:cNvPicPr>
          <p:nvPr/>
        </p:nvPicPr>
        <p:blipFill>
          <a:blip r:embed="rId3" cstate="print"/>
          <a:stretch>
            <a:fillRect/>
          </a:stretch>
        </p:blipFill>
        <p:spPr>
          <a:xfrm>
            <a:off x="5556056" y="225487"/>
            <a:ext cx="3840480" cy="2699457"/>
          </a:xfrm>
          <a:prstGeom prst="rect">
            <a:avLst/>
          </a:prstGeom>
        </p:spPr>
      </p:pic>
      <p:sp>
        <p:nvSpPr>
          <p:cNvPr id="26" name="Rectangle 25"/>
          <p:cNvSpPr/>
          <p:nvPr/>
        </p:nvSpPr>
        <p:spPr>
          <a:xfrm>
            <a:off x="7126560" y="1340768"/>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380312" y="119675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4" cstate="print"/>
          <a:srcRect l="2863" t="3982" r="-1139" b="8808"/>
          <a:stretch>
            <a:fillRect/>
          </a:stretch>
        </p:blipFill>
        <p:spPr>
          <a:xfrm>
            <a:off x="179512" y="4204342"/>
            <a:ext cx="2952328" cy="2609034"/>
          </a:xfrm>
          <a:prstGeom prst="rect">
            <a:avLst/>
          </a:prstGeom>
        </p:spPr>
      </p:pic>
      <p:cxnSp>
        <p:nvCxnSpPr>
          <p:cNvPr id="10" name="Straight Arrow Connector 9"/>
          <p:cNvCxnSpPr/>
          <p:nvPr/>
        </p:nvCxnSpPr>
        <p:spPr>
          <a:xfrm flipV="1">
            <a:off x="3204220" y="3790305"/>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420888"/>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33265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1" name="TextBox 12"/>
          <p:cNvSpPr txBox="1">
            <a:spLocks noChangeArrowheads="1"/>
          </p:cNvSpPr>
          <p:nvPr/>
        </p:nvSpPr>
        <p:spPr bwMode="auto">
          <a:xfrm>
            <a:off x="179512" y="749022"/>
            <a:ext cx="4680520" cy="1815882"/>
          </a:xfrm>
          <a:prstGeom prst="rect">
            <a:avLst/>
          </a:prstGeom>
          <a:noFill/>
          <a:ln w="9525">
            <a:noFill/>
            <a:miter lim="800000"/>
            <a:headEnd/>
            <a:tailEnd/>
          </a:ln>
        </p:spPr>
        <p:txBody>
          <a:bodyPr wrap="square">
            <a:spAutoFit/>
          </a:bodyPr>
          <a:lstStyle/>
          <a:p>
            <a:r>
              <a:rPr lang="en-US" sz="2800" b="1" dirty="0">
                <a:solidFill>
                  <a:schemeClr val="bg1"/>
                </a:solidFill>
                <a:latin typeface="Calibri" pitchFamily="34" charset="0"/>
              </a:rPr>
              <a:t>“You shall call his name Jesus, for he will </a:t>
            </a:r>
            <a:r>
              <a:rPr lang="en-US" sz="2800" b="1" u="sng" dirty="0">
                <a:solidFill>
                  <a:schemeClr val="bg1"/>
                </a:solidFill>
                <a:latin typeface="Calibri" pitchFamily="34" charset="0"/>
              </a:rPr>
              <a:t>save</a:t>
            </a:r>
            <a:r>
              <a:rPr lang="en-US" sz="2800" b="1" dirty="0">
                <a:solidFill>
                  <a:schemeClr val="bg1"/>
                </a:solidFill>
                <a:latin typeface="Calibri" pitchFamily="34" charset="0"/>
              </a:rPr>
              <a:t> </a:t>
            </a:r>
            <a:r>
              <a:rPr lang="en-US" sz="2800" b="1" dirty="0" smtClean="0">
                <a:solidFill>
                  <a:schemeClr val="bg1"/>
                </a:solidFill>
                <a:latin typeface="Calibri" pitchFamily="34" charset="0"/>
              </a:rPr>
              <a:t>his </a:t>
            </a:r>
            <a:r>
              <a:rPr lang="en-US" sz="2800" b="1" dirty="0">
                <a:solidFill>
                  <a:schemeClr val="bg1"/>
                </a:solidFill>
                <a:latin typeface="Calibri" pitchFamily="34" charset="0"/>
              </a:rPr>
              <a:t>people from </a:t>
            </a:r>
            <a:r>
              <a:rPr lang="en-US" sz="2800" b="1" dirty="0" smtClean="0">
                <a:solidFill>
                  <a:schemeClr val="bg1"/>
                </a:solidFill>
                <a:latin typeface="Calibri" pitchFamily="34" charset="0"/>
              </a:rPr>
              <a:t>their </a:t>
            </a:r>
            <a:r>
              <a:rPr lang="en-US" sz="2800" b="1" dirty="0">
                <a:solidFill>
                  <a:schemeClr val="bg1"/>
                </a:solidFill>
                <a:latin typeface="Calibri" pitchFamily="34" charset="0"/>
              </a:rPr>
              <a:t>sins”  </a:t>
            </a:r>
            <a:endParaRPr lang="en-US" sz="2800" b="1" dirty="0" smtClean="0">
              <a:solidFill>
                <a:schemeClr val="bg1"/>
              </a:solidFill>
              <a:latin typeface="Calibri" pitchFamily="34" charset="0"/>
            </a:endParaRPr>
          </a:p>
          <a:p>
            <a:r>
              <a:rPr lang="en-US" sz="2800" b="1" dirty="0" smtClean="0">
                <a:solidFill>
                  <a:schemeClr val="bg1"/>
                </a:solidFill>
                <a:latin typeface="Calibri" pitchFamily="34" charset="0"/>
              </a:rPr>
              <a:t>Matt 1:21</a:t>
            </a:r>
            <a:endParaRPr lang="en-CA" sz="2800" b="1" dirty="0">
              <a:solidFill>
                <a:schemeClr val="bg1"/>
              </a:solidFill>
              <a:latin typeface="Calibri" pitchFamily="34" charset="0"/>
            </a:endParaRPr>
          </a:p>
        </p:txBody>
      </p:sp>
      <p:sp>
        <p:nvSpPr>
          <p:cNvPr id="34" name="TextBox 11"/>
          <p:cNvSpPr txBox="1">
            <a:spLocks noChangeArrowheads="1"/>
          </p:cNvSpPr>
          <p:nvPr/>
        </p:nvSpPr>
        <p:spPr bwMode="auto">
          <a:xfrm>
            <a:off x="3563888" y="3068960"/>
            <a:ext cx="1944216" cy="523220"/>
          </a:xfrm>
          <a:prstGeom prst="rect">
            <a:avLst/>
          </a:prstGeom>
          <a:noFill/>
          <a:ln w="9525">
            <a:noFill/>
            <a:miter lim="800000"/>
            <a:headEnd/>
            <a:tailEnd/>
          </a:ln>
        </p:spPr>
        <p:txBody>
          <a:bodyPr wrap="square">
            <a:spAutoFit/>
          </a:bodyPr>
          <a:lstStyle/>
          <a:p>
            <a:pPr algn="ctr" eaLnBrk="0" hangingPunct="0"/>
            <a:r>
              <a:rPr lang="en-US" sz="2800" b="1" dirty="0" smtClean="0">
                <a:latin typeface="Calibri" pitchFamily="34" charset="0"/>
                <a:cs typeface="Times New Roman" pitchFamily="18" charset="0"/>
              </a:rPr>
              <a:t>Saved</a:t>
            </a:r>
            <a:endParaRPr lang="en-CA" sz="2800" b="1" dirty="0">
              <a:latin typeface="Calibri" pitchFamily="34" charset="0"/>
            </a:endParaRPr>
          </a:p>
        </p:txBody>
      </p:sp>
      <p:sp>
        <p:nvSpPr>
          <p:cNvPr id="20" name="Title 1"/>
          <p:cNvSpPr txBox="1">
            <a:spLocks/>
          </p:cNvSpPr>
          <p:nvPr/>
        </p:nvSpPr>
        <p:spPr>
          <a:xfrm>
            <a:off x="527943" y="4302224"/>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sp>
        <p:nvSpPr>
          <p:cNvPr id="30" name="TextBox 29"/>
          <p:cNvSpPr txBox="1"/>
          <p:nvPr/>
        </p:nvSpPr>
        <p:spPr>
          <a:xfrm>
            <a:off x="4427984" y="5068341"/>
            <a:ext cx="360040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“Believe in the Lord Jesus, and you will be </a:t>
            </a:r>
            <a:r>
              <a:rPr lang="en-CA" sz="2800" b="1" u="sng" dirty="0" smtClean="0">
                <a:solidFill>
                  <a:schemeClr val="bg1"/>
                </a:solidFill>
                <a:latin typeface="Calibri" pitchFamily="34" charset="0"/>
                <a:cs typeface="Calibri" pitchFamily="34" charset="0"/>
              </a:rPr>
              <a:t>saved</a:t>
            </a:r>
            <a:r>
              <a:rPr lang="en-CA" sz="2800" b="1" dirty="0" smtClean="0">
                <a:solidFill>
                  <a:schemeClr val="bg1"/>
                </a:solidFill>
                <a:latin typeface="Calibri" pitchFamily="34" charset="0"/>
                <a:cs typeface="Calibri" pitchFamily="34" charset="0"/>
              </a:rPr>
              <a:t>”  Acts 16:31</a:t>
            </a:r>
            <a:endParaRPr lang="en-CA" dirty="0"/>
          </a:p>
        </p:txBody>
      </p:sp>
      <p:sp>
        <p:nvSpPr>
          <p:cNvPr id="36" name="TextBox 35"/>
          <p:cNvSpPr txBox="1"/>
          <p:nvPr/>
        </p:nvSpPr>
        <p:spPr>
          <a:xfrm>
            <a:off x="5976664" y="2814027"/>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pic>
        <p:nvPicPr>
          <p:cNvPr id="24" name="Picture 23" descr="angry-face-01s.gif"/>
          <p:cNvPicPr>
            <a:picLocks noChangeAspect="1"/>
          </p:cNvPicPr>
          <p:nvPr/>
        </p:nvPicPr>
        <p:blipFill>
          <a:blip r:embed="rId5" cstate="print"/>
          <a:stretch>
            <a:fillRect/>
          </a:stretch>
        </p:blipFill>
        <p:spPr>
          <a:xfrm>
            <a:off x="8172400" y="5805264"/>
            <a:ext cx="864096" cy="864096"/>
          </a:xfrm>
          <a:prstGeom prst="ellipse">
            <a:avLst/>
          </a:prstGeom>
        </p:spPr>
      </p:pic>
      <p:sp>
        <p:nvSpPr>
          <p:cNvPr id="27" name="TextBox 26"/>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57312" y="332656"/>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30502" y="1290410"/>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22216" y="1296641"/>
            <a:ext cx="2103120" cy="1251856"/>
          </a:xfrm>
          <a:prstGeom prst="rect">
            <a:avLst/>
          </a:prstGeom>
        </p:spPr>
      </p:pic>
      <p:sp>
        <p:nvSpPr>
          <p:cNvPr id="32" name="TextBox 11"/>
          <p:cNvSpPr txBox="1">
            <a:spLocks noChangeArrowheads="1"/>
          </p:cNvSpPr>
          <p:nvPr/>
        </p:nvSpPr>
        <p:spPr bwMode="auto">
          <a:xfrm>
            <a:off x="285720" y="142852"/>
            <a:ext cx="4962852" cy="523220"/>
          </a:xfrm>
          <a:prstGeom prst="rect">
            <a:avLst/>
          </a:prstGeom>
          <a:solidFill>
            <a:srgbClr val="FFFFFF"/>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cs typeface="Times New Roman" pitchFamily="18" charset="0"/>
              </a:rPr>
              <a:t>99. Saved!  Thank you, Lord!</a:t>
            </a:r>
            <a:endParaRPr lang="en-CA" sz="2800" b="1" dirty="0">
              <a:solidFill>
                <a:srgbClr val="FF0000"/>
              </a:solidFill>
              <a:latin typeface="Calibri" pitchFamily="34" charset="0"/>
            </a:endParaRPr>
          </a:p>
        </p:txBody>
      </p:sp>
      <p:pic>
        <p:nvPicPr>
          <p:cNvPr id="38" name="Picture 37" descr="egyptian.gif"/>
          <p:cNvPicPr>
            <a:picLocks noChangeAspect="1"/>
          </p:cNvPicPr>
          <p:nvPr/>
        </p:nvPicPr>
        <p:blipFill>
          <a:blip r:embed="rId6" cstate="print"/>
          <a:stretch>
            <a:fillRect/>
          </a:stretch>
        </p:blipFill>
        <p:spPr>
          <a:xfrm rot="14400000" flipH="1">
            <a:off x="6617059" y="1443397"/>
            <a:ext cx="614477" cy="365760"/>
          </a:xfrm>
          <a:prstGeom prst="rect">
            <a:avLst/>
          </a:prstGeom>
        </p:spPr>
      </p:pic>
      <p:pic>
        <p:nvPicPr>
          <p:cNvPr id="39" name="Picture 38" descr="egyptian.gif"/>
          <p:cNvPicPr>
            <a:picLocks noChangeAspect="1"/>
          </p:cNvPicPr>
          <p:nvPr/>
        </p:nvPicPr>
        <p:blipFill>
          <a:blip r:embed="rId6" cstate="print"/>
          <a:stretch>
            <a:fillRect/>
          </a:stretch>
        </p:blipFill>
        <p:spPr>
          <a:xfrm rot="14400000" flipH="1">
            <a:off x="6617059" y="1736475"/>
            <a:ext cx="614477" cy="365760"/>
          </a:xfrm>
          <a:prstGeom prst="rect">
            <a:avLst/>
          </a:prstGeom>
        </p:spPr>
      </p:pic>
      <p:pic>
        <p:nvPicPr>
          <p:cNvPr id="40" name="Picture 39" descr="egyptian.gif"/>
          <p:cNvPicPr>
            <a:picLocks noChangeAspect="1"/>
          </p:cNvPicPr>
          <p:nvPr/>
        </p:nvPicPr>
        <p:blipFill>
          <a:blip r:embed="rId6" cstate="print"/>
          <a:stretch>
            <a:fillRect/>
          </a:stretch>
        </p:blipFill>
        <p:spPr>
          <a:xfrm rot="14400000" flipH="1">
            <a:off x="6617059" y="2024507"/>
            <a:ext cx="614477" cy="365760"/>
          </a:xfrm>
          <a:prstGeom prst="rect">
            <a:avLst/>
          </a:prstGeom>
        </p:spPr>
      </p:pic>
      <p:pic>
        <p:nvPicPr>
          <p:cNvPr id="45" name="Picture 44" descr="egyptian.gif"/>
          <p:cNvPicPr>
            <a:picLocks noChangeAspect="1"/>
          </p:cNvPicPr>
          <p:nvPr/>
        </p:nvPicPr>
        <p:blipFill>
          <a:blip r:embed="rId6" cstate="print"/>
          <a:stretch>
            <a:fillRect/>
          </a:stretch>
        </p:blipFill>
        <p:spPr>
          <a:xfrm rot="14400000" flipH="1">
            <a:off x="6833083" y="1587413"/>
            <a:ext cx="614477" cy="365760"/>
          </a:xfrm>
          <a:prstGeom prst="rect">
            <a:avLst/>
          </a:prstGeom>
        </p:spPr>
      </p:pic>
      <p:pic>
        <p:nvPicPr>
          <p:cNvPr id="47" name="Picture 46" descr="egyptian.gif"/>
          <p:cNvPicPr>
            <a:picLocks noChangeAspect="1"/>
          </p:cNvPicPr>
          <p:nvPr/>
        </p:nvPicPr>
        <p:blipFill>
          <a:blip r:embed="rId6" cstate="print"/>
          <a:stretch>
            <a:fillRect/>
          </a:stretch>
        </p:blipFill>
        <p:spPr>
          <a:xfrm rot="14400000" flipH="1">
            <a:off x="6376960" y="1587413"/>
            <a:ext cx="614477" cy="365760"/>
          </a:xfrm>
          <a:prstGeom prst="rect">
            <a:avLst/>
          </a:prstGeom>
        </p:spPr>
      </p:pic>
      <p:pic>
        <p:nvPicPr>
          <p:cNvPr id="48" name="Picture 47" descr="egyptian.gif"/>
          <p:cNvPicPr>
            <a:picLocks noChangeAspect="1"/>
          </p:cNvPicPr>
          <p:nvPr/>
        </p:nvPicPr>
        <p:blipFill>
          <a:blip r:embed="rId6" cstate="print"/>
          <a:stretch>
            <a:fillRect/>
          </a:stretch>
        </p:blipFill>
        <p:spPr>
          <a:xfrm rot="14400000" flipH="1">
            <a:off x="6833083" y="1875445"/>
            <a:ext cx="614477" cy="365760"/>
          </a:xfrm>
          <a:prstGeom prst="rect">
            <a:avLst/>
          </a:prstGeom>
        </p:spPr>
      </p:pic>
      <p:pic>
        <p:nvPicPr>
          <p:cNvPr id="49" name="Picture 48" descr="egyptian.gif"/>
          <p:cNvPicPr>
            <a:picLocks noChangeAspect="1"/>
          </p:cNvPicPr>
          <p:nvPr/>
        </p:nvPicPr>
        <p:blipFill>
          <a:blip r:embed="rId6" cstate="print"/>
          <a:stretch>
            <a:fillRect/>
          </a:stretch>
        </p:blipFill>
        <p:spPr>
          <a:xfrm rot="14400000" flipH="1">
            <a:off x="6376960" y="1880491"/>
            <a:ext cx="614477" cy="365760"/>
          </a:xfrm>
          <a:prstGeom prst="rect">
            <a:avLst/>
          </a:prstGeom>
        </p:spPr>
      </p:pic>
      <p:sp>
        <p:nvSpPr>
          <p:cNvPr id="50" name="TextBox 49"/>
          <p:cNvSpPr txBox="1"/>
          <p:nvPr/>
        </p:nvSpPr>
        <p:spPr>
          <a:xfrm>
            <a:off x="6516216" y="3789040"/>
            <a:ext cx="2088232" cy="369332"/>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
        <p:nvSpPr>
          <p:cNvPr id="51"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Tree>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33" name="Picture 32" descr="lord-jesus-christ-coming-293608.gif"/>
          <p:cNvPicPr>
            <a:picLocks noChangeAspect="1"/>
          </p:cNvPicPr>
          <p:nvPr/>
        </p:nvPicPr>
        <p:blipFill>
          <a:blip r:embed="rId2" cstate="print"/>
          <a:srcRect b="36140"/>
          <a:stretch>
            <a:fillRect/>
          </a:stretch>
        </p:blipFill>
        <p:spPr>
          <a:xfrm>
            <a:off x="2583302" y="1499592"/>
            <a:ext cx="3932914" cy="3657600"/>
          </a:xfrm>
          <a:prstGeom prst="star32">
            <a:avLst/>
          </a:prstGeom>
        </p:spPr>
      </p:pic>
      <p:sp>
        <p:nvSpPr>
          <p:cNvPr id="37" name="Rectangle 36"/>
          <p:cNvSpPr/>
          <p:nvPr/>
        </p:nvSpPr>
        <p:spPr>
          <a:xfrm>
            <a:off x="4350256" y="2727176"/>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5" name="Rectangle 34"/>
          <p:cNvSpPr/>
          <p:nvPr/>
        </p:nvSpPr>
        <p:spPr>
          <a:xfrm>
            <a:off x="3568432" y="3135248"/>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1" name="Picture 30" descr="www.clipartbest.com dc6XLjAMi.gif"/>
          <p:cNvPicPr>
            <a:picLocks noChangeAspect="1"/>
          </p:cNvPicPr>
          <p:nvPr/>
        </p:nvPicPr>
        <p:blipFill>
          <a:blip r:embed="rId3" cstate="print"/>
          <a:stretch>
            <a:fillRect/>
          </a:stretch>
        </p:blipFill>
        <p:spPr>
          <a:xfrm>
            <a:off x="5556056" y="225487"/>
            <a:ext cx="3840480" cy="2699457"/>
          </a:xfrm>
          <a:prstGeom prst="rect">
            <a:avLst/>
          </a:prstGeom>
        </p:spPr>
      </p:pic>
      <p:sp>
        <p:nvSpPr>
          <p:cNvPr id="26" name="Rectangle 25"/>
          <p:cNvSpPr/>
          <p:nvPr/>
        </p:nvSpPr>
        <p:spPr>
          <a:xfrm>
            <a:off x="7126560" y="1340768"/>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380312" y="119675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4" cstate="print"/>
          <a:srcRect l="2863" t="3982" r="-1139" b="8808"/>
          <a:stretch>
            <a:fillRect/>
          </a:stretch>
        </p:blipFill>
        <p:spPr>
          <a:xfrm>
            <a:off x="179512" y="4204342"/>
            <a:ext cx="2952328" cy="2609034"/>
          </a:xfrm>
          <a:prstGeom prst="rect">
            <a:avLst/>
          </a:prstGeom>
        </p:spPr>
      </p:pic>
      <p:cxnSp>
        <p:nvCxnSpPr>
          <p:cNvPr id="10" name="Straight Arrow Connector 9"/>
          <p:cNvCxnSpPr/>
          <p:nvPr/>
        </p:nvCxnSpPr>
        <p:spPr>
          <a:xfrm flipV="1">
            <a:off x="3204220" y="3790305"/>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420888"/>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33265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4" name="TextBox 11"/>
          <p:cNvSpPr txBox="1">
            <a:spLocks noChangeArrowheads="1"/>
          </p:cNvSpPr>
          <p:nvPr/>
        </p:nvSpPr>
        <p:spPr bwMode="auto">
          <a:xfrm>
            <a:off x="3563888" y="3068960"/>
            <a:ext cx="1944216" cy="523220"/>
          </a:xfrm>
          <a:prstGeom prst="rect">
            <a:avLst/>
          </a:prstGeom>
          <a:noFill/>
          <a:ln w="9525">
            <a:noFill/>
            <a:miter lim="800000"/>
            <a:headEnd/>
            <a:tailEnd/>
          </a:ln>
        </p:spPr>
        <p:txBody>
          <a:bodyPr wrap="square">
            <a:spAutoFit/>
          </a:bodyPr>
          <a:lstStyle/>
          <a:p>
            <a:pPr algn="ctr" eaLnBrk="0" hangingPunct="0"/>
            <a:r>
              <a:rPr lang="en-US" sz="2800" b="1" dirty="0" smtClean="0">
                <a:latin typeface="Calibri" pitchFamily="34" charset="0"/>
                <a:cs typeface="Times New Roman" pitchFamily="18" charset="0"/>
              </a:rPr>
              <a:t>Saved</a:t>
            </a:r>
            <a:endParaRPr lang="en-CA" sz="2800" b="1" dirty="0">
              <a:latin typeface="Calibri" pitchFamily="34" charset="0"/>
            </a:endParaRPr>
          </a:p>
        </p:txBody>
      </p:sp>
      <p:sp>
        <p:nvSpPr>
          <p:cNvPr id="20" name="Title 1"/>
          <p:cNvSpPr txBox="1">
            <a:spLocks/>
          </p:cNvSpPr>
          <p:nvPr/>
        </p:nvSpPr>
        <p:spPr>
          <a:xfrm>
            <a:off x="527943" y="4302224"/>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sp>
        <p:nvSpPr>
          <p:cNvPr id="36" name="TextBox 35"/>
          <p:cNvSpPr txBox="1"/>
          <p:nvPr/>
        </p:nvSpPr>
        <p:spPr>
          <a:xfrm>
            <a:off x="5976664" y="2814027"/>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pic>
        <p:nvPicPr>
          <p:cNvPr id="24" name="Picture 23" descr="angry-face-01s.gif"/>
          <p:cNvPicPr>
            <a:picLocks noChangeAspect="1"/>
          </p:cNvPicPr>
          <p:nvPr/>
        </p:nvPicPr>
        <p:blipFill>
          <a:blip r:embed="rId5" cstate="print"/>
          <a:stretch>
            <a:fillRect/>
          </a:stretch>
        </p:blipFill>
        <p:spPr>
          <a:xfrm>
            <a:off x="8172400" y="5805264"/>
            <a:ext cx="864096" cy="864096"/>
          </a:xfrm>
          <a:prstGeom prst="ellipse">
            <a:avLst/>
          </a:prstGeom>
        </p:spPr>
      </p:pic>
      <p:sp>
        <p:nvSpPr>
          <p:cNvPr id="27" name="TextBox 26"/>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57312" y="332656"/>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30502" y="1290410"/>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22216" y="1296641"/>
            <a:ext cx="2103120" cy="1251856"/>
          </a:xfrm>
          <a:prstGeom prst="rect">
            <a:avLst/>
          </a:prstGeom>
        </p:spPr>
      </p:pic>
      <p:sp>
        <p:nvSpPr>
          <p:cNvPr id="32" name="TextBox 11"/>
          <p:cNvSpPr txBox="1">
            <a:spLocks noChangeArrowheads="1"/>
          </p:cNvSpPr>
          <p:nvPr/>
        </p:nvSpPr>
        <p:spPr bwMode="auto">
          <a:xfrm>
            <a:off x="285720" y="142852"/>
            <a:ext cx="4962852" cy="523220"/>
          </a:xfrm>
          <a:prstGeom prst="rect">
            <a:avLst/>
          </a:prstGeom>
          <a:solidFill>
            <a:srgbClr val="FFFFFF"/>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cs typeface="Times New Roman" pitchFamily="18" charset="0"/>
              </a:rPr>
              <a:t>99. Saved!  Thank you, Lord!</a:t>
            </a:r>
            <a:endParaRPr lang="en-CA" sz="2800" b="1" dirty="0">
              <a:solidFill>
                <a:srgbClr val="FF0000"/>
              </a:solidFill>
              <a:latin typeface="Calibri" pitchFamily="34" charset="0"/>
            </a:endParaRPr>
          </a:p>
        </p:txBody>
      </p:sp>
      <p:pic>
        <p:nvPicPr>
          <p:cNvPr id="38" name="Picture 37" descr="egyptian.gif"/>
          <p:cNvPicPr>
            <a:picLocks noChangeAspect="1"/>
          </p:cNvPicPr>
          <p:nvPr/>
        </p:nvPicPr>
        <p:blipFill>
          <a:blip r:embed="rId6" cstate="print"/>
          <a:stretch>
            <a:fillRect/>
          </a:stretch>
        </p:blipFill>
        <p:spPr>
          <a:xfrm rot="14400000" flipH="1">
            <a:off x="6617059" y="1443397"/>
            <a:ext cx="614477" cy="365760"/>
          </a:xfrm>
          <a:prstGeom prst="rect">
            <a:avLst/>
          </a:prstGeom>
        </p:spPr>
      </p:pic>
      <p:pic>
        <p:nvPicPr>
          <p:cNvPr id="39" name="Picture 38" descr="egyptian.gif"/>
          <p:cNvPicPr>
            <a:picLocks noChangeAspect="1"/>
          </p:cNvPicPr>
          <p:nvPr/>
        </p:nvPicPr>
        <p:blipFill>
          <a:blip r:embed="rId6" cstate="print"/>
          <a:stretch>
            <a:fillRect/>
          </a:stretch>
        </p:blipFill>
        <p:spPr>
          <a:xfrm rot="14400000" flipH="1">
            <a:off x="6617059" y="1736475"/>
            <a:ext cx="614477" cy="365760"/>
          </a:xfrm>
          <a:prstGeom prst="rect">
            <a:avLst/>
          </a:prstGeom>
        </p:spPr>
      </p:pic>
      <p:pic>
        <p:nvPicPr>
          <p:cNvPr id="40" name="Picture 39" descr="egyptian.gif"/>
          <p:cNvPicPr>
            <a:picLocks noChangeAspect="1"/>
          </p:cNvPicPr>
          <p:nvPr/>
        </p:nvPicPr>
        <p:blipFill>
          <a:blip r:embed="rId6" cstate="print"/>
          <a:stretch>
            <a:fillRect/>
          </a:stretch>
        </p:blipFill>
        <p:spPr>
          <a:xfrm rot="14400000" flipH="1">
            <a:off x="6617059" y="2024507"/>
            <a:ext cx="614477" cy="365760"/>
          </a:xfrm>
          <a:prstGeom prst="rect">
            <a:avLst/>
          </a:prstGeom>
        </p:spPr>
      </p:pic>
      <p:pic>
        <p:nvPicPr>
          <p:cNvPr id="45" name="Picture 44" descr="egyptian.gif"/>
          <p:cNvPicPr>
            <a:picLocks noChangeAspect="1"/>
          </p:cNvPicPr>
          <p:nvPr/>
        </p:nvPicPr>
        <p:blipFill>
          <a:blip r:embed="rId6" cstate="print"/>
          <a:stretch>
            <a:fillRect/>
          </a:stretch>
        </p:blipFill>
        <p:spPr>
          <a:xfrm rot="14400000" flipH="1">
            <a:off x="6833083" y="1587413"/>
            <a:ext cx="614477" cy="365760"/>
          </a:xfrm>
          <a:prstGeom prst="rect">
            <a:avLst/>
          </a:prstGeom>
        </p:spPr>
      </p:pic>
      <p:pic>
        <p:nvPicPr>
          <p:cNvPr id="47" name="Picture 46" descr="egyptian.gif"/>
          <p:cNvPicPr>
            <a:picLocks noChangeAspect="1"/>
          </p:cNvPicPr>
          <p:nvPr/>
        </p:nvPicPr>
        <p:blipFill>
          <a:blip r:embed="rId6" cstate="print"/>
          <a:stretch>
            <a:fillRect/>
          </a:stretch>
        </p:blipFill>
        <p:spPr>
          <a:xfrm rot="14400000" flipH="1">
            <a:off x="6376960" y="1587413"/>
            <a:ext cx="614477" cy="365760"/>
          </a:xfrm>
          <a:prstGeom prst="rect">
            <a:avLst/>
          </a:prstGeom>
        </p:spPr>
      </p:pic>
      <p:pic>
        <p:nvPicPr>
          <p:cNvPr id="48" name="Picture 47" descr="egyptian.gif"/>
          <p:cNvPicPr>
            <a:picLocks noChangeAspect="1"/>
          </p:cNvPicPr>
          <p:nvPr/>
        </p:nvPicPr>
        <p:blipFill>
          <a:blip r:embed="rId6" cstate="print"/>
          <a:stretch>
            <a:fillRect/>
          </a:stretch>
        </p:blipFill>
        <p:spPr>
          <a:xfrm rot="14400000" flipH="1">
            <a:off x="6833083" y="1875445"/>
            <a:ext cx="614477" cy="365760"/>
          </a:xfrm>
          <a:prstGeom prst="rect">
            <a:avLst/>
          </a:prstGeom>
        </p:spPr>
      </p:pic>
      <p:pic>
        <p:nvPicPr>
          <p:cNvPr id="49" name="Picture 48" descr="egyptian.gif"/>
          <p:cNvPicPr>
            <a:picLocks noChangeAspect="1"/>
          </p:cNvPicPr>
          <p:nvPr/>
        </p:nvPicPr>
        <p:blipFill>
          <a:blip r:embed="rId6" cstate="print"/>
          <a:stretch>
            <a:fillRect/>
          </a:stretch>
        </p:blipFill>
        <p:spPr>
          <a:xfrm rot="14400000" flipH="1">
            <a:off x="6376960" y="1880491"/>
            <a:ext cx="614477" cy="365760"/>
          </a:xfrm>
          <a:prstGeom prst="rect">
            <a:avLst/>
          </a:prstGeom>
        </p:spPr>
      </p:pic>
      <p:sp>
        <p:nvSpPr>
          <p:cNvPr id="50" name="TextBox 49"/>
          <p:cNvSpPr txBox="1"/>
          <p:nvPr/>
        </p:nvSpPr>
        <p:spPr>
          <a:xfrm>
            <a:off x="3347864" y="4206567"/>
            <a:ext cx="5760640" cy="2246769"/>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			“Since, therefore, </a:t>
            </a:r>
          </a:p>
          <a:p>
            <a:r>
              <a:rPr lang="en-CA" sz="2800" b="1" dirty="0" smtClean="0">
                <a:solidFill>
                  <a:schemeClr val="bg1"/>
                </a:solidFill>
                <a:latin typeface="Calibri" pitchFamily="34" charset="0"/>
                <a:cs typeface="Calibri" pitchFamily="34" charset="0"/>
              </a:rPr>
              <a:t>			we have now been justified by his blood, much more shall we be </a:t>
            </a:r>
            <a:r>
              <a:rPr lang="en-CA" sz="2800" b="1" u="sng" dirty="0" smtClean="0">
                <a:solidFill>
                  <a:schemeClr val="bg1"/>
                </a:solidFill>
                <a:latin typeface="Calibri" pitchFamily="34" charset="0"/>
                <a:cs typeface="Calibri" pitchFamily="34" charset="0"/>
              </a:rPr>
              <a:t>saved</a:t>
            </a:r>
            <a:r>
              <a:rPr lang="en-CA" sz="2800" b="1" dirty="0" smtClean="0">
                <a:solidFill>
                  <a:schemeClr val="bg1"/>
                </a:solidFill>
                <a:latin typeface="Calibri" pitchFamily="34" charset="0"/>
                <a:cs typeface="Calibri" pitchFamily="34" charset="0"/>
              </a:rPr>
              <a:t> by him from </a:t>
            </a:r>
          </a:p>
          <a:p>
            <a:r>
              <a:rPr lang="en-CA" sz="2800" b="1" dirty="0" smtClean="0">
                <a:solidFill>
                  <a:schemeClr val="bg1"/>
                </a:solidFill>
                <a:latin typeface="Calibri" pitchFamily="34" charset="0"/>
                <a:cs typeface="Calibri" pitchFamily="34" charset="0"/>
              </a:rPr>
              <a:t>the wrath of God”  Rom 5:9</a:t>
            </a:r>
            <a:endParaRPr lang="en-CA" dirty="0"/>
          </a:p>
        </p:txBody>
      </p:sp>
      <p:sp>
        <p:nvSpPr>
          <p:cNvPr id="51" name="TextBox 12"/>
          <p:cNvSpPr txBox="1">
            <a:spLocks noChangeArrowheads="1"/>
          </p:cNvSpPr>
          <p:nvPr/>
        </p:nvSpPr>
        <p:spPr bwMode="auto">
          <a:xfrm>
            <a:off x="179512" y="753603"/>
            <a:ext cx="5328592" cy="2677656"/>
          </a:xfrm>
          <a:prstGeom prst="rect">
            <a:avLst/>
          </a:prstGeom>
          <a:noFill/>
          <a:ln w="9525">
            <a:noFill/>
            <a:miter lim="800000"/>
            <a:headEnd/>
            <a:tailEnd/>
          </a:ln>
        </p:spPr>
        <p:txBody>
          <a:bodyPr wrap="square">
            <a:spAutoFit/>
          </a:bodyPr>
          <a:lstStyle/>
          <a:p>
            <a:r>
              <a:rPr lang="en-CA" sz="2800" b="1" dirty="0" smtClean="0">
                <a:solidFill>
                  <a:schemeClr val="bg1"/>
                </a:solidFill>
                <a:latin typeface="Calibri" pitchFamily="34" charset="0"/>
                <a:cs typeface="Calibri" pitchFamily="34" charset="0"/>
              </a:rPr>
              <a:t>“I am not ashamed of the gospel, for it is the power of God </a:t>
            </a:r>
          </a:p>
          <a:p>
            <a:r>
              <a:rPr lang="en-CA" sz="2800" b="1" dirty="0" smtClean="0">
                <a:solidFill>
                  <a:schemeClr val="bg1"/>
                </a:solidFill>
                <a:latin typeface="Calibri" pitchFamily="34" charset="0"/>
                <a:cs typeface="Calibri" pitchFamily="34" charset="0"/>
              </a:rPr>
              <a:t>for </a:t>
            </a:r>
            <a:r>
              <a:rPr lang="en-CA" sz="2800" b="1" u="sng" dirty="0" smtClean="0">
                <a:solidFill>
                  <a:schemeClr val="bg1"/>
                </a:solidFill>
                <a:latin typeface="Calibri" pitchFamily="34" charset="0"/>
                <a:cs typeface="Calibri" pitchFamily="34" charset="0"/>
              </a:rPr>
              <a:t>salvation</a:t>
            </a:r>
            <a:r>
              <a:rPr lang="en-CA" sz="2800" b="1" dirty="0" smtClean="0">
                <a:solidFill>
                  <a:schemeClr val="bg1"/>
                </a:solidFill>
                <a:latin typeface="Calibri" pitchFamily="34" charset="0"/>
                <a:cs typeface="Calibri" pitchFamily="34" charset="0"/>
              </a:rPr>
              <a:t> to </a:t>
            </a:r>
          </a:p>
          <a:p>
            <a:r>
              <a:rPr lang="en-CA" sz="2800" b="1" dirty="0" smtClean="0">
                <a:solidFill>
                  <a:schemeClr val="bg1"/>
                </a:solidFill>
                <a:latin typeface="Calibri" pitchFamily="34" charset="0"/>
                <a:cs typeface="Calibri" pitchFamily="34" charset="0"/>
              </a:rPr>
              <a:t>everyone </a:t>
            </a:r>
          </a:p>
          <a:p>
            <a:r>
              <a:rPr lang="en-CA" sz="2800" b="1" dirty="0" smtClean="0">
                <a:solidFill>
                  <a:schemeClr val="bg1"/>
                </a:solidFill>
                <a:latin typeface="Calibri" pitchFamily="34" charset="0"/>
                <a:cs typeface="Calibri" pitchFamily="34" charset="0"/>
              </a:rPr>
              <a:t>who believes”</a:t>
            </a:r>
            <a:br>
              <a:rPr lang="en-CA" sz="2800" b="1" dirty="0" smtClean="0">
                <a:solidFill>
                  <a:schemeClr val="bg1"/>
                </a:solidFill>
                <a:latin typeface="Calibri" pitchFamily="34" charset="0"/>
                <a:cs typeface="Calibri" pitchFamily="34" charset="0"/>
              </a:rPr>
            </a:br>
            <a:r>
              <a:rPr lang="en-CA" sz="2800" b="1" dirty="0" smtClean="0">
                <a:solidFill>
                  <a:schemeClr val="bg1"/>
                </a:solidFill>
                <a:latin typeface="Calibri" pitchFamily="34" charset="0"/>
                <a:cs typeface="Calibri" pitchFamily="34" charset="0"/>
              </a:rPr>
              <a:t>Rom 1:16</a:t>
            </a:r>
            <a:endParaRPr lang="x-none" sz="2800" smtClean="0"/>
          </a:p>
        </p:txBody>
      </p:sp>
      <p:sp>
        <p:nvSpPr>
          <p:cNvPr id="52" name="TextBox 51"/>
          <p:cNvSpPr txBox="1"/>
          <p:nvPr/>
        </p:nvSpPr>
        <p:spPr>
          <a:xfrm>
            <a:off x="6516216" y="3645024"/>
            <a:ext cx="2088232" cy="369332"/>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
        <p:nvSpPr>
          <p:cNvPr id="53"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Tree>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14290"/>
            <a:ext cx="8568952" cy="1143000"/>
          </a:xfrm>
        </p:spPr>
        <p:txBody>
          <a:bodyPr/>
          <a:lstStyle/>
          <a:p>
            <a:r>
              <a:rPr lang="en-CA" sz="2800" b="1" dirty="0" smtClean="0">
                <a:solidFill>
                  <a:schemeClr val="tx1"/>
                </a:solidFill>
                <a:latin typeface="Calibri" pitchFamily="34" charset="0"/>
              </a:rPr>
              <a:t>Lord, if Christ had not shed his precious blood . . . </a:t>
            </a:r>
            <a:br>
              <a:rPr lang="en-CA" sz="2800" b="1" dirty="0" smtClean="0">
                <a:solidFill>
                  <a:schemeClr val="tx1"/>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2800" b="1" dirty="0" smtClean="0">
                <a:solidFill>
                  <a:schemeClr val="tx1"/>
                </a:solidFill>
                <a:latin typeface="Calibri" pitchFamily="34" charset="0"/>
              </a:rPr>
              <a:t>but all thanks and praise to you that in Christ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71612"/>
            <a:ext cx="5754734" cy="3683376"/>
          </a:xfrm>
          <a:prstGeom prst="rect">
            <a:avLst/>
          </a:prstGeom>
        </p:spPr>
      </p:pic>
      <p:sp>
        <p:nvSpPr>
          <p:cNvPr id="5" name="TextBox 4"/>
          <p:cNvSpPr txBox="1"/>
          <p:nvPr/>
        </p:nvSpPr>
        <p:spPr>
          <a:xfrm>
            <a:off x="3714744" y="4929198"/>
            <a:ext cx="4679380"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7" name="Title 1"/>
          <p:cNvSpPr txBox="1">
            <a:spLocks/>
          </p:cNvSpPr>
          <p:nvPr/>
        </p:nvSpPr>
        <p:spPr bwMode="auto">
          <a:xfrm>
            <a:off x="285720" y="5500702"/>
            <a:ext cx="854452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“For you know the grace of our Lord Jesus Christ, that though he was rich, yet for your sake he became poor, so that you by his poverty might become rich” 2 </a:t>
            </a:r>
            <a:r>
              <a:rPr lang="en-US" sz="2800" b="1" dirty="0" err="1" smtClean="0">
                <a:latin typeface="Calibri" pitchFamily="34" charset="0"/>
                <a:cs typeface="Calibri" pitchFamily="34" charset="0"/>
              </a:rPr>
              <a:t>Cor</a:t>
            </a:r>
            <a:r>
              <a:rPr lang="en-US" sz="2800" b="1" dirty="0" smtClean="0">
                <a:latin typeface="Calibri" pitchFamily="34" charset="0"/>
                <a:cs typeface="Calibri" pitchFamily="34" charset="0"/>
              </a:rPr>
              <a:t> 8:9</a:t>
            </a:r>
          </a:p>
        </p:txBody>
      </p:sp>
    </p:spTree>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bg>
      <p:bgPr>
        <a:solidFill>
          <a:srgbClr val="00CC00"/>
        </a:solidFill>
        <a:effectLst/>
      </p:bgPr>
    </p:bg>
    <p:spTree>
      <p:nvGrpSpPr>
        <p:cNvPr id="1" name=""/>
        <p:cNvGrpSpPr/>
        <p:nvPr/>
      </p:nvGrpSpPr>
      <p:grpSpPr>
        <a:xfrm>
          <a:off x="0" y="0"/>
          <a:ext cx="0" cy="0"/>
          <a:chOff x="0" y="0"/>
          <a:chExt cx="0" cy="0"/>
        </a:xfrm>
      </p:grpSpPr>
      <p:pic>
        <p:nvPicPr>
          <p:cNvPr id="19" name="Picture 18" descr="www.clipartbest.com dc6XLjAMi.gif"/>
          <p:cNvPicPr>
            <a:picLocks noChangeAspect="1"/>
          </p:cNvPicPr>
          <p:nvPr/>
        </p:nvPicPr>
        <p:blipFill>
          <a:blip r:embed="rId4" cstate="print"/>
          <a:stretch>
            <a:fillRect/>
          </a:stretch>
        </p:blipFill>
        <p:spPr>
          <a:xfrm>
            <a:off x="5556056" y="1377615"/>
            <a:ext cx="3840480" cy="2699457"/>
          </a:xfrm>
          <a:prstGeom prst="rect">
            <a:avLst/>
          </a:prstGeom>
        </p:spPr>
      </p:pic>
      <p:sp>
        <p:nvSpPr>
          <p:cNvPr id="16" name="Rectangle 15"/>
          <p:cNvSpPr/>
          <p:nvPr/>
        </p:nvSpPr>
        <p:spPr>
          <a:xfrm>
            <a:off x="7380312" y="2420888"/>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7126560" y="2636912"/>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4" name="Picture 23" descr="angry-face-01s.gif"/>
          <p:cNvPicPr>
            <a:picLocks noChangeAspect="1"/>
          </p:cNvPicPr>
          <p:nvPr/>
        </p:nvPicPr>
        <p:blipFill>
          <a:blip r:embed="rId5" cstate="print"/>
          <a:stretch>
            <a:fillRect/>
          </a:stretch>
        </p:blipFill>
        <p:spPr>
          <a:xfrm>
            <a:off x="8100392" y="5877272"/>
            <a:ext cx="864096" cy="864096"/>
          </a:xfrm>
          <a:prstGeom prst="ellipse">
            <a:avLst/>
          </a:prstGeom>
        </p:spPr>
      </p:pic>
      <p:sp>
        <p:nvSpPr>
          <p:cNvPr id="27" name="TextBox 26"/>
          <p:cNvSpPr txBox="1"/>
          <p:nvPr/>
        </p:nvSpPr>
        <p:spPr>
          <a:xfrm>
            <a:off x="810039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028384"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72200" y="1529072"/>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12426" y="2514546"/>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36562" y="2515534"/>
            <a:ext cx="2103120" cy="1251856"/>
          </a:xfrm>
          <a:prstGeom prst="rect">
            <a:avLst/>
          </a:prstGeom>
        </p:spPr>
      </p:pic>
      <p:graphicFrame>
        <p:nvGraphicFramePr>
          <p:cNvPr id="8992770" name="Object 2"/>
          <p:cNvGraphicFramePr>
            <a:graphicFrameLocks noChangeAspect="1"/>
          </p:cNvGraphicFramePr>
          <p:nvPr/>
        </p:nvGraphicFramePr>
        <p:xfrm>
          <a:off x="0" y="0"/>
          <a:ext cx="5867400" cy="4394200"/>
        </p:xfrm>
        <a:graphic>
          <a:graphicData uri="http://schemas.openxmlformats.org/presentationml/2006/ole">
            <p:oleObj spid="_x0000_s9213954" name="Slide" r:id="rId7" imgW="4570378" imgH="3427559" progId="PowerPoint.Slide.12">
              <p:embed/>
            </p:oleObj>
          </a:graphicData>
        </a:graphic>
      </p:graphicFrame>
      <p:sp>
        <p:nvSpPr>
          <p:cNvPr id="32" name="Title 1"/>
          <p:cNvSpPr txBox="1">
            <a:spLocks/>
          </p:cNvSpPr>
          <p:nvPr/>
        </p:nvSpPr>
        <p:spPr>
          <a:xfrm>
            <a:off x="6012160" y="210344"/>
            <a:ext cx="2952328" cy="914400"/>
          </a:xfrm>
          <a:prstGeom prst="rect">
            <a:avLst/>
          </a:prstGeom>
          <a:solidFill>
            <a:srgbClr val="FFFFFF"/>
          </a:solidFill>
        </p:spPr>
        <p:txBody>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100. </a:t>
            </a:r>
            <a:r>
              <a:rPr lang="en-CA" sz="2800" b="1" kern="0" dirty="0" err="1" smtClean="0">
                <a:solidFill>
                  <a:srgbClr val="FF0000"/>
                </a:solidFill>
                <a:latin typeface="Calibri" pitchFamily="34" charset="0"/>
                <a:ea typeface="+mj-ea"/>
                <a:cs typeface="+mj-cs"/>
              </a:rPr>
              <a:t>i</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n the </a:t>
            </a:r>
          </a:p>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New Covenant!</a:t>
            </a:r>
          </a:p>
        </p:txBody>
      </p:sp>
      <p:sp>
        <p:nvSpPr>
          <p:cNvPr id="36" name="TextBox 35"/>
          <p:cNvSpPr txBox="1"/>
          <p:nvPr/>
        </p:nvSpPr>
        <p:spPr>
          <a:xfrm>
            <a:off x="5868144" y="3717032"/>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sp>
        <p:nvSpPr>
          <p:cNvPr id="18" name="TextBox 4"/>
          <p:cNvSpPr txBox="1">
            <a:spLocks noChangeArrowheads="1"/>
          </p:cNvSpPr>
          <p:nvPr/>
        </p:nvSpPr>
        <p:spPr bwMode="auto">
          <a:xfrm>
            <a:off x="251718" y="4468379"/>
            <a:ext cx="8640762" cy="2246769"/>
          </a:xfrm>
          <a:prstGeom prst="rect">
            <a:avLst/>
          </a:prstGeom>
          <a:noFill/>
          <a:ln w="9525">
            <a:noFill/>
            <a:miter lim="800000"/>
            <a:headEnd/>
            <a:tailEnd/>
          </a:ln>
        </p:spPr>
        <p:txBody>
          <a:bodyPr>
            <a:spAutoFit/>
          </a:bodyPr>
          <a:lstStyle/>
          <a:p>
            <a:r>
              <a:rPr lang="en-US" sz="2800" b="1" dirty="0">
                <a:solidFill>
                  <a:schemeClr val="bg1"/>
                </a:solidFill>
                <a:latin typeface="Calibri" pitchFamily="34" charset="0"/>
              </a:rPr>
              <a:t>“Therefore he is the mediator of a new covenant, </a:t>
            </a:r>
          </a:p>
          <a:p>
            <a:r>
              <a:rPr lang="en-US" sz="2800" b="1" dirty="0">
                <a:solidFill>
                  <a:schemeClr val="bg1"/>
                </a:solidFill>
                <a:latin typeface="Calibri" pitchFamily="34" charset="0"/>
              </a:rPr>
              <a:t>so that those who are called may receive the promised eternal inheritance, since a death has occurred that redeems them from the transgressions committed </a:t>
            </a:r>
          </a:p>
          <a:p>
            <a:r>
              <a:rPr lang="en-US" sz="2800" b="1" dirty="0">
                <a:solidFill>
                  <a:schemeClr val="bg1"/>
                </a:solidFill>
                <a:latin typeface="Calibri" pitchFamily="34" charset="0"/>
              </a:rPr>
              <a:t>under the first covenant”  Heb </a:t>
            </a:r>
            <a:r>
              <a:rPr lang="en-US" sz="2800" b="1" dirty="0" smtClean="0">
                <a:solidFill>
                  <a:schemeClr val="bg1"/>
                </a:solidFill>
                <a:latin typeface="Calibri" pitchFamily="34" charset="0"/>
              </a:rPr>
              <a:t>9:15</a:t>
            </a:r>
            <a:endParaRPr lang="en-CA" dirty="0"/>
          </a:p>
        </p:txBody>
      </p:sp>
      <p:pic>
        <p:nvPicPr>
          <p:cNvPr id="20" name="Picture 19" descr="egyptian.gif"/>
          <p:cNvPicPr>
            <a:picLocks noChangeAspect="1"/>
          </p:cNvPicPr>
          <p:nvPr/>
        </p:nvPicPr>
        <p:blipFill>
          <a:blip r:embed="rId6" cstate="print"/>
          <a:stretch>
            <a:fillRect/>
          </a:stretch>
        </p:blipFill>
        <p:spPr>
          <a:xfrm rot="14400000" flipH="1">
            <a:off x="6617059" y="2667533"/>
            <a:ext cx="614477" cy="365760"/>
          </a:xfrm>
          <a:prstGeom prst="rect">
            <a:avLst/>
          </a:prstGeom>
        </p:spPr>
      </p:pic>
      <p:pic>
        <p:nvPicPr>
          <p:cNvPr id="21" name="Picture 20" descr="egyptian.gif"/>
          <p:cNvPicPr>
            <a:picLocks noChangeAspect="1"/>
          </p:cNvPicPr>
          <p:nvPr/>
        </p:nvPicPr>
        <p:blipFill>
          <a:blip r:embed="rId6" cstate="print"/>
          <a:stretch>
            <a:fillRect/>
          </a:stretch>
        </p:blipFill>
        <p:spPr>
          <a:xfrm rot="14400000" flipH="1">
            <a:off x="6617059" y="2960611"/>
            <a:ext cx="614477" cy="365760"/>
          </a:xfrm>
          <a:prstGeom prst="rect">
            <a:avLst/>
          </a:prstGeom>
        </p:spPr>
      </p:pic>
      <p:pic>
        <p:nvPicPr>
          <p:cNvPr id="22" name="Picture 21" descr="egyptian.gif"/>
          <p:cNvPicPr>
            <a:picLocks noChangeAspect="1"/>
          </p:cNvPicPr>
          <p:nvPr/>
        </p:nvPicPr>
        <p:blipFill>
          <a:blip r:embed="rId6" cstate="print"/>
          <a:stretch>
            <a:fillRect/>
          </a:stretch>
        </p:blipFill>
        <p:spPr>
          <a:xfrm rot="14400000" flipH="1">
            <a:off x="6592984" y="3248643"/>
            <a:ext cx="614477" cy="365760"/>
          </a:xfrm>
          <a:prstGeom prst="rect">
            <a:avLst/>
          </a:prstGeom>
        </p:spPr>
      </p:pic>
      <p:pic>
        <p:nvPicPr>
          <p:cNvPr id="23" name="Picture 22" descr="egyptian.gif"/>
          <p:cNvPicPr>
            <a:picLocks noChangeAspect="1"/>
          </p:cNvPicPr>
          <p:nvPr/>
        </p:nvPicPr>
        <p:blipFill>
          <a:blip r:embed="rId6" cstate="print"/>
          <a:stretch>
            <a:fillRect/>
          </a:stretch>
        </p:blipFill>
        <p:spPr>
          <a:xfrm rot="14400000" flipH="1">
            <a:off x="6881016" y="2811549"/>
            <a:ext cx="614477" cy="365760"/>
          </a:xfrm>
          <a:prstGeom prst="rect">
            <a:avLst/>
          </a:prstGeom>
        </p:spPr>
      </p:pic>
      <p:pic>
        <p:nvPicPr>
          <p:cNvPr id="26" name="Picture 25" descr="egyptian.gif"/>
          <p:cNvPicPr>
            <a:picLocks noChangeAspect="1"/>
          </p:cNvPicPr>
          <p:nvPr/>
        </p:nvPicPr>
        <p:blipFill>
          <a:blip r:embed="rId6" cstate="print"/>
          <a:stretch>
            <a:fillRect/>
          </a:stretch>
        </p:blipFill>
        <p:spPr>
          <a:xfrm rot="14400000" flipH="1">
            <a:off x="6833083" y="3099581"/>
            <a:ext cx="614477" cy="365760"/>
          </a:xfrm>
          <a:prstGeom prst="rect">
            <a:avLst/>
          </a:prstGeom>
        </p:spPr>
      </p:pic>
      <p:pic>
        <p:nvPicPr>
          <p:cNvPr id="29" name="Picture 28" descr="egyptian.gif"/>
          <p:cNvPicPr>
            <a:picLocks noChangeAspect="1"/>
          </p:cNvPicPr>
          <p:nvPr/>
        </p:nvPicPr>
        <p:blipFill>
          <a:blip r:embed="rId6" cstate="print"/>
          <a:stretch>
            <a:fillRect/>
          </a:stretch>
        </p:blipFill>
        <p:spPr>
          <a:xfrm rot="14400000" flipH="1">
            <a:off x="6376960" y="2819933"/>
            <a:ext cx="614477" cy="365760"/>
          </a:xfrm>
          <a:prstGeom prst="rect">
            <a:avLst/>
          </a:prstGeom>
        </p:spPr>
      </p:pic>
      <p:pic>
        <p:nvPicPr>
          <p:cNvPr id="30" name="Picture 29" descr="egyptian.gif"/>
          <p:cNvPicPr>
            <a:picLocks noChangeAspect="1"/>
          </p:cNvPicPr>
          <p:nvPr/>
        </p:nvPicPr>
        <p:blipFill>
          <a:blip r:embed="rId6" cstate="print"/>
          <a:stretch>
            <a:fillRect/>
          </a:stretch>
        </p:blipFill>
        <p:spPr>
          <a:xfrm rot="14400000" flipH="1">
            <a:off x="6376960" y="3099581"/>
            <a:ext cx="614477" cy="365760"/>
          </a:xfrm>
          <a:prstGeom prst="rect">
            <a:avLst/>
          </a:prstGeom>
        </p:spPr>
      </p:pic>
      <p:sp>
        <p:nvSpPr>
          <p:cNvPr id="31" name="TextBox 30"/>
          <p:cNvSpPr txBox="1"/>
          <p:nvPr/>
        </p:nvSpPr>
        <p:spPr>
          <a:xfrm>
            <a:off x="5868144" y="6237312"/>
            <a:ext cx="2088232" cy="369332"/>
          </a:xfrm>
          <a:prstGeom prst="rect">
            <a:avLst/>
          </a:prstGeom>
          <a:noFill/>
        </p:spPr>
        <p:txBody>
          <a:bodyPr wrap="square" rtlCol="0">
            <a:spAutoFit/>
          </a:bodyPr>
          <a:lstStyle/>
          <a:p>
            <a:pPr algn="ctr"/>
            <a:r>
              <a:rPr lang="en-CA" sz="900" dirty="0" smtClean="0">
                <a:solidFill>
                  <a:schemeClr val="tx1">
                    <a:lumMod val="85000"/>
                  </a:schemeClr>
                </a:solidFill>
              </a:rPr>
              <a:t>smiley s© sherv.net</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14290"/>
            <a:ext cx="8568952" cy="1143000"/>
          </a:xfrm>
        </p:spPr>
        <p:txBody>
          <a:bodyPr/>
          <a:lstStyle/>
          <a:p>
            <a:r>
              <a:rPr lang="en-CA" sz="2800" b="1" dirty="0" smtClean="0">
                <a:solidFill>
                  <a:schemeClr val="tx1"/>
                </a:solidFill>
                <a:latin typeface="Calibri" pitchFamily="34" charset="0"/>
              </a:rPr>
              <a:t>Lord, without Christ’s blood of the New Covenant . . . </a:t>
            </a:r>
            <a:br>
              <a:rPr lang="en-CA" sz="2800" b="1" dirty="0" smtClean="0">
                <a:solidFill>
                  <a:schemeClr val="tx1"/>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2800" b="1" dirty="0" smtClean="0">
                <a:solidFill>
                  <a:schemeClr val="tx1"/>
                </a:solidFill>
                <a:latin typeface="Calibri" pitchFamily="34" charset="0"/>
              </a:rPr>
              <a:t>but all joy and delight in you that in Christ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71612"/>
            <a:ext cx="5754734" cy="3683376"/>
          </a:xfrm>
          <a:prstGeom prst="rect">
            <a:avLst/>
          </a:prstGeom>
        </p:spPr>
      </p:pic>
      <p:sp>
        <p:nvSpPr>
          <p:cNvPr id="5" name="TextBox 4"/>
          <p:cNvSpPr txBox="1"/>
          <p:nvPr/>
        </p:nvSpPr>
        <p:spPr>
          <a:xfrm>
            <a:off x="2879304" y="4929198"/>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itle 1"/>
          <p:cNvSpPr txBox="1">
            <a:spLocks/>
          </p:cNvSpPr>
          <p:nvPr/>
        </p:nvSpPr>
        <p:spPr bwMode="auto">
          <a:xfrm>
            <a:off x="385192" y="5500702"/>
            <a:ext cx="836327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“the gospel of Christ . . . the surpassing grace of God upon you . . . Thanks be to God for his </a:t>
            </a:r>
          </a:p>
          <a:p>
            <a:pPr algn="ctr"/>
            <a:r>
              <a:rPr lang="en-US" sz="2800" b="1" dirty="0" smtClean="0">
                <a:latin typeface="Calibri" pitchFamily="34" charset="0"/>
                <a:cs typeface="Calibri" pitchFamily="34" charset="0"/>
              </a:rPr>
              <a:t>inexpressible gift!” 2 </a:t>
            </a:r>
            <a:r>
              <a:rPr lang="en-US" sz="2800" b="1" dirty="0" err="1" smtClean="0">
                <a:latin typeface="Calibri" pitchFamily="34" charset="0"/>
                <a:cs typeface="Calibri" pitchFamily="34" charset="0"/>
              </a:rPr>
              <a:t>Cor</a:t>
            </a:r>
            <a:r>
              <a:rPr lang="en-US" sz="2800" b="1" dirty="0" smtClean="0">
                <a:latin typeface="Calibri" pitchFamily="34" charset="0"/>
                <a:cs typeface="Calibri" pitchFamily="34" charset="0"/>
              </a:rPr>
              <a:t> 9:13-15</a:t>
            </a:r>
          </a:p>
        </p:txBody>
      </p:sp>
    </p:spTree>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88640"/>
            <a:ext cx="4480560" cy="3360420"/>
          </a:xfrm>
          <a:prstGeom prst="rect">
            <a:avLst/>
          </a:prstGeom>
        </p:spPr>
      </p:pic>
      <p:sp>
        <p:nvSpPr>
          <p:cNvPr id="26" name="Rectangle 25"/>
          <p:cNvSpPr/>
          <p:nvPr/>
        </p:nvSpPr>
        <p:spPr>
          <a:xfrm>
            <a:off x="2195736" y="155679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184482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368152"/>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365104"/>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96144"/>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69269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620688"/>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1774433"/>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1774433"/>
            <a:ext cx="2286000" cy="1360713"/>
          </a:xfrm>
          <a:prstGeom prst="rect">
            <a:avLst/>
          </a:prstGeom>
        </p:spPr>
      </p:pic>
      <p:pic>
        <p:nvPicPr>
          <p:cNvPr id="34" name="Picture 33" descr="egyptian.gif"/>
          <p:cNvPicPr>
            <a:picLocks noChangeAspect="1"/>
          </p:cNvPicPr>
          <p:nvPr/>
        </p:nvPicPr>
        <p:blipFill>
          <a:blip r:embed="rId15" cstate="print"/>
          <a:stretch>
            <a:fillRect/>
          </a:stretch>
        </p:blipFill>
        <p:spPr>
          <a:xfrm rot="14400000" flipH="1">
            <a:off x="1264392" y="1947453"/>
            <a:ext cx="614477" cy="365760"/>
          </a:xfrm>
          <a:prstGeom prst="rect">
            <a:avLst/>
          </a:prstGeom>
        </p:spPr>
      </p:pic>
      <p:pic>
        <p:nvPicPr>
          <p:cNvPr id="35" name="Picture 34" descr="egyptian.gif"/>
          <p:cNvPicPr>
            <a:picLocks noChangeAspect="1"/>
          </p:cNvPicPr>
          <p:nvPr/>
        </p:nvPicPr>
        <p:blipFill>
          <a:blip r:embed="rId15" cstate="print"/>
          <a:stretch>
            <a:fillRect/>
          </a:stretch>
        </p:blipFill>
        <p:spPr>
          <a:xfrm rot="14400000" flipH="1">
            <a:off x="1432483" y="2168523"/>
            <a:ext cx="614477" cy="365760"/>
          </a:xfrm>
          <a:prstGeom prst="rect">
            <a:avLst/>
          </a:prstGeom>
        </p:spPr>
      </p:pic>
      <p:pic>
        <p:nvPicPr>
          <p:cNvPr id="36" name="Picture 35" descr="egyptian.gif"/>
          <p:cNvPicPr>
            <a:picLocks noChangeAspect="1"/>
          </p:cNvPicPr>
          <p:nvPr/>
        </p:nvPicPr>
        <p:blipFill>
          <a:blip r:embed="rId15" cstate="print"/>
          <a:stretch>
            <a:fillRect/>
          </a:stretch>
        </p:blipFill>
        <p:spPr>
          <a:xfrm rot="14400000" flipH="1">
            <a:off x="1576499" y="1947453"/>
            <a:ext cx="614477" cy="365760"/>
          </a:xfrm>
          <a:prstGeom prst="rect">
            <a:avLst/>
          </a:prstGeom>
        </p:spPr>
      </p:pic>
      <p:pic>
        <p:nvPicPr>
          <p:cNvPr id="37" name="Picture 36" descr="egyptian.gif"/>
          <p:cNvPicPr>
            <a:picLocks noChangeAspect="1"/>
          </p:cNvPicPr>
          <p:nvPr/>
        </p:nvPicPr>
        <p:blipFill>
          <a:blip r:embed="rId15" cstate="print"/>
          <a:stretch>
            <a:fillRect/>
          </a:stretch>
        </p:blipFill>
        <p:spPr>
          <a:xfrm rot="14400000" flipH="1">
            <a:off x="1601651" y="2404653"/>
            <a:ext cx="614477" cy="365760"/>
          </a:xfrm>
          <a:prstGeom prst="rect">
            <a:avLst/>
          </a:prstGeom>
        </p:spPr>
      </p:pic>
      <p:pic>
        <p:nvPicPr>
          <p:cNvPr id="38" name="Picture 37" descr="egyptian.gif"/>
          <p:cNvPicPr>
            <a:picLocks noChangeAspect="1"/>
          </p:cNvPicPr>
          <p:nvPr/>
        </p:nvPicPr>
        <p:blipFill>
          <a:blip r:embed="rId15" cstate="print"/>
          <a:stretch>
            <a:fillRect/>
          </a:stretch>
        </p:blipFill>
        <p:spPr>
          <a:xfrm rot="14400000" flipH="1">
            <a:off x="1720515" y="2163477"/>
            <a:ext cx="614477" cy="365760"/>
          </a:xfrm>
          <a:prstGeom prst="rect">
            <a:avLst/>
          </a:prstGeom>
        </p:spPr>
      </p:pic>
      <p:pic>
        <p:nvPicPr>
          <p:cNvPr id="39" name="Picture 38" descr="egyptian.gif"/>
          <p:cNvPicPr>
            <a:picLocks noChangeAspect="1"/>
          </p:cNvPicPr>
          <p:nvPr/>
        </p:nvPicPr>
        <p:blipFill>
          <a:blip r:embed="rId15" cstate="print"/>
          <a:stretch>
            <a:fillRect/>
          </a:stretch>
        </p:blipFill>
        <p:spPr>
          <a:xfrm rot="14400000" flipH="1">
            <a:off x="1264392" y="2379501"/>
            <a:ext cx="614477" cy="365760"/>
          </a:xfrm>
          <a:prstGeom prst="rect">
            <a:avLst/>
          </a:prstGeom>
        </p:spPr>
      </p:pic>
      <p:pic>
        <p:nvPicPr>
          <p:cNvPr id="40" name="Picture 39" descr="egyptian.gif"/>
          <p:cNvPicPr>
            <a:picLocks noChangeAspect="1"/>
          </p:cNvPicPr>
          <p:nvPr/>
        </p:nvPicPr>
        <p:blipFill>
          <a:blip r:embed="rId15" cstate="print"/>
          <a:stretch>
            <a:fillRect/>
          </a:stretch>
        </p:blipFill>
        <p:spPr>
          <a:xfrm rot="14400000" flipH="1">
            <a:off x="1120376" y="2163477"/>
            <a:ext cx="614477" cy="365760"/>
          </a:xfrm>
          <a:prstGeom prst="rect">
            <a:avLst/>
          </a:prstGeom>
        </p:spPr>
      </p:pic>
      <p:sp>
        <p:nvSpPr>
          <p:cNvPr id="41" name="TextBox 40"/>
          <p:cNvSpPr txBox="1"/>
          <p:nvPr/>
        </p:nvSpPr>
        <p:spPr>
          <a:xfrm>
            <a:off x="1187624" y="4509120"/>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
        <p:nvSpPr>
          <p:cNvPr id="31" name="TextBox 30"/>
          <p:cNvSpPr txBox="1"/>
          <p:nvPr/>
        </p:nvSpPr>
        <p:spPr>
          <a:xfrm>
            <a:off x="35496" y="3645024"/>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
        <p:nvSpPr>
          <p:cNvPr id="42" name="Title 1"/>
          <p:cNvSpPr txBox="1">
            <a:spLocks/>
          </p:cNvSpPr>
          <p:nvPr/>
        </p:nvSpPr>
        <p:spPr>
          <a:xfrm>
            <a:off x="0" y="5373216"/>
            <a:ext cx="9144000" cy="1554480"/>
          </a:xfrm>
          <a:prstGeom prst="rect">
            <a:avLst/>
          </a:prstGeom>
          <a:solidFill>
            <a:srgbClr val="002060"/>
          </a:solidFill>
        </p:spPr>
        <p:txBody>
          <a:bodyPr>
            <a:noAutofit/>
          </a:bodyPr>
          <a:lstStyle/>
          <a:p>
            <a:pPr lvl="0" algn="ctr" eaLnBrk="0" hangingPunct="0">
              <a:defRPr/>
            </a:pPr>
            <a:r>
              <a:rPr lang="en-US" sz="2600" b="1" spc="-50" dirty="0" smtClean="0">
                <a:latin typeface="Calibri" pitchFamily="34" charset="0"/>
                <a:cs typeface="Calibri" pitchFamily="34" charset="0"/>
              </a:rPr>
              <a:t>Joy and satisfaction are in Christ, not beauty, music, phones, movies, games, sports, cars, money, friends, romance, sex, food, drinking, drugs, homes or jobs!  Jesus had supreme joy without sex or money!</a:t>
            </a:r>
            <a:endParaRPr kumimoji="0" lang="en-US" sz="2600" b="1" i="0" u="none" strike="noStrike" kern="0" cap="none" spc="-5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589240"/>
            <a:ext cx="3135456" cy="923330"/>
          </a:xfrm>
          <a:prstGeom prst="rect">
            <a:avLst/>
          </a:prstGeom>
          <a:noFill/>
        </p:spPr>
        <p:txBody>
          <a:bodyPr wrap="square" rtlCol="0">
            <a:spAutoFit/>
          </a:bodyPr>
          <a:lstStyle/>
          <a:p>
            <a:pPr algn="ctr"/>
            <a:r>
              <a:rPr lang="en-CA" b="1" dirty="0" smtClean="0">
                <a:solidFill>
                  <a:srgbClr val="FF0000"/>
                </a:solidFill>
              </a:rPr>
              <a:t>I am your </a:t>
            </a:r>
          </a:p>
          <a:p>
            <a:pPr algn="ctr"/>
            <a:r>
              <a:rPr lang="en-CA" b="1" dirty="0" smtClean="0">
                <a:solidFill>
                  <a:srgbClr val="FF0000"/>
                </a:solidFill>
              </a:rPr>
              <a:t>spiritual fullness </a:t>
            </a:r>
          </a:p>
          <a:p>
            <a:pPr algn="ctr"/>
            <a:r>
              <a:rPr lang="en-CA" b="1" dirty="0" smtClean="0">
                <a:solidFill>
                  <a:srgbClr val="FF0000"/>
                </a:solidFill>
              </a:rPr>
              <a:t>in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rPr>
              <a:t>Find joy and satisfaction in God. </a:t>
            </a:r>
            <a:r>
              <a:rPr lang="en-CA" sz="2800" kern="0" dirty="0" smtClean="0">
                <a:solidFill>
                  <a:schemeClr val="bg1"/>
                </a:solidFill>
                <a:latin typeface="Arial Black" pitchFamily="34" charset="0"/>
                <a:ea typeface="+mj-ea"/>
                <a:cs typeface="+mj-cs"/>
              </a:rPr>
              <a:t>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934072"/>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algn="ctr" eaLnBrk="0" hangingPunct="0"/>
            <a:r>
              <a:rPr lang="en-US" sz="2800" kern="0" dirty="0" smtClean="0">
                <a:latin typeface="Calibri" pitchFamily="34" charset="0"/>
                <a:ea typeface="+mj-ea"/>
                <a:cs typeface="Calibri" pitchFamily="34" charset="0"/>
              </a:rPr>
              <a:t>I give.</a:t>
            </a:r>
          </a:p>
          <a:p>
            <a:pPr algn="ctr" eaLnBrk="0" hangingPunct="0"/>
            <a:r>
              <a:rPr lang="en-US" sz="2800" kern="0" dirty="0" smtClean="0">
                <a:latin typeface="Calibri" pitchFamily="34" charset="0"/>
                <a:ea typeface="+mj-ea"/>
                <a:cs typeface="Calibri" pitchFamily="34" charset="0"/>
              </a:rPr>
              <a:t>You receive.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 all</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I DO 4 U</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one else like Jesus!</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0" name="Rectangle 19"/>
          <p:cNvSpPr/>
          <p:nvPr/>
        </p:nvSpPr>
        <p:spPr>
          <a:xfrm>
            <a:off x="4383400" y="170080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4572000" y="1628800"/>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TextBox 39"/>
          <p:cNvSpPr txBox="1">
            <a:spLocks noChangeArrowheads="1"/>
          </p:cNvSpPr>
          <p:nvPr/>
        </p:nvSpPr>
        <p:spPr bwMode="auto">
          <a:xfrm>
            <a:off x="72008" y="3129930"/>
            <a:ext cx="8964488" cy="353943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There is nothing more breath-taking, delightful, exciting,  and satisfying than a personal relationship with God </a:t>
            </a:r>
          </a:p>
          <a:p>
            <a:pPr algn="ctr"/>
            <a:r>
              <a:rPr lang="en-CA" sz="2800" b="1" dirty="0" smtClean="0">
                <a:solidFill>
                  <a:schemeClr val="bg1"/>
                </a:solidFill>
                <a:latin typeface="Calibri" pitchFamily="34" charset="0"/>
              </a:rPr>
              <a:t>the Father, Son and Spirit to enjoy the supreme oneness, love, fellowship, and cooperation the one holy Lord </a:t>
            </a:r>
          </a:p>
          <a:p>
            <a:pPr algn="ctr"/>
            <a:r>
              <a:rPr lang="en-CA" sz="2800" b="1" dirty="0" smtClean="0">
                <a:solidFill>
                  <a:schemeClr val="bg1"/>
                </a:solidFill>
                <a:latin typeface="Calibri" pitchFamily="34" charset="0"/>
              </a:rPr>
              <a:t>God Almighty enjoys in himself and shares with us.</a:t>
            </a:r>
          </a:p>
          <a:p>
            <a:pPr algn="ctr"/>
            <a:r>
              <a:rPr lang="en-CA" sz="2800" b="1" dirty="0" smtClean="0">
                <a:solidFill>
                  <a:schemeClr val="bg1"/>
                </a:solidFill>
                <a:latin typeface="Calibri" pitchFamily="34" charset="0"/>
              </a:rPr>
              <a:t>To enjoy God as God enjoys God – what glory!</a:t>
            </a:r>
          </a:p>
          <a:p>
            <a:pPr algn="ctr"/>
            <a:r>
              <a:rPr lang="en-CA" sz="2800" b="1" dirty="0" smtClean="0">
                <a:solidFill>
                  <a:schemeClr val="bg1"/>
                </a:solidFill>
                <a:latin typeface="Calibri" pitchFamily="34" charset="0"/>
                <a:cs typeface="Calibri" pitchFamily="34" charset="0"/>
              </a:rPr>
              <a:t>Heaven is a celebration of God, and life on earth is a bit of heaven when we rejoice in God as God rejoices in God!</a:t>
            </a:r>
            <a:endParaRPr lang="en-CA" sz="2800" b="1" dirty="0">
              <a:solidFill>
                <a:schemeClr val="bg1"/>
              </a:solidFill>
              <a:latin typeface="Calibri" pitchFamily="34" charset="0"/>
              <a:cs typeface="Calibri" pitchFamily="34" charset="0"/>
            </a:endParaRPr>
          </a:p>
        </p:txBody>
      </p:sp>
      <p:sp>
        <p:nvSpPr>
          <p:cNvPr id="44" name="WordArt 2"/>
          <p:cNvSpPr>
            <a:spLocks noChangeArrowheads="1" noChangeShapeType="1" noTextEdit="1"/>
          </p:cNvSpPr>
          <p:nvPr/>
        </p:nvSpPr>
        <p:spPr bwMode="auto">
          <a:xfrm>
            <a:off x="3347864" y="332656"/>
            <a:ext cx="2448272" cy="108012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11" name="Picture 10" descr="egyptian.gif"/>
          <p:cNvPicPr>
            <a:picLocks noChangeAspect="1"/>
          </p:cNvPicPr>
          <p:nvPr/>
        </p:nvPicPr>
        <p:blipFill>
          <a:blip r:embed="rId2" cstate="print"/>
          <a:stretch>
            <a:fillRect/>
          </a:stretch>
        </p:blipFill>
        <p:spPr>
          <a:xfrm>
            <a:off x="3307824" y="392834"/>
            <a:ext cx="2560320" cy="1523998"/>
          </a:xfrm>
          <a:prstGeom prst="rect">
            <a:avLst/>
          </a:prstGeom>
        </p:spPr>
      </p:pic>
      <p:pic>
        <p:nvPicPr>
          <p:cNvPr id="12" name="Picture 11" descr="egyptian.gif"/>
          <p:cNvPicPr>
            <a:picLocks noChangeAspect="1"/>
          </p:cNvPicPr>
          <p:nvPr/>
        </p:nvPicPr>
        <p:blipFill>
          <a:blip r:embed="rId2" cstate="print"/>
          <a:stretch>
            <a:fillRect/>
          </a:stretch>
        </p:blipFill>
        <p:spPr>
          <a:xfrm rot="14400000" flipH="1">
            <a:off x="2672752" y="1584491"/>
            <a:ext cx="2560320" cy="1523998"/>
          </a:xfrm>
          <a:prstGeom prst="rect">
            <a:avLst/>
          </a:prstGeom>
        </p:spPr>
      </p:pic>
      <p:pic>
        <p:nvPicPr>
          <p:cNvPr id="13" name="Picture 12" descr="egyptian.gif"/>
          <p:cNvPicPr>
            <a:picLocks noChangeAspect="1"/>
          </p:cNvPicPr>
          <p:nvPr/>
        </p:nvPicPr>
        <p:blipFill>
          <a:blip r:embed="rId2" cstate="print"/>
          <a:stretch>
            <a:fillRect/>
          </a:stretch>
        </p:blipFill>
        <p:spPr>
          <a:xfrm rot="7200000">
            <a:off x="4081892" y="1543773"/>
            <a:ext cx="2560320" cy="1523998"/>
          </a:xfrm>
          <a:prstGeom prst="rect">
            <a:avLst/>
          </a:prstGeom>
        </p:spPr>
      </p:pic>
      <p:pic>
        <p:nvPicPr>
          <p:cNvPr id="14" name="Picture 13" descr="www.fg-a.com valentine 2-jumping-heart.gif"/>
          <p:cNvPicPr>
            <a:picLocks noChangeAspect="1"/>
          </p:cNvPicPr>
          <p:nvPr/>
        </p:nvPicPr>
        <p:blipFill>
          <a:blip r:embed="rId3" cstate="print"/>
          <a:stretch>
            <a:fillRect/>
          </a:stretch>
        </p:blipFill>
        <p:spPr>
          <a:xfrm>
            <a:off x="4077072" y="1159396"/>
            <a:ext cx="1143000" cy="1333500"/>
          </a:xfrm>
          <a:prstGeom prst="rect">
            <a:avLst/>
          </a:prstGeom>
        </p:spPr>
      </p:pic>
      <p:sp>
        <p:nvSpPr>
          <p:cNvPr id="16" name="TextBox 15"/>
          <p:cNvSpPr txBox="1">
            <a:spLocks noChangeArrowheads="1"/>
          </p:cNvSpPr>
          <p:nvPr/>
        </p:nvSpPr>
        <p:spPr bwMode="auto">
          <a:xfrm>
            <a:off x="35496" y="387821"/>
            <a:ext cx="333948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“In your presence there is fullness </a:t>
            </a:r>
          </a:p>
          <a:p>
            <a:pPr algn="ctr"/>
            <a:r>
              <a:rPr lang="en-CA" sz="2800" b="1" dirty="0" smtClean="0">
                <a:latin typeface="Calibri" pitchFamily="34" charset="0"/>
                <a:cs typeface="Calibri" pitchFamily="34" charset="0"/>
              </a:rPr>
              <a:t>of joy; </a:t>
            </a:r>
            <a:endParaRPr lang="en-CA" sz="2800" b="1" dirty="0">
              <a:solidFill>
                <a:schemeClr val="bg1"/>
              </a:solidFill>
              <a:latin typeface="Calibri" pitchFamily="34" charset="0"/>
              <a:cs typeface="Calibri" pitchFamily="34" charset="0"/>
            </a:endParaRPr>
          </a:p>
        </p:txBody>
      </p:sp>
      <p:sp>
        <p:nvSpPr>
          <p:cNvPr id="17" name="TextBox 16"/>
          <p:cNvSpPr txBox="1">
            <a:spLocks noChangeArrowheads="1"/>
          </p:cNvSpPr>
          <p:nvPr/>
        </p:nvSpPr>
        <p:spPr bwMode="auto">
          <a:xfrm>
            <a:off x="5769024" y="392465"/>
            <a:ext cx="3339480"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your right hand are pleasures forevermore”  </a:t>
            </a:r>
          </a:p>
          <a:p>
            <a:pPr algn="ctr"/>
            <a:r>
              <a:rPr lang="en-CA" sz="2800" b="1" dirty="0" err="1" smtClean="0">
                <a:latin typeface="Calibri" pitchFamily="34" charset="0"/>
                <a:cs typeface="Calibri" pitchFamily="34" charset="0"/>
              </a:rPr>
              <a:t>Psa</a:t>
            </a:r>
            <a:r>
              <a:rPr lang="en-CA" sz="2800" b="1" dirty="0" smtClean="0">
                <a:latin typeface="Calibri" pitchFamily="34" charset="0"/>
                <a:cs typeface="Calibri" pitchFamily="34" charset="0"/>
              </a:rPr>
              <a:t> 16:11</a:t>
            </a:r>
            <a:endParaRPr lang="en-CA" sz="2800" b="1" dirty="0">
              <a:solidFill>
                <a:schemeClr val="bg1"/>
              </a:solidFill>
              <a:latin typeface="Calibri" pitchFamily="34" charset="0"/>
              <a:cs typeface="Calibri" pitchFamily="34" charset="0"/>
            </a:endParaRPr>
          </a:p>
        </p:txBody>
      </p:sp>
      <p:sp>
        <p:nvSpPr>
          <p:cNvPr id="18" name="TextBox 17"/>
          <p:cNvSpPr txBox="1"/>
          <p:nvPr/>
        </p:nvSpPr>
        <p:spPr>
          <a:xfrm>
            <a:off x="611560" y="213285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8" name="Picture 17" descr="www.clipartfest.com aaf199e4e5444100a944d574457b2f7a_animated-powerpoint-templates-free-animated-clipart-for-ppt_1024-768.gif"/>
          <p:cNvPicPr>
            <a:picLocks noChangeAspect="1"/>
          </p:cNvPicPr>
          <p:nvPr/>
        </p:nvPicPr>
        <p:blipFill>
          <a:blip r:embed="rId3" cstate="print"/>
          <a:stretch>
            <a:fillRect/>
          </a:stretch>
        </p:blipFill>
        <p:spPr>
          <a:xfrm>
            <a:off x="-36512" y="-1683568"/>
            <a:ext cx="9144000" cy="7992888"/>
          </a:xfrm>
          <a:prstGeom prst="rect">
            <a:avLst/>
          </a:prstGeom>
        </p:spPr>
      </p:pic>
      <p:sp>
        <p:nvSpPr>
          <p:cNvPr id="19" name="TextBox 18"/>
          <p:cNvSpPr txBox="1"/>
          <p:nvPr/>
        </p:nvSpPr>
        <p:spPr>
          <a:xfrm>
            <a:off x="36512" y="44624"/>
            <a:ext cx="9144000" cy="5262979"/>
          </a:xfrm>
          <a:prstGeom prst="rect">
            <a:avLst/>
          </a:prstGeom>
          <a:noFill/>
        </p:spPr>
        <p:txBody>
          <a:bodyPr wrap="square" rtlCol="0">
            <a:spAutoFit/>
          </a:bodyPr>
          <a:lstStyle/>
          <a:p>
            <a:pPr algn="ctr"/>
            <a:r>
              <a:rPr lang="en-US" sz="2400" b="1" dirty="0" smtClean="0">
                <a:solidFill>
                  <a:srgbClr val="FF0000"/>
                </a:solidFill>
              </a:rPr>
              <a:t>Alive, Self-existent</a:t>
            </a:r>
            <a:endParaRPr lang="en-CA" sz="2400" dirty="0" smtClean="0">
              <a:solidFill>
                <a:srgbClr val="FF0000"/>
              </a:solidFill>
            </a:endParaRPr>
          </a:p>
          <a:p>
            <a:pPr algn="ctr"/>
            <a:r>
              <a:rPr lang="en-US" sz="2400" b="1" dirty="0" smtClean="0">
                <a:solidFill>
                  <a:srgbClr val="FF0000"/>
                </a:solidFill>
              </a:rPr>
              <a:t>Spiritual                    Personal</a:t>
            </a:r>
            <a:endParaRPr lang="en-CA" sz="2400" dirty="0" smtClean="0">
              <a:solidFill>
                <a:srgbClr val="FF0000"/>
              </a:solidFill>
            </a:endParaRPr>
          </a:p>
          <a:p>
            <a:pPr algn="ctr"/>
            <a:r>
              <a:rPr lang="en-US" sz="2400" b="1" dirty="0" smtClean="0">
                <a:solidFill>
                  <a:srgbClr val="FF0000"/>
                </a:solidFill>
              </a:rPr>
              <a:t>Free Self-determining Independent </a:t>
            </a:r>
          </a:p>
          <a:p>
            <a:pPr algn="ctr"/>
            <a:r>
              <a:rPr lang="en-US" sz="2400" b="1" dirty="0" smtClean="0">
                <a:solidFill>
                  <a:srgbClr val="FF0000"/>
                </a:solidFill>
              </a:rPr>
              <a:t>Wise Intelligent Infinite Eternal Unchanging</a:t>
            </a:r>
          </a:p>
          <a:p>
            <a:pPr algn="ctr"/>
            <a:r>
              <a:rPr lang="en-US" sz="2400" b="1" dirty="0" smtClean="0">
                <a:solidFill>
                  <a:srgbClr val="FF0000"/>
                </a:solidFill>
              </a:rPr>
              <a:t>Immanent          Transcendent           Omniscient</a:t>
            </a:r>
          </a:p>
          <a:p>
            <a:pPr algn="ctr"/>
            <a:r>
              <a:rPr lang="en-US" sz="2400" b="1" dirty="0" smtClean="0">
                <a:solidFill>
                  <a:srgbClr val="FF0000"/>
                </a:solidFill>
              </a:rPr>
              <a:t>Omnipresent              Omnipotent             Sovereign</a:t>
            </a:r>
          </a:p>
          <a:p>
            <a:pPr algn="ctr"/>
            <a:r>
              <a:rPr lang="en-US" sz="2400" b="1" dirty="0" smtClean="0">
                <a:solidFill>
                  <a:srgbClr val="FF0000"/>
                </a:solidFill>
              </a:rPr>
              <a:t>Faithful       Righteous        Just       Holy        Perfect</a:t>
            </a:r>
          </a:p>
          <a:p>
            <a:pPr algn="ctr"/>
            <a:r>
              <a:rPr lang="en-US" sz="2400" b="1" dirty="0" smtClean="0">
                <a:solidFill>
                  <a:srgbClr val="FF0000"/>
                </a:solidFill>
              </a:rPr>
              <a:t>Humble            Love            Gracious            Merciful </a:t>
            </a:r>
          </a:p>
          <a:p>
            <a:pPr algn="ctr"/>
            <a:r>
              <a:rPr lang="en-US" sz="2400" b="1" dirty="0" smtClean="0">
                <a:solidFill>
                  <a:srgbClr val="FF0000"/>
                </a:solidFill>
              </a:rPr>
              <a:t>Good         Wrath         Longsuffering         Patient</a:t>
            </a:r>
          </a:p>
          <a:p>
            <a:pPr algn="ctr"/>
            <a:r>
              <a:rPr lang="en-US" sz="2400" b="1" dirty="0" smtClean="0">
                <a:solidFill>
                  <a:srgbClr val="FF0000"/>
                </a:solidFill>
              </a:rPr>
              <a:t>True     Truthful                   Jealous     Zealous </a:t>
            </a:r>
          </a:p>
          <a:p>
            <a:pPr algn="ctr"/>
            <a:r>
              <a:rPr lang="en-US" sz="2400" b="1" dirty="0" smtClean="0">
                <a:solidFill>
                  <a:srgbClr val="FF0000"/>
                </a:solidFill>
              </a:rPr>
              <a:t>Oneness and Trinity of Father, Son, Spirit </a:t>
            </a:r>
            <a:endParaRPr lang="en-CA" sz="2400" dirty="0" smtClean="0">
              <a:solidFill>
                <a:srgbClr val="FF0000"/>
              </a:solidFill>
            </a:endParaRPr>
          </a:p>
          <a:p>
            <a:pPr algn="ctr"/>
            <a:r>
              <a:rPr lang="en-US" sz="2400" b="1" dirty="0" smtClean="0">
                <a:solidFill>
                  <a:srgbClr val="FF0000"/>
                </a:solidFill>
              </a:rPr>
              <a:t>Creator  Upholder/Sustainer  Savior</a:t>
            </a:r>
            <a:endParaRPr lang="en-CA" sz="2400" dirty="0" smtClean="0">
              <a:solidFill>
                <a:srgbClr val="FF0000"/>
              </a:solidFill>
            </a:endParaRPr>
          </a:p>
          <a:p>
            <a:pPr algn="ctr"/>
            <a:r>
              <a:rPr lang="en-US" sz="2400" b="1" dirty="0" smtClean="0">
                <a:solidFill>
                  <a:srgbClr val="FF0000"/>
                </a:solidFill>
              </a:rPr>
              <a:t>Shepherd    Judge     King</a:t>
            </a:r>
            <a:endParaRPr lang="en-CA" sz="2400" dirty="0" smtClean="0">
              <a:solidFill>
                <a:srgbClr val="FF0000"/>
              </a:solidFill>
            </a:endParaRPr>
          </a:p>
          <a:p>
            <a:pPr algn="ctr"/>
            <a:r>
              <a:rPr lang="en-US" sz="2400" b="1" dirty="0" smtClean="0">
                <a:solidFill>
                  <a:srgbClr val="FF0000"/>
                </a:solidFill>
              </a:rPr>
              <a:t>Joy in Himself</a:t>
            </a:r>
            <a:endParaRPr lang="en-CA" sz="2400" dirty="0">
              <a:solidFill>
                <a:srgbClr val="FF0000"/>
              </a:solidFill>
            </a:endParaRPr>
          </a:p>
        </p:txBody>
      </p:sp>
      <p:sp>
        <p:nvSpPr>
          <p:cNvPr id="11" name="Rectangle 10"/>
          <p:cNvSpPr/>
          <p:nvPr/>
        </p:nvSpPr>
        <p:spPr>
          <a:xfrm>
            <a:off x="4358640" y="1916832"/>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23488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7" name="Picture 6" descr="egyptian.gif"/>
          <p:cNvPicPr>
            <a:picLocks noChangeAspect="1"/>
          </p:cNvPicPr>
          <p:nvPr/>
        </p:nvPicPr>
        <p:blipFill>
          <a:blip r:embed="rId4" cstate="print"/>
          <a:stretch>
            <a:fillRect/>
          </a:stretch>
        </p:blipFill>
        <p:spPr>
          <a:xfrm rot="7200000">
            <a:off x="3590148" y="234719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151748" y="2275189"/>
            <a:ext cx="4301334" cy="256032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2957344" y="3114891"/>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2500144" y="2898867"/>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3414544" y="3402923"/>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2500144" y="340292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2957344" y="3618947"/>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3414544" y="2898867"/>
            <a:ext cx="921716" cy="54864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2922956" y="2610835"/>
            <a:ext cx="921716" cy="548640"/>
          </a:xfrm>
          <a:prstGeom prst="rect">
            <a:avLst/>
          </a:prstGeom>
        </p:spPr>
      </p:pic>
      <p:pic>
        <p:nvPicPr>
          <p:cNvPr id="39" name="Picture 38" descr="www.fg-a.com valentine 2-jumping-heart.gif"/>
          <p:cNvPicPr>
            <a:picLocks noChangeAspect="1"/>
          </p:cNvPicPr>
          <p:nvPr/>
        </p:nvPicPr>
        <p:blipFill>
          <a:blip r:embed="rId5" cstate="print"/>
          <a:stretch>
            <a:fillRect/>
          </a:stretch>
        </p:blipFill>
        <p:spPr>
          <a:xfrm>
            <a:off x="3923928" y="1663452"/>
            <a:ext cx="1143000" cy="1333500"/>
          </a:xfrm>
          <a:prstGeom prst="rect">
            <a:avLst/>
          </a:prstGeom>
        </p:spPr>
      </p:pic>
      <p:pic>
        <p:nvPicPr>
          <p:cNvPr id="3" name="Picture 2" descr="egyptian.gif"/>
          <p:cNvPicPr>
            <a:picLocks noChangeAspect="1"/>
          </p:cNvPicPr>
          <p:nvPr/>
        </p:nvPicPr>
        <p:blipFill>
          <a:blip r:embed="rId4" cstate="print"/>
          <a:stretch>
            <a:fillRect/>
          </a:stretch>
        </p:blipFill>
        <p:spPr>
          <a:xfrm>
            <a:off x="2404266" y="116632"/>
            <a:ext cx="4301334" cy="2560320"/>
          </a:xfrm>
          <a:prstGeom prst="rect">
            <a:avLst/>
          </a:prstGeom>
        </p:spPr>
      </p:pic>
      <p:sp>
        <p:nvSpPr>
          <p:cNvPr id="20" name="TextBox 19"/>
          <p:cNvSpPr txBox="1">
            <a:spLocks noChangeArrowheads="1"/>
          </p:cNvSpPr>
          <p:nvPr/>
        </p:nvSpPr>
        <p:spPr bwMode="auto">
          <a:xfrm>
            <a:off x="-72008" y="5500389"/>
            <a:ext cx="9252520" cy="1384995"/>
          </a:xfrm>
          <a:prstGeom prst="rect">
            <a:avLst/>
          </a:prstGeom>
          <a:solidFill>
            <a:srgbClr val="00B0F0"/>
          </a:solidFill>
          <a:ln w="9525">
            <a:noFill/>
            <a:miter lim="800000"/>
            <a:headEnd/>
            <a:tailEnd/>
          </a:ln>
        </p:spPr>
        <p:txBody>
          <a:bodyPr wrap="square">
            <a:spAutoFit/>
          </a:bodyPr>
          <a:lstStyle/>
          <a:p>
            <a:pPr algn="ctr"/>
            <a:r>
              <a:rPr lang="en-CA" sz="2800" b="1" dirty="0" smtClean="0">
                <a:latin typeface="Calibri" pitchFamily="34" charset="0"/>
              </a:rPr>
              <a:t>Nothing else can ever satisfy the deep longings of our souls except God the Father, Son and Spirit </a:t>
            </a:r>
          </a:p>
          <a:p>
            <a:pPr algn="ctr"/>
            <a:r>
              <a:rPr lang="en-CA" sz="2800" b="1" dirty="0" smtClean="0">
                <a:latin typeface="Calibri" pitchFamily="34" charset="0"/>
              </a:rPr>
              <a:t>in all his infinite perfections.</a:t>
            </a:r>
          </a:p>
        </p:txBody>
      </p:sp>
      <p:sp>
        <p:nvSpPr>
          <p:cNvPr id="21" name="TextBox 20"/>
          <p:cNvSpPr txBox="1"/>
          <p:nvPr/>
        </p:nvSpPr>
        <p:spPr>
          <a:xfrm>
            <a:off x="-36512" y="4747210"/>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US" sz="4800" b="1" dirty="0" smtClean="0">
                <a:solidFill>
                  <a:schemeClr val="bg1"/>
                </a:solidFill>
                <a:latin typeface="Calibri" pitchFamily="34" charset="0"/>
              </a:rPr>
              <a:t>in Christ</a:t>
            </a: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Lord, thank you for these great riches</a:t>
            </a:r>
          </a:p>
          <a:p>
            <a:pPr algn="ctr"/>
            <a:r>
              <a:rPr lang="en-CA" sz="2800" b="1" dirty="0" smtClean="0">
                <a:latin typeface="Calibri" pitchFamily="34" charset="0"/>
              </a:rPr>
              <a:t>that involve all the other riches </a:t>
            </a:r>
          </a:p>
          <a:p>
            <a:pPr algn="ctr"/>
            <a:r>
              <a:rPr lang="en-CA" sz="2800" b="1" dirty="0" smtClean="0">
                <a:latin typeface="Calibri" pitchFamily="34" charset="0"/>
              </a:rPr>
              <a:t>of grace in Christ!</a:t>
            </a:r>
            <a:endParaRPr lang="en-CA" sz="2800" b="1" dirty="0">
              <a:latin typeface="Calibri" pitchFamily="34" charset="0"/>
            </a:endParaRPr>
          </a:p>
        </p:txBody>
      </p:sp>
      <p:sp>
        <p:nvSpPr>
          <p:cNvPr id="10" name="Text Box 3"/>
          <p:cNvSpPr txBox="1">
            <a:spLocks noChangeArrowheads="1"/>
          </p:cNvSpPr>
          <p:nvPr/>
        </p:nvSpPr>
        <p:spPr bwMode="auto">
          <a:xfrm>
            <a:off x="1691679" y="2212846"/>
            <a:ext cx="5616625" cy="2008242"/>
          </a:xfrm>
          <a:prstGeom prst="rect">
            <a:avLst/>
          </a:prstGeom>
          <a:noFill/>
          <a:ln w="9525">
            <a:noFill/>
            <a:miter lim="800000"/>
            <a:headEnd/>
            <a:tailEnd/>
          </a:ln>
        </p:spPr>
        <p:txBody>
          <a:bodyPr wrap="square">
            <a:spAutoFit/>
          </a:bodyPr>
          <a:lstStyle/>
          <a:p>
            <a:pPr algn="ctr"/>
            <a:r>
              <a:rPr lang="en-US" sz="1200" dirty="0"/>
              <a:t> </a:t>
            </a:r>
          </a:p>
          <a:p>
            <a:pPr algn="ctr">
              <a:lnSpc>
                <a:spcPts val="2700"/>
              </a:lnSpc>
            </a:pPr>
            <a:r>
              <a:rPr lang="en-CA" sz="3600" b="1" dirty="0" smtClean="0">
                <a:solidFill>
                  <a:schemeClr val="bg1"/>
                </a:solidFill>
                <a:latin typeface="Calibri" pitchFamily="34" charset="0"/>
              </a:rPr>
              <a:t>loved</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saved </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in the New Covenant</a:t>
            </a:r>
            <a:endParaRPr lang="en-CA" sz="3600" b="1" dirty="0">
              <a:solidFill>
                <a:schemeClr val="bg1"/>
              </a:solidFill>
              <a:latin typeface="Calibri" pitchFamily="34"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98-100</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268288" y="647412"/>
            <a:ext cx="9717088" cy="6362988"/>
          </a:xfrm>
          <a:prstGeom prst="rect">
            <a:avLst/>
          </a:prstGeom>
        </p:spPr>
      </p:pic>
      <p:sp>
        <p:nvSpPr>
          <p:cNvPr id="11" name="Rectangle 10"/>
          <p:cNvSpPr/>
          <p:nvPr/>
        </p:nvSpPr>
        <p:spPr>
          <a:xfrm>
            <a:off x="4358640" y="3352800"/>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810000"/>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483768" y="1536184"/>
            <a:ext cx="4147715" cy="2468880"/>
          </a:xfrm>
          <a:prstGeom prst="rect">
            <a:avLst/>
          </a:prstGeom>
        </p:spPr>
      </p:pic>
      <p:pic>
        <p:nvPicPr>
          <p:cNvPr id="7" name="Picture 6" descr="egyptian.gif"/>
          <p:cNvPicPr>
            <a:picLocks noChangeAspect="1"/>
          </p:cNvPicPr>
          <p:nvPr/>
        </p:nvPicPr>
        <p:blipFill>
          <a:blip r:embed="rId4" cstate="print"/>
          <a:stretch>
            <a:fillRect/>
          </a:stretch>
        </p:blipFill>
        <p:spPr>
          <a:xfrm rot="7200000">
            <a:off x="3560509" y="3741766"/>
            <a:ext cx="4147715" cy="246888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363768" y="3743726"/>
            <a:ext cx="4147715" cy="246888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067080" y="4562621"/>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2635032" y="441860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3499128" y="4778645"/>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2635032" y="485065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3067080" y="5066677"/>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3499128" y="4346597"/>
            <a:ext cx="921716" cy="548640"/>
          </a:xfrm>
          <a:prstGeom prst="rect">
            <a:avLst/>
          </a:prstGeom>
        </p:spPr>
      </p:pic>
      <p:sp>
        <p:nvSpPr>
          <p:cNvPr id="32" name="TextBox 31"/>
          <p:cNvSpPr txBox="1">
            <a:spLocks noChangeArrowheads="1"/>
          </p:cNvSpPr>
          <p:nvPr/>
        </p:nvSpPr>
        <p:spPr bwMode="auto">
          <a:xfrm>
            <a:off x="0" y="0"/>
            <a:ext cx="9071992" cy="1169551"/>
          </a:xfrm>
          <a:prstGeom prst="rect">
            <a:avLst/>
          </a:prstGeom>
          <a:noFill/>
          <a:ln w="9525">
            <a:noFill/>
            <a:miter lim="800000"/>
            <a:headEnd/>
            <a:tailEnd/>
          </a:ln>
        </p:spPr>
        <p:txBody>
          <a:bodyPr wrap="square">
            <a:spAutoFit/>
          </a:bodyPr>
          <a:lstStyle/>
          <a:p>
            <a:pPr algn="ctr">
              <a:lnSpc>
                <a:spcPts val="2800"/>
              </a:lnSpc>
            </a:pPr>
            <a:r>
              <a:rPr lang="en-US" sz="2800" b="1" dirty="0" smtClean="0">
                <a:latin typeface="Calibri" pitchFamily="34" charset="0"/>
                <a:cs typeface="Calibri" pitchFamily="34" charset="0"/>
              </a:rPr>
              <a:t>All 100 riches of the grace of God in Christ now and in eternity are gifts of connection with the LORD to enjoy him!</a:t>
            </a:r>
          </a:p>
          <a:p>
            <a:pPr algn="ctr">
              <a:lnSpc>
                <a:spcPts val="2800"/>
              </a:lnSpc>
            </a:pPr>
            <a:r>
              <a:rPr lang="en-US" sz="2800" b="1" dirty="0" smtClean="0">
                <a:latin typeface="Calibri" pitchFamily="34" charset="0"/>
                <a:cs typeface="Calibri" pitchFamily="34" charset="0"/>
              </a:rPr>
              <a:t>The Son died to provide all; without dying we have nothing!</a:t>
            </a:r>
          </a:p>
        </p:txBody>
      </p:sp>
      <p:pic>
        <p:nvPicPr>
          <p:cNvPr id="23" name="Picture 22" descr="egyptian.gif"/>
          <p:cNvPicPr>
            <a:picLocks noChangeAspect="1"/>
          </p:cNvPicPr>
          <p:nvPr/>
        </p:nvPicPr>
        <p:blipFill>
          <a:blip r:embed="rId4" cstate="print"/>
          <a:stretch>
            <a:fillRect/>
          </a:stretch>
        </p:blipFill>
        <p:spPr>
          <a:xfrm rot="14400000" flipH="1">
            <a:off x="3067080" y="4123003"/>
            <a:ext cx="921716" cy="548640"/>
          </a:xfrm>
          <a:prstGeom prst="rect">
            <a:avLst/>
          </a:prstGeom>
        </p:spPr>
      </p:pic>
      <p:sp>
        <p:nvSpPr>
          <p:cNvPr id="36" name="TextBox 35"/>
          <p:cNvSpPr txBox="1"/>
          <p:nvPr/>
        </p:nvSpPr>
        <p:spPr>
          <a:xfrm>
            <a:off x="6705600" y="6383179"/>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sp>
        <p:nvSpPr>
          <p:cNvPr id="37" name="TextBox 36"/>
          <p:cNvSpPr txBox="1"/>
          <p:nvPr/>
        </p:nvSpPr>
        <p:spPr>
          <a:xfrm>
            <a:off x="6750968" y="653557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21" name="WordArt 2"/>
          <p:cNvSpPr>
            <a:spLocks noChangeArrowheads="1" noChangeShapeType="1" noTextEdit="1"/>
          </p:cNvSpPr>
          <p:nvPr/>
        </p:nvSpPr>
        <p:spPr bwMode="auto">
          <a:xfrm>
            <a:off x="2411760" y="2049016"/>
            <a:ext cx="4297680" cy="393192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THE LORD</a:t>
            </a: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chemeClr val="bg1"/>
                </a:solidFill>
                <a:latin typeface="Calibri" pitchFamily="34" charset="0"/>
                <a:ea typeface="Malgun Gothic" pitchFamily="34" charset="-127"/>
                <a:cs typeface="Calibri" pitchFamily="34" charset="0"/>
              </a:rPr>
              <a:t> counted</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as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in</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Christ</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the</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righteousness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of</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Lamb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bwMode="auto">
          <a:xfrm>
            <a:off x="7236296" y="0"/>
            <a:ext cx="1920240"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ts val="3200"/>
              </a:lnSpc>
              <a:spcBef>
                <a:spcPct val="0"/>
              </a:spcBef>
              <a:spcAft>
                <a:spcPct val="0"/>
              </a:spcAft>
              <a:buClrTx/>
              <a:buSzTx/>
              <a:buFontTx/>
              <a:buNone/>
              <a:tabLst/>
              <a:defRPr/>
            </a:pP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It is finished!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Joyfully drink in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many riches of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God’s grace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freely given in Christ</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moment we receive salvation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in Christ!</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altLang="ko-KR" sz="26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Come to me and drink!</a:t>
            </a:r>
            <a:endParaRPr kumimoji="0" lang="en-US" altLang="ko-KR" sz="26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5" name="Title 1"/>
          <p:cNvSpPr txBox="1">
            <a:spLocks/>
          </p:cNvSpPr>
          <p:nvPr/>
        </p:nvSpPr>
        <p:spPr>
          <a:xfrm>
            <a:off x="7086600" y="0"/>
            <a:ext cx="2057400" cy="6858000"/>
          </a:xfrm>
          <a:prstGeom prst="rect">
            <a:avLst/>
          </a:prstGeom>
          <a:solidFill>
            <a:schemeClr val="bg1"/>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lang="en-CA" sz="800" b="1" dirty="0" smtClean="0">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700"/>
              </a:lnSpc>
              <a:spcAft>
                <a:spcPts val="0"/>
              </a:spcAft>
              <a:defRPr/>
            </a:pPr>
            <a:r>
              <a:rPr lang="en-US" sz="2800" b="1" dirty="0" smtClean="0">
                <a:solidFill>
                  <a:srgbClr val="FFFF00"/>
                </a:solidFill>
                <a:latin typeface="Calibri" pitchFamily="34" charset="0"/>
              </a:rPr>
              <a:t>It is finished!</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Joyfully</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rest in Christ’s death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to freely provide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all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you need</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in God!</a:t>
            </a:r>
            <a:br>
              <a:rPr lang="en-US" sz="2800" b="1" dirty="0" smtClean="0">
                <a:solidFill>
                  <a:srgbClr val="FFFF00"/>
                </a:solidFill>
                <a:latin typeface="Calibri" pitchFamily="34" charset="0"/>
              </a:rPr>
            </a:br>
            <a:endParaRPr lang="en-US" sz="2800" b="1" dirty="0" smtClean="0">
              <a:solidFill>
                <a:srgbClr val="FFFF00"/>
              </a:solidFill>
              <a:latin typeface="Calibri" pitchFamily="34" charset="0"/>
            </a:endParaRPr>
          </a:p>
          <a:p>
            <a:pPr lvl="0" algn="ctr" fontAlgn="auto">
              <a:lnSpc>
                <a:spcPts val="2700"/>
              </a:lnSpc>
              <a:spcAft>
                <a:spcPts val="0"/>
              </a:spcAft>
              <a:defRPr/>
            </a:pPr>
            <a:r>
              <a:rPr lang="en-US" altLang="ko-KR" sz="2800" b="1" dirty="0" smtClean="0">
                <a:solidFill>
                  <a:srgbClr val="FFFF00"/>
                </a:solidFill>
                <a:latin typeface="Calibri" pitchFamily="34" charset="0"/>
                <a:ea typeface="굴림" pitchFamily="34" charset="-127"/>
              </a:rPr>
              <a:t>Come to me and </a:t>
            </a:r>
            <a:br>
              <a:rPr lang="en-US" altLang="ko-KR" sz="2800" b="1" dirty="0" smtClean="0">
                <a:solidFill>
                  <a:srgbClr val="FFFF00"/>
                </a:solidFill>
                <a:latin typeface="Calibri" pitchFamily="34" charset="0"/>
                <a:ea typeface="굴림" pitchFamily="34" charset="-127"/>
              </a:rPr>
            </a:br>
            <a:r>
              <a:rPr lang="en-US" altLang="ko-KR" sz="2800" b="1" dirty="0" smtClean="0">
                <a:solidFill>
                  <a:srgbClr val="FFFF00"/>
                </a:solidFill>
                <a:latin typeface="Calibri" pitchFamily="34" charset="0"/>
                <a:ea typeface="굴림" pitchFamily="34" charset="-127"/>
              </a:rPr>
              <a:t>find rest!</a:t>
            </a:r>
            <a:endParaRPr lang="en-CA" sz="2800" b="1" dirty="0">
              <a:latin typeface="Calibri" pitchFamily="34" charset="0"/>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chemeClr val="bg1"/>
                </a:solidFill>
                <a:latin typeface="Calibri" pitchFamily="34" charset="0"/>
                <a:ea typeface="Malgun Gothic" pitchFamily="34" charset="-127"/>
                <a:cs typeface="Calibri" pitchFamily="34" charset="0"/>
              </a:rPr>
              <a:t> counted</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as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in</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Christ</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the</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righteousness</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of</a:t>
            </a:r>
            <a:r>
              <a:rPr lang="en-CA" altLang="ko-KR" sz="800" b="1" dirty="0" smtClean="0">
                <a:solidFill>
                  <a:schemeClr val="bg1"/>
                </a:solidFill>
                <a:latin typeface="Calibri" pitchFamily="34" charset="0"/>
                <a:ea typeface="Malgun Gothic" pitchFamily="34" charset="-127"/>
                <a:cs typeface="Calibri" pitchFamily="34" charset="0"/>
              </a:rPr>
              <a:t> </a:t>
            </a:r>
            <a:r>
              <a:rPr lang="en-CA" altLang="ko-KR" sz="12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7236296" y="0"/>
            <a:ext cx="1920240" cy="6858000"/>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Rejoice that Christ’s death </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provides </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what God gives to satisfy our</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deepest</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thirsts.</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Come. </a:t>
            </a:r>
            <a:b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Drink. Rejoice.</a:t>
            </a:r>
            <a:b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Be satisfied.</a:t>
            </a:r>
            <a:endParaRPr kumimoji="0" lang="en-US" altLang="ko-KR" sz="28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600" b="1" dirty="0" smtClean="0">
                <a:solidFill>
                  <a:schemeClr val="bg1"/>
                </a:solidFill>
                <a:latin typeface="Calibri" pitchFamily="34" charset="0"/>
                <a:ea typeface="Malgun Gothic" pitchFamily="34" charset="-127"/>
                <a:cs typeface="Calibri" pitchFamily="34" charset="0"/>
              </a:rPr>
              <a:t>counted</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as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a:t>
            </a:r>
            <a:r>
              <a:rPr lang="en-CA" altLang="ko-KR" sz="11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in</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Christ</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the</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righteousness</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of</a:t>
            </a:r>
            <a:r>
              <a:rPr lang="en-CA" altLang="ko-KR" sz="1000" b="1" dirty="0" smtClean="0">
                <a:solidFill>
                  <a:schemeClr val="bg1"/>
                </a:solidFill>
                <a:latin typeface="Calibri" pitchFamily="34" charset="0"/>
                <a:ea typeface="Malgun Gothic" pitchFamily="34" charset="-127"/>
                <a:cs typeface="Calibri" pitchFamily="34" charset="0"/>
              </a:rPr>
              <a:t> </a:t>
            </a:r>
            <a:r>
              <a:rPr lang="en-CA" altLang="ko-KR" sz="1600" b="1" dirty="0" smtClean="0">
                <a:solidFill>
                  <a:schemeClr val="bg1"/>
                </a:solidFill>
                <a:latin typeface="Calibri" pitchFamily="34" charset="0"/>
                <a:ea typeface="Malgun Gothic" pitchFamily="34" charset="-127"/>
                <a:cs typeface="Calibri" pitchFamily="34" charset="0"/>
              </a:rPr>
              <a:t>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to marry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the cross</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pic>
        <p:nvPicPr>
          <p:cNvPr id="13" name="Picture 12" descr="www.clipartbest.com dc6XLjAMi.gif"/>
          <p:cNvPicPr>
            <a:picLocks noChangeAspect="1"/>
          </p:cNvPicPr>
          <p:nvPr/>
        </p:nvPicPr>
        <p:blipFill>
          <a:blip r:embed="rId2" cstate="print"/>
          <a:stretch>
            <a:fillRect/>
          </a:stretch>
        </p:blipFill>
        <p:spPr>
          <a:xfrm>
            <a:off x="2627784" y="2276872"/>
            <a:ext cx="3960441"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843808" y="1875797"/>
            <a:ext cx="3528392" cy="3281395"/>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3711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Tree>
  </p:cSld>
  <p:clrMapOvr>
    <a:masterClrMapping/>
  </p:clrMapOvr>
  <p:timing>
    <p:tnLst>
      <p:par>
        <p:cT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Tree>
  </p:cSld>
  <p:clrMapOvr>
    <a:masterClrMapping/>
  </p:clrMapOvr>
  <p:timing>
    <p:tnLst>
      <p:par>
        <p:cT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4" name="TextBox 3"/>
          <p:cNvSpPr txBox="1"/>
          <p:nvPr/>
        </p:nvSpPr>
        <p:spPr>
          <a:xfrm rot="19985203">
            <a:off x="2876236" y="1482939"/>
            <a:ext cx="3525522" cy="2800767"/>
          </a:xfrm>
          <a:prstGeom prst="rect">
            <a:avLst/>
          </a:prstGeom>
          <a:solidFill>
            <a:srgbClr val="FFFF00"/>
          </a:solidFill>
        </p:spPr>
        <p:txBody>
          <a:bodyPr wrap="square" rtlCol="0">
            <a:spAutoFit/>
          </a:bodyPr>
          <a:lstStyle/>
          <a:p>
            <a:pPr algn="ctr">
              <a:spcBef>
                <a:spcPts val="600"/>
              </a:spcBef>
              <a:spcAft>
                <a:spcPts val="600"/>
              </a:spcAft>
            </a:pPr>
            <a:r>
              <a:rPr lang="en-CA" sz="8800" b="1" dirty="0" smtClean="0">
                <a:ln w="12700">
                  <a:solidFill>
                    <a:schemeClr val="tx2">
                      <a:satMod val="155000"/>
                    </a:schemeClr>
                  </a:solidFill>
                  <a:prstDash val="solid"/>
                </a:ln>
                <a:solidFill>
                  <a:srgbClr val="990099"/>
                </a:solidFill>
                <a:effectLst>
                  <a:outerShdw blurRad="41275" dist="20320" dir="1800000" algn="tl" rotWithShape="0">
                    <a:srgbClr val="000000">
                      <a:alpha val="40000"/>
                    </a:srgbClr>
                  </a:outerShdw>
                </a:effectLst>
                <a:latin typeface="Comic Sans MS" pitchFamily="66" charset="0"/>
              </a:rPr>
              <a:t>Jesus Christ</a:t>
            </a:r>
            <a:endParaRPr lang="en-CA" sz="8800" b="1" dirty="0">
              <a:ln w="12700">
                <a:solidFill>
                  <a:schemeClr val="tx2">
                    <a:satMod val="155000"/>
                  </a:schemeClr>
                </a:solidFill>
                <a:prstDash val="solid"/>
              </a:ln>
              <a:solidFill>
                <a:srgbClr val="990099"/>
              </a:solidFill>
              <a:effectLst>
                <a:outerShdw blurRad="41275" dist="20320" dir="1800000" algn="tl" rotWithShape="0">
                  <a:srgbClr val="000000">
                    <a:alpha val="40000"/>
                  </a:srgbClr>
                </a:outerShdw>
              </a:effectLst>
              <a:latin typeface="Comic Sans MS" pitchFamily="66" charset="0"/>
            </a:endParaRPr>
          </a:p>
        </p:txBody>
      </p:sp>
      <p:sp>
        <p:nvSpPr>
          <p:cNvPr id="5" name="Title 1"/>
          <p:cNvSpPr txBox="1">
            <a:spLocks/>
          </p:cNvSpPr>
          <p:nvPr/>
        </p:nvSpPr>
        <p:spPr bwMode="auto">
          <a:xfrm>
            <a:off x="395536" y="4941168"/>
            <a:ext cx="7272808" cy="12323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7030A0"/>
                </a:solidFill>
                <a:effectLst/>
                <a:uLnTx/>
                <a:uFillTx/>
                <a:latin typeface="Calibri" pitchFamily="34" charset="0"/>
                <a:ea typeface="+mj-ea"/>
                <a:cs typeface="+mj-cs"/>
              </a:rPr>
              <a:t>Lord, thank you that Jesus came to die for us as your greatest gift to us!</a:t>
            </a:r>
            <a:endParaRPr kumimoji="0" lang="en-CA" sz="3600" b="1" i="0" u="none" strike="noStrike" kern="0" cap="none" spc="0" normalizeH="0" baseline="0" noProof="0" dirty="0">
              <a:ln>
                <a:noFill/>
              </a:ln>
              <a:solidFill>
                <a:srgbClr val="7030A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572000" y="1054477"/>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157192"/>
            <a:ext cx="3135456" cy="923330"/>
          </a:xfrm>
          <a:prstGeom prst="rect">
            <a:avLst/>
          </a:prstGeom>
          <a:noFill/>
        </p:spPr>
        <p:txBody>
          <a:bodyPr wrap="square" rtlCol="0">
            <a:spAutoFit/>
          </a:bodyPr>
          <a:lstStyle/>
          <a:p>
            <a:pPr algn="ctr"/>
            <a:r>
              <a:rPr lang="en-CA" b="1" dirty="0" smtClean="0">
                <a:solidFill>
                  <a:srgbClr val="FF0000"/>
                </a:solidFill>
              </a:rPr>
              <a:t>I am your </a:t>
            </a:r>
          </a:p>
          <a:p>
            <a:pPr algn="ctr"/>
            <a:r>
              <a:rPr lang="en-CA" b="1" dirty="0" smtClean="0">
                <a:solidFill>
                  <a:srgbClr val="FF0000"/>
                </a:solidFill>
              </a:rPr>
              <a:t>spiritual fullness </a:t>
            </a:r>
          </a:p>
          <a:p>
            <a:pPr algn="ctr"/>
            <a:r>
              <a:rPr lang="en-CA" b="1" dirty="0" smtClean="0">
                <a:solidFill>
                  <a:srgbClr val="FF0000"/>
                </a:solidFill>
              </a:rPr>
              <a:t>in God</a:t>
            </a:r>
            <a:endParaRPr lang="en-CA" b="1" dirty="0">
              <a:solidFill>
                <a:srgbClr val="FF0000"/>
              </a:solidFill>
            </a:endParaRPr>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Rectangle 21"/>
          <p:cNvSpPr/>
          <p:nvPr/>
        </p:nvSpPr>
        <p:spPr>
          <a:xfrm>
            <a:off x="1691680" y="2636912"/>
            <a:ext cx="5688632" cy="1077218"/>
          </a:xfrm>
          <a:prstGeom prst="rect">
            <a:avLst/>
          </a:prstGeom>
          <a:solidFill>
            <a:srgbClr val="9900CC"/>
          </a:solidFill>
        </p:spPr>
        <p:txBody>
          <a:bodyPr wrap="square">
            <a:spAutoFit/>
          </a:bodyPr>
          <a:lstStyle/>
          <a:p>
            <a:pPr lvl="0" algn="ctr" eaLnBrk="0" hangingPunct="0">
              <a:defRPr/>
            </a:pPr>
            <a:r>
              <a:rPr lang="en-CA" sz="3200" b="1" kern="0" dirty="0" smtClean="0">
                <a:solidFill>
                  <a:srgbClr val="FFFF00"/>
                </a:solidFill>
                <a:latin typeface="Calibri" pitchFamily="34" charset="0"/>
              </a:rPr>
              <a:t>Thank you for the many gifts inside the gift that Jesus is to us!</a:t>
            </a:r>
            <a:endParaRPr lang="en-CA" sz="3200" b="1" kern="0" dirty="0">
              <a:solidFill>
                <a:srgbClr val="FFFF00"/>
              </a:solidFill>
              <a:latin typeface="Calibri" pitchFamily="34" charset="0"/>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006080"/>
            <a:ext cx="8640960" cy="1143000"/>
          </a:xfrm>
        </p:spPr>
        <p:txBody>
          <a:bodyPr/>
          <a:lstStyle/>
          <a:p>
            <a:r>
              <a:rPr lang="en-CA" sz="2800" b="1" dirty="0" smtClean="0">
                <a:solidFill>
                  <a:schemeClr val="bg1"/>
                </a:solidFill>
                <a:latin typeface="Calibri" pitchFamily="34" charset="0"/>
              </a:rPr>
              <a:t>“But you will receive power when the Holy Spirit has come upon you, and you will be my witnesses . . .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to the end of the earth”  Acts 1:8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US" sz="2800" b="1" dirty="0" smtClean="0">
                <a:solidFill>
                  <a:schemeClr val="bg1"/>
                </a:solidFill>
                <a:latin typeface="Calibri" pitchFamily="34" charset="0"/>
              </a:rPr>
              <a:t>Like a former beggar now a billionaire in Christ, will you reach out to people who are bankrupt in sin to speak of the Lord who died for them to make them rich in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Like someone who knows a Doctor who cured you of terminal cancer, will you tell lost people about Christ and his riches that cure us of the cancer of sin?</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dirty="0">
              <a:solidFill>
                <a:schemeClr val="bg1"/>
              </a:solidFill>
            </a:endParaRPr>
          </a:p>
        </p:txBody>
      </p:sp>
    </p:spTree>
  </p:cSld>
  <p:clrMapOvr>
    <a:masterClrMapping/>
  </p:clrMapOvr>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34072"/>
            <a:ext cx="8363272" cy="1143000"/>
          </a:xfrm>
        </p:spPr>
        <p:txBody>
          <a:bodyPr>
            <a:normAutofit fontScale="90000"/>
          </a:bodyPr>
          <a:lstStyle/>
          <a:p>
            <a:r>
              <a:rPr lang="en-CA" sz="3100" b="1" dirty="0" smtClean="0">
                <a:solidFill>
                  <a:schemeClr val="tx1"/>
                </a:solidFill>
                <a:latin typeface="Calibri" pitchFamily="34" charset="0"/>
              </a:rPr>
              <a:t>When we deeply value and enjoy something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we receive, thanks and expressions of delight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are spontaneous and freely given.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“What a great gift!  I love it!  Thank you very much!”</a:t>
            </a:r>
            <a:br>
              <a:rPr lang="en-CA" sz="3100" b="1" dirty="0" smtClean="0">
                <a:solidFill>
                  <a:schemeClr val="tx1"/>
                </a:solidFill>
                <a:latin typeface="Calibri" pitchFamily="34" charset="0"/>
              </a:rPr>
            </a:br>
            <a:r>
              <a:rPr lang="en-CA" sz="2000" b="1" dirty="0" smtClean="0">
                <a:solidFill>
                  <a:schemeClr val="bg1"/>
                </a:solidFill>
                <a:latin typeface="Calibri" pitchFamily="34" charset="0"/>
              </a:rPr>
              <a:t/>
            </a:r>
            <a:br>
              <a:rPr lang="en-CA" sz="2000" b="1" dirty="0" smtClean="0">
                <a:solidFill>
                  <a:schemeClr val="bg1"/>
                </a:solidFill>
                <a:latin typeface="Calibri" pitchFamily="34" charset="0"/>
              </a:rPr>
            </a:br>
            <a:r>
              <a:rPr lang="en-CA" sz="3100" b="1" dirty="0" smtClean="0">
                <a:solidFill>
                  <a:schemeClr val="bg1"/>
                </a:solidFill>
                <a:latin typeface="Calibri" pitchFamily="34" charset="0"/>
              </a:rPr>
              <a:t>Worship is an automatic response to deeply valuing and enjoying God in Christ.</a:t>
            </a:r>
            <a:br>
              <a:rPr lang="en-CA" sz="3100" b="1" dirty="0" smtClean="0">
                <a:solidFill>
                  <a:schemeClr val="bg1"/>
                </a:solidFill>
                <a:latin typeface="Calibri" pitchFamily="34" charset="0"/>
              </a:rPr>
            </a:br>
            <a:r>
              <a:rPr lang="en-US" altLang="ko-KR" sz="3100" b="1" dirty="0" smtClean="0">
                <a:solidFill>
                  <a:schemeClr val="bg1"/>
                </a:solidFill>
                <a:latin typeface="Calibri" pitchFamily="34" charset="0"/>
              </a:rPr>
              <a:t> </a:t>
            </a:r>
            <a:r>
              <a:rPr lang="en-CA" sz="3100" b="1" dirty="0" smtClean="0">
                <a:solidFill>
                  <a:schemeClr val="bg1"/>
                </a:solidFill>
                <a:latin typeface="Calibri" pitchFamily="34" charset="0"/>
              </a:rPr>
              <a:t>The more we truly enjoy God and his grace in Christ, the more we eagerly praise Him.</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If we aren’t praising, we must not be properly believing the grace of God given us in Christ.</a:t>
            </a:r>
            <a:r>
              <a:rPr lang="en-CA" sz="3600" b="1" dirty="0" smtClean="0">
                <a:solidFill>
                  <a:schemeClr val="bg1"/>
                </a:solidFill>
                <a:latin typeface="Calibri" pitchFamily="34" charset="0"/>
              </a:rPr>
              <a:t/>
            </a:r>
            <a:br>
              <a:rPr lang="en-CA" sz="3600" b="1" dirty="0" smtClean="0">
                <a:solidFill>
                  <a:schemeClr val="bg1"/>
                </a:solidFill>
                <a:latin typeface="Calibri" pitchFamily="34" charset="0"/>
              </a:rPr>
            </a:br>
            <a:r>
              <a:rPr lang="en-US" altLang="ko-KR" sz="2000" b="1" dirty="0" smtClean="0">
                <a:solidFill>
                  <a:schemeClr val="bg1"/>
                </a:solidFill>
                <a:latin typeface="Calibri" pitchFamily="34" charset="0"/>
              </a:rPr>
              <a:t/>
            </a:r>
            <a:br>
              <a:rPr lang="en-US" altLang="ko-KR" sz="2000" b="1" dirty="0" smtClean="0">
                <a:solidFill>
                  <a:schemeClr val="bg1"/>
                </a:solidFill>
                <a:latin typeface="Calibri" pitchFamily="34" charset="0"/>
              </a:rPr>
            </a:br>
            <a:r>
              <a:rPr lang="en-US" altLang="ko-KR" sz="1800" dirty="0" smtClean="0">
                <a:solidFill>
                  <a:schemeClr val="tx1"/>
                </a:solidFill>
                <a:latin typeface="Calibri" pitchFamily="34" charset="0"/>
              </a:rPr>
              <a:t>C.S. Lewis said, “</a:t>
            </a:r>
            <a:r>
              <a:rPr lang="en-CA" sz="1800" dirty="0" smtClean="0">
                <a:solidFill>
                  <a:schemeClr val="tx1"/>
                </a:solidFill>
                <a:latin typeface="Calibri" pitchFamily="34" charset="0"/>
              </a:rPr>
              <a:t>I had never noticed that all enjoyment spontaneously overflows into praise . . . </a:t>
            </a:r>
            <a:br>
              <a:rPr lang="en-CA" sz="1800" dirty="0" smtClean="0">
                <a:solidFill>
                  <a:schemeClr val="tx1"/>
                </a:solidFill>
                <a:latin typeface="Calibri" pitchFamily="34" charset="0"/>
              </a:rPr>
            </a:br>
            <a:r>
              <a:rPr lang="en-CA" sz="1800" dirty="0" smtClean="0">
                <a:solidFill>
                  <a:schemeClr val="tx1"/>
                </a:solidFill>
                <a:latin typeface="Calibri" pitchFamily="34" charset="0"/>
              </a:rPr>
              <a:t>The world rings with praise — lovers praising their mistresses, readers their favourite poet, walkers praising the countryside, . . . ”  </a:t>
            </a:r>
            <a:r>
              <a:rPr lang="en-US" altLang="ko-KR" sz="1800" dirty="0" smtClean="0">
                <a:solidFill>
                  <a:schemeClr val="tx1"/>
                </a:solidFill>
                <a:latin typeface="Calibri" pitchFamily="34" charset="0"/>
              </a:rPr>
              <a:t>For discussion of this insight from C. S. Lewis, download the free mp3 at desiringGod.org – topic – Christian biography – “How Lewis changed the way I worship” by Sam Storms, 20130927-DGNC13-SMALL_TALKS-SAM_STORMS.mp3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 http://www.desiringGod.org/conference-messages/how-lewis-changed-the-way-i-worship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Storms quotes Lewis from </a:t>
            </a:r>
            <a:r>
              <a:rPr lang="en-US" altLang="ko-KR" sz="1800" i="1" dirty="0" smtClean="0">
                <a:solidFill>
                  <a:schemeClr val="tx1"/>
                </a:solidFill>
                <a:latin typeface="Calibri" pitchFamily="34" charset="0"/>
              </a:rPr>
              <a:t>Reflections on the Psalms</a:t>
            </a:r>
            <a:r>
              <a:rPr lang="en-US" altLang="ko-KR" sz="1800" dirty="0" smtClean="0">
                <a:solidFill>
                  <a:schemeClr val="tx1"/>
                </a:solidFill>
                <a:latin typeface="Calibri" pitchFamily="34" charset="0"/>
              </a:rPr>
              <a:t> in the chapter “A Word About Praising” 90-98.</a:t>
            </a:r>
            <a:r>
              <a:rPr lang="ko-KR" altLang="en-US" sz="1800" dirty="0" smtClean="0">
                <a:solidFill>
                  <a:schemeClr val="tx1"/>
                </a:solidFill>
                <a:latin typeface="Calibri" pitchFamily="34" charset="0"/>
              </a:rPr>
              <a:t/>
            </a:r>
            <a:br>
              <a:rPr lang="ko-KR" altLang="en-US" sz="1800" dirty="0" smtClean="0">
                <a:solidFill>
                  <a:schemeClr val="tx1"/>
                </a:solidFill>
                <a:latin typeface="Calibri" pitchFamily="34" charset="0"/>
              </a:rPr>
            </a:br>
            <a:endParaRPr lang="en-CA" sz="18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6" name="Picture 25" descr="christmas-gift-box-clip-art-clipart-panda-free-clipart-images-yJTjOC-clipart.jpg"/>
          <p:cNvPicPr>
            <a:picLocks noChangeAspect="1"/>
          </p:cNvPicPr>
          <p:nvPr/>
        </p:nvPicPr>
        <p:blipFill>
          <a:blip r:embed="rId2" cstate="print"/>
          <a:srcRect l="18921" t="4851" r="18080" b="6951"/>
          <a:stretch>
            <a:fillRect/>
          </a:stretch>
        </p:blipFill>
        <p:spPr>
          <a:xfrm>
            <a:off x="467544" y="188640"/>
            <a:ext cx="8280920" cy="5688632"/>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7" name="TextBox 6"/>
          <p:cNvSpPr txBox="1"/>
          <p:nvPr/>
        </p:nvSpPr>
        <p:spPr>
          <a:xfrm>
            <a:off x="1979712" y="1844824"/>
            <a:ext cx="1656184" cy="646331"/>
          </a:xfrm>
          <a:prstGeom prst="rect">
            <a:avLst/>
          </a:prstGeom>
          <a:noFill/>
        </p:spPr>
        <p:txBody>
          <a:bodyPr wrap="square" rtlCol="0">
            <a:spAutoFit/>
          </a:bodyPr>
          <a:lstStyle/>
          <a:p>
            <a:pPr algn="ctr"/>
            <a:r>
              <a:rPr lang="en-CA" sz="3600" b="1" dirty="0" smtClean="0">
                <a:solidFill>
                  <a:srgbClr val="FF0000"/>
                </a:solidFill>
                <a:latin typeface="Calibri" pitchFamily="34" charset="0"/>
                <a:cs typeface="Calibri" pitchFamily="34" charset="0"/>
              </a:rPr>
              <a:t>Jesus</a:t>
            </a:r>
            <a:endParaRPr lang="en-CA" sz="3600" b="1" dirty="0">
              <a:solidFill>
                <a:srgbClr val="FF0000"/>
              </a:solidFill>
              <a:latin typeface="Calibri" pitchFamily="34" charset="0"/>
              <a:cs typeface="Calibri" pitchFamily="34" charset="0"/>
            </a:endParaRPr>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8" name="TextBox 27"/>
          <p:cNvSpPr txBox="1"/>
          <p:nvPr/>
        </p:nvSpPr>
        <p:spPr>
          <a:xfrm>
            <a:off x="5796136" y="1846565"/>
            <a:ext cx="1656184" cy="646331"/>
          </a:xfrm>
          <a:prstGeom prst="rect">
            <a:avLst/>
          </a:prstGeom>
          <a:noFill/>
        </p:spPr>
        <p:txBody>
          <a:bodyPr wrap="square" rtlCol="0">
            <a:spAutoFit/>
          </a:bodyPr>
          <a:lstStyle/>
          <a:p>
            <a:pPr algn="ctr"/>
            <a:r>
              <a:rPr lang="en-CA" sz="3600" b="1" dirty="0" smtClean="0">
                <a:solidFill>
                  <a:srgbClr val="FF0000"/>
                </a:solidFill>
                <a:latin typeface="Calibri" pitchFamily="34" charset="0"/>
                <a:cs typeface="Calibri" pitchFamily="34" charset="0"/>
              </a:rPr>
              <a:t>Christ</a:t>
            </a:r>
            <a:endParaRPr lang="en-CA" sz="3600" b="1" dirty="0">
              <a:solidFill>
                <a:srgbClr val="FF0000"/>
              </a:solidFill>
              <a:latin typeface="Calibri" pitchFamily="34" charset="0"/>
              <a:cs typeface="Calibri" pitchFamily="34" charset="0"/>
            </a:endParaRPr>
          </a:p>
        </p:txBody>
      </p:sp>
      <p:sp>
        <p:nvSpPr>
          <p:cNvPr id="30" name="TextBox 29"/>
          <p:cNvSpPr txBox="1"/>
          <p:nvPr/>
        </p:nvSpPr>
        <p:spPr>
          <a:xfrm rot="5400000">
            <a:off x="7429527" y="3982271"/>
            <a:ext cx="3240360" cy="261610"/>
          </a:xfrm>
          <a:prstGeom prst="rect">
            <a:avLst/>
          </a:prstGeom>
          <a:noFill/>
        </p:spPr>
        <p:txBody>
          <a:bodyPr wrap="square" rtlCol="0">
            <a:spAutoFit/>
          </a:bodyPr>
          <a:lstStyle/>
          <a:p>
            <a:pPr algn="ctr"/>
            <a:r>
              <a:rPr lang="en-CA" sz="1100" dirty="0" smtClean="0">
                <a:solidFill>
                  <a:schemeClr val="tx1">
                    <a:lumMod val="50000"/>
                  </a:schemeClr>
                </a:solidFill>
              </a:rPr>
              <a:t>psdgraphics.com in kidclipart.com</a:t>
            </a:r>
            <a:endParaRPr lang="en-CA" sz="1100" dirty="0">
              <a:solidFill>
                <a:schemeClr val="tx1">
                  <a:lumMod val="50000"/>
                </a:schemeClr>
              </a:solidFill>
            </a:endParaRPr>
          </a:p>
        </p:txBody>
      </p:sp>
      <p:sp>
        <p:nvSpPr>
          <p:cNvPr id="13" name="Title 1"/>
          <p:cNvSpPr txBox="1">
            <a:spLocks/>
          </p:cNvSpPr>
          <p:nvPr/>
        </p:nvSpPr>
        <p:spPr>
          <a:xfrm>
            <a:off x="1307544" y="3501008"/>
            <a:ext cx="6720840" cy="936104"/>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t>God’s gift of Jesus Christ </a:t>
            </a:r>
            <a:b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t>is like a big gift with many other gifts inside</a:t>
            </a:r>
            <a:endParaRPr kumimoji="0" lang="en-CA" sz="2800" b="1" i="0" u="none" strike="noStrike" kern="0" cap="none" spc="-10" normalizeH="0" noProof="0" dirty="0">
              <a:ln>
                <a:noFill/>
              </a:ln>
              <a:solidFill>
                <a:schemeClr val="bg1"/>
              </a:solidFill>
              <a:effectLst/>
              <a:uLnTx/>
              <a:uFillTx/>
              <a:latin typeface="Calibri" pitchFamily="34" charset="0"/>
              <a:ea typeface="+mj-ea"/>
              <a:cs typeface="Calibri" pitchFamily="34" charset="0"/>
            </a:endParaRPr>
          </a:p>
        </p:txBody>
      </p:sp>
      <p:sp>
        <p:nvSpPr>
          <p:cNvPr id="14" name="Title 1"/>
          <p:cNvSpPr txBox="1">
            <a:spLocks/>
          </p:cNvSpPr>
          <p:nvPr/>
        </p:nvSpPr>
        <p:spPr bwMode="auto">
          <a:xfrm>
            <a:off x="395536" y="5742384"/>
            <a:ext cx="84969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Receive, open, enjoy and put to use all God freely gives to meet all our needs through his gift of Jesus Christ!</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358008"/>
            <a:ext cx="8229600" cy="1143000"/>
          </a:xfrm>
        </p:spPr>
        <p:txBody>
          <a:bodyPr/>
          <a:lstStyle/>
          <a:p>
            <a:r>
              <a:rPr lang="en-CA" dirty="0" smtClean="0">
                <a:solidFill>
                  <a:schemeClr val="tx1"/>
                </a:solidFill>
              </a:rPr>
              <a:t>The End</a:t>
            </a:r>
            <a:br>
              <a:rPr lang="en-CA" dirty="0" smtClean="0">
                <a:solidFill>
                  <a:schemeClr val="tx1"/>
                </a:solidFill>
              </a:rPr>
            </a:br>
            <a:r>
              <a:rPr lang="en-CA" dirty="0" smtClean="0">
                <a:solidFill>
                  <a:schemeClr val="tx1"/>
                </a:solidFill>
              </a:rPr>
              <a:t/>
            </a:r>
            <a:br>
              <a:rPr lang="en-CA" dirty="0" smtClean="0">
                <a:solidFill>
                  <a:schemeClr val="tx1"/>
                </a:solidFill>
              </a:rPr>
            </a:br>
            <a:r>
              <a:rPr lang="en-CA" sz="3600" dirty="0" smtClean="0">
                <a:solidFill>
                  <a:schemeClr val="tx1"/>
                </a:solidFill>
              </a:rPr>
              <a:t>but I hope it is just the beginning </a:t>
            </a:r>
            <a:br>
              <a:rPr lang="en-CA" sz="3600" dirty="0" smtClean="0">
                <a:solidFill>
                  <a:schemeClr val="tx1"/>
                </a:solidFill>
              </a:rPr>
            </a:br>
            <a:r>
              <a:rPr lang="en-CA" sz="3600" dirty="0" smtClean="0">
                <a:solidFill>
                  <a:schemeClr val="tx1"/>
                </a:solidFill>
              </a:rPr>
              <a:t>of using God’s truth in these PPTs </a:t>
            </a:r>
            <a:br>
              <a:rPr lang="en-CA" sz="3600" dirty="0" smtClean="0">
                <a:solidFill>
                  <a:schemeClr val="tx1"/>
                </a:solidFill>
              </a:rPr>
            </a:br>
            <a:r>
              <a:rPr lang="en-CA" sz="3600" dirty="0" smtClean="0">
                <a:solidFill>
                  <a:schemeClr val="tx1"/>
                </a:solidFill>
              </a:rPr>
              <a:t>to rejoice in God’s greatest gift of the Lord Jesus Christ in whom are many, many gifts, all the gifts we need in God!</a:t>
            </a:r>
            <a:br>
              <a:rPr lang="en-CA" sz="3600" dirty="0" smtClean="0">
                <a:solidFill>
                  <a:schemeClr val="tx1"/>
                </a:solidFill>
              </a:rPr>
            </a:br>
            <a:r>
              <a:rPr lang="en-CA" sz="3600" dirty="0" smtClean="0">
                <a:solidFill>
                  <a:srgbClr val="FFC000"/>
                </a:solidFill>
              </a:rPr>
              <a:t>Get this on your Smartphone from www.GraceGodChrist.com</a:t>
            </a:r>
            <a:endParaRPr lang="en-CA" sz="3600" dirty="0">
              <a:solidFill>
                <a:srgbClr val="FFC000"/>
              </a:solidFill>
            </a:endParaRPr>
          </a:p>
        </p:txBody>
      </p:sp>
    </p:spTree>
  </p:cSld>
  <p:clrMapOvr>
    <a:masterClrMapping/>
  </p:clrMapOvr>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5840"/>
            <a:ext cx="8229600" cy="1143000"/>
          </a:xfrm>
        </p:spPr>
        <p:txBody>
          <a:bodyPr/>
          <a:lstStyle/>
          <a:p>
            <a:r>
              <a:rPr lang="en-CA" sz="2800" b="1" dirty="0" smtClean="0">
                <a:solidFill>
                  <a:schemeClr val="tx1"/>
                </a:solidFill>
              </a:rPr>
              <a:t>Appendices 1</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More on fullness, gift #10</a:t>
            </a:r>
            <a:endParaRPr lang="en-CA" sz="4000" b="1" dirty="0">
              <a:solidFill>
                <a:schemeClr val="tx1"/>
              </a:solidFill>
            </a:endParaRPr>
          </a:p>
        </p:txBody>
      </p:sp>
      <p:sp>
        <p:nvSpPr>
          <p:cNvPr id="3" name="TextBox 2"/>
          <p:cNvSpPr txBox="1"/>
          <p:nvPr/>
        </p:nvSpPr>
        <p:spPr>
          <a:xfrm>
            <a:off x="179512" y="4005064"/>
            <a:ext cx="8820472" cy="1384995"/>
          </a:xfrm>
          <a:prstGeom prst="rect">
            <a:avLst/>
          </a:prstGeom>
          <a:noFill/>
        </p:spPr>
        <p:txBody>
          <a:bodyPr wrap="square" rtlCol="0">
            <a:spAutoFit/>
          </a:bodyPr>
          <a:lstStyle/>
          <a:p>
            <a:pPr algn="ctr"/>
            <a:r>
              <a:rPr lang="en-CA" sz="2800" b="1" dirty="0" smtClean="0">
                <a:latin typeface="Calibri" pitchFamily="34" charset="0"/>
                <a:cs typeface="Calibri" pitchFamily="34" charset="0"/>
              </a:rPr>
              <a:t>Especially, let’s try to better understand how </a:t>
            </a:r>
          </a:p>
          <a:p>
            <a:pPr algn="ctr"/>
            <a:r>
              <a:rPr lang="en-CA" sz="2800" b="1" dirty="0" smtClean="0">
                <a:latin typeface="Calibri" pitchFamily="34" charset="0"/>
                <a:cs typeface="Calibri" pitchFamily="34" charset="0"/>
              </a:rPr>
              <a:t>those today who claim to be more spiritual </a:t>
            </a:r>
          </a:p>
          <a:p>
            <a:pPr algn="ctr"/>
            <a:r>
              <a:rPr lang="en-CA" sz="2800" b="1" dirty="0" smtClean="0">
                <a:latin typeface="Calibri" pitchFamily="34" charset="0"/>
                <a:cs typeface="Calibri" pitchFamily="34" charset="0"/>
              </a:rPr>
              <a:t>repeat the error of the false teachers in Colossians</a:t>
            </a:r>
            <a:endParaRPr lang="en-CA"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7" name="Google Shape;264;p16" descr="www.clipartbest.com dc6XLjAMi.gif"/>
          <p:cNvPicPr preferRelativeResize="0"/>
          <p:nvPr/>
        </p:nvPicPr>
        <p:blipFill rotWithShape="1">
          <a:blip r:embed="rId2" cstate="print">
            <a:alphaModFix/>
          </a:blip>
          <a:srcRect/>
          <a:stretch/>
        </p:blipFill>
        <p:spPr>
          <a:xfrm>
            <a:off x="1187624" y="1484784"/>
            <a:ext cx="6336704" cy="4248472"/>
          </a:xfrm>
          <a:prstGeom prst="rect">
            <a:avLst/>
          </a:prstGeom>
          <a:noFill/>
          <a:ln>
            <a:noFill/>
          </a:ln>
        </p:spPr>
      </p:pic>
      <p:pic>
        <p:nvPicPr>
          <p:cNvPr id="18" name="Picture 17" descr="lord-jesus-christ-coming-293608.gif"/>
          <p:cNvPicPr>
            <a:picLocks noChangeAspect="1"/>
          </p:cNvPicPr>
          <p:nvPr/>
        </p:nvPicPr>
        <p:blipFill>
          <a:blip r:embed="rId3" cstate="print"/>
          <a:srcRect b="36140"/>
          <a:stretch>
            <a:fillRect/>
          </a:stretch>
        </p:blipFill>
        <p:spPr>
          <a:xfrm>
            <a:off x="2123728" y="1556792"/>
            <a:ext cx="4413406" cy="4104456"/>
          </a:xfrm>
          <a:prstGeom prst="star32">
            <a:avLst/>
          </a:prstGeom>
        </p:spPr>
      </p:pic>
      <p:sp>
        <p:nvSpPr>
          <p:cNvPr id="9" name="Title 1"/>
          <p:cNvSpPr txBox="1">
            <a:spLocks/>
          </p:cNvSpPr>
          <p:nvPr/>
        </p:nvSpPr>
        <p:spPr bwMode="auto">
          <a:xfrm>
            <a:off x="0" y="48580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000"/>
              </a:lnSpc>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lang="en-US" sz="2800" b="1" dirty="0" smtClean="0">
                <a:solidFill>
                  <a:schemeClr val="bg1"/>
                </a:solidFill>
                <a:latin typeface="Calibri" pitchFamily="34" charset="0"/>
                <a:cs typeface="Calibri" pitchFamily="34" charset="0"/>
              </a:rPr>
              <a:t>For in him all the </a:t>
            </a:r>
            <a:r>
              <a:rPr lang="en-US" sz="2800" b="1" u="sng" dirty="0" smtClean="0">
                <a:solidFill>
                  <a:schemeClr val="bg1"/>
                </a:solidFill>
                <a:latin typeface="Calibri" pitchFamily="34" charset="0"/>
                <a:cs typeface="Calibri" pitchFamily="34" charset="0"/>
              </a:rPr>
              <a:t>fullness</a:t>
            </a:r>
            <a:r>
              <a:rPr lang="en-US" sz="2800" b="1" dirty="0" smtClean="0">
                <a:solidFill>
                  <a:schemeClr val="bg1"/>
                </a:solidFill>
                <a:latin typeface="Calibri" pitchFamily="34" charset="0"/>
                <a:cs typeface="Calibri" pitchFamily="34" charset="0"/>
              </a:rPr>
              <a:t> of God was pleased to dwell . . . </a:t>
            </a:r>
          </a:p>
          <a:p>
            <a:pPr lvl="0" algn="ctr" eaLnBrk="0" hangingPunct="0">
              <a:lnSpc>
                <a:spcPts val="3000"/>
              </a:lnSpc>
              <a:defRPr/>
            </a:pPr>
            <a:r>
              <a:rPr kumimoji="0" lang="en-US" sz="2800" b="1" i="0" u="none" strike="noStrike" kern="0" cap="none" normalizeH="0" baseline="0" noProof="0" dirty="0" smtClean="0">
                <a:ln>
                  <a:noFill/>
                </a:ln>
                <a:solidFill>
                  <a:schemeClr val="bg1"/>
                </a:solidFill>
                <a:effectLst/>
                <a:uLnTx/>
                <a:uFillTx/>
                <a:latin typeface="Calibri" pitchFamily="34" charset="0"/>
                <a:ea typeface="+mj-ea"/>
                <a:cs typeface="+mj-cs"/>
              </a:rPr>
              <a:t>in him the whole </a:t>
            </a:r>
            <a:r>
              <a:rPr kumimoji="0" lang="en-US" sz="2800" b="1" i="0" u="sng" strike="noStrike" kern="0" cap="none" normalizeH="0" baseline="0" noProof="0" dirty="0" smtClean="0">
                <a:ln>
                  <a:noFill/>
                </a:ln>
                <a:solidFill>
                  <a:schemeClr val="bg1"/>
                </a:solidFill>
                <a:effectLst/>
                <a:uLnTx/>
                <a:uFillTx/>
                <a:latin typeface="Calibri" pitchFamily="34" charset="0"/>
                <a:ea typeface="+mj-ea"/>
                <a:cs typeface="+mj-cs"/>
              </a:rPr>
              <a:t>fullness</a:t>
            </a:r>
            <a:r>
              <a:rPr kumimoji="0" lang="en-US" sz="2800" b="1" i="0" u="none" strike="noStrike" kern="0" cap="none" normalizeH="0" baseline="0" noProof="0" dirty="0" smtClean="0">
                <a:ln>
                  <a:noFill/>
                </a:ln>
                <a:solidFill>
                  <a:schemeClr val="bg1"/>
                </a:solidFill>
                <a:effectLst/>
                <a:uLnTx/>
                <a:uFillTx/>
                <a:latin typeface="Calibri" pitchFamily="34" charset="0"/>
                <a:ea typeface="+mj-ea"/>
                <a:cs typeface="+mj-cs"/>
              </a:rPr>
              <a:t> of deity dwells bodily</a:t>
            </a:r>
          </a:p>
          <a:p>
            <a:pPr lvl="0" algn="ctr" eaLnBrk="0" hangingPunct="0">
              <a:lnSpc>
                <a:spcPts val="3000"/>
              </a:lnSpc>
              <a:defRPr/>
            </a:pPr>
            <a:r>
              <a:rPr lang="en-US" sz="2800" b="1" kern="0" dirty="0" smtClean="0">
                <a:solidFill>
                  <a:schemeClr val="bg1"/>
                </a:solidFill>
                <a:latin typeface="Calibri" pitchFamily="34" charset="0"/>
              </a:rPr>
              <a:t>and you have been </a:t>
            </a:r>
            <a:r>
              <a:rPr lang="en-US" sz="2800" b="1" u="sng" kern="0" dirty="0" smtClean="0">
                <a:solidFill>
                  <a:schemeClr val="bg1"/>
                </a:solidFill>
                <a:latin typeface="Calibri" pitchFamily="34" charset="0"/>
              </a:rPr>
              <a:t>filled</a:t>
            </a:r>
            <a:r>
              <a:rPr lang="en-US" sz="2800" b="1" kern="0" dirty="0" smtClean="0">
                <a:solidFill>
                  <a:schemeClr val="bg1"/>
                </a:solidFill>
                <a:latin typeface="Calibri" pitchFamily="34" charset="0"/>
              </a:rPr>
              <a:t>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1:19;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347864" y="4365104"/>
            <a:ext cx="1944216" cy="923330"/>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75000"/>
                  </a:schemeClr>
                </a:solidFill>
              </a:rPr>
              <a:t>Jesus © </a:t>
            </a:r>
            <a:r>
              <a:rPr lang="en-CA" sz="900" dirty="0" smtClean="0">
                <a:solidFill>
                  <a:schemeClr val="tx1">
                    <a:lumMod val="75000"/>
                  </a:schemeClr>
                </a:solidFill>
              </a:rPr>
              <a:t>GospelGifs.com </a:t>
            </a:r>
          </a:p>
          <a:p>
            <a:pPr algn="ctr">
              <a:defRPr/>
            </a:pPr>
            <a:r>
              <a:rPr lang="en-CA" sz="900" dirty="0" smtClean="0">
                <a:solidFill>
                  <a:schemeClr val="tx1">
                    <a:lumMod val="75000"/>
                  </a:schemeClr>
                </a:solidFill>
              </a:rPr>
              <a:t>with </a:t>
            </a:r>
            <a:r>
              <a:rPr lang="en-CA" sz="900" dirty="0" smtClean="0">
                <a:solidFill>
                  <a:schemeClr val="tx1">
                    <a:lumMod val="75000"/>
                  </a:schemeClr>
                </a:solidFill>
              </a:rPr>
              <a:t>permission</a:t>
            </a:r>
          </a:p>
          <a:p>
            <a:pPr algn="ctr">
              <a:defRPr/>
            </a:pPr>
            <a:r>
              <a:rPr lang="en-CA" sz="900" dirty="0" smtClean="0">
                <a:solidFill>
                  <a:schemeClr val="tx1">
                    <a:lumMod val="75000"/>
                  </a:schemeClr>
                </a:solidFill>
              </a:rPr>
              <a:t>pulsing heart © clipartbest.com</a:t>
            </a:r>
          </a:p>
          <a:p>
            <a:pPr algn="ctr">
              <a:defRPr/>
            </a:pPr>
            <a:r>
              <a:rPr lang="en-CA" sz="900" dirty="0" smtClean="0">
                <a:solidFill>
                  <a:schemeClr val="tx1">
                    <a:lumMod val="75000"/>
                  </a:schemeClr>
                </a:solidFill>
              </a:rPr>
              <a:t>jumping </a:t>
            </a:r>
            <a:r>
              <a:rPr lang="en-CA" sz="900" dirty="0" smtClean="0">
                <a:solidFill>
                  <a:schemeClr val="tx1">
                    <a:lumMod val="75000"/>
                  </a:schemeClr>
                </a:solidFill>
              </a:rPr>
              <a:t>heart © </a:t>
            </a:r>
            <a:r>
              <a:rPr lang="en-CA" sz="900" dirty="0" smtClean="0">
                <a:solidFill>
                  <a:schemeClr val="tx1">
                    <a:lumMod val="75000"/>
                  </a:schemeClr>
                </a:solidFill>
              </a:rPr>
              <a:t>www.fg-a.com</a:t>
            </a:r>
          </a:p>
          <a:p>
            <a:pPr algn="ctr">
              <a:defRPr/>
            </a:pPr>
            <a:endParaRPr lang="en-CA" sz="900" dirty="0" smtClean="0">
              <a:solidFill>
                <a:schemeClr val="tx1">
                  <a:lumMod val="75000"/>
                </a:schemeClr>
              </a:solidFill>
            </a:endParaRPr>
          </a:p>
          <a:p>
            <a:pPr algn="ctr">
              <a:defRPr/>
            </a:pPr>
            <a:endParaRPr lang="en-CA" sz="900" dirty="0">
              <a:solidFill>
                <a:schemeClr val="tx1">
                  <a:lumMod val="7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41039"/>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a:t>
            </a:r>
          </a:p>
          <a:p>
            <a:pPr algn="ctr"/>
            <a:r>
              <a:rPr lang="en-CA" sz="2400" b="1" kern="0" spc="-10" dirty="0" smtClean="0">
                <a:solidFill>
                  <a:srgbClr val="002060"/>
                </a:solidFill>
                <a:latin typeface="Arial Narrow" pitchFamily="34" charset="0"/>
              </a:rPr>
              <a:t>Christ makes us spiritually filled and complete in God by faith. </a:t>
            </a:r>
          </a:p>
          <a:p>
            <a:pPr lvl="0" algn="ctr" eaLnBrk="0" hangingPunct="0">
              <a:defRPr/>
            </a:pPr>
            <a:r>
              <a:rPr lang="en-CA" sz="2400" b="1" kern="0" spc="-10" dirty="0" smtClean="0">
                <a:solidFill>
                  <a:srgbClr val="002060"/>
                </a:solidFill>
                <a:latin typeface="Arial Narrow" pitchFamily="34" charset="0"/>
              </a:rPr>
              <a:t>Nothing “I DO” makes me more “spiritual” or more “full” in God’s sight.</a:t>
            </a:r>
            <a:endParaRPr lang="en-CA" sz="2000" b="1" kern="0" spc="-10" dirty="0" smtClean="0">
              <a:solidFill>
                <a:srgbClr val="FFFF0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4" cstate="print"/>
          <a:stretch>
            <a:fillRect/>
          </a:stretch>
        </p:blipFill>
        <p:spPr>
          <a:xfrm>
            <a:off x="3707904" y="2924944"/>
            <a:ext cx="1143000" cy="1333500"/>
          </a:xfrm>
          <a:prstGeom prst="rect">
            <a:avLst/>
          </a:prstGeom>
        </p:spPr>
      </p:pic>
      <p:sp>
        <p:nvSpPr>
          <p:cNvPr id="20" name="WordArt 2"/>
          <p:cNvSpPr>
            <a:spLocks noChangeArrowheads="1" noChangeShapeType="1" noTextEdit="1"/>
          </p:cNvSpPr>
          <p:nvPr/>
        </p:nvSpPr>
        <p:spPr bwMode="auto">
          <a:xfrm>
            <a:off x="2699792" y="1884784"/>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Tree>
  </p:cSld>
  <p:clrMapOvr>
    <a:masterClrMapping/>
  </p:clrMapOvr>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 name="TextBox 9"/>
          <p:cNvSpPr txBox="1"/>
          <p:nvPr/>
        </p:nvSpPr>
        <p:spPr>
          <a:xfrm>
            <a:off x="3563888" y="3789040"/>
            <a:ext cx="1872208" cy="338554"/>
          </a:xfrm>
          <a:prstGeom prst="rect">
            <a:avLst/>
          </a:prstGeom>
          <a:noFill/>
        </p:spPr>
        <p:txBody>
          <a:bodyPr wrap="square" rtlCol="0">
            <a:spAutoFit/>
          </a:bodyPr>
          <a:lstStyle/>
          <a:p>
            <a:pPr algn="ctr"/>
            <a:r>
              <a:rPr lang="en-CA" sz="800" dirty="0" smtClean="0">
                <a:solidFill>
                  <a:schemeClr val="accent4">
                    <a:lumMod val="75000"/>
                  </a:schemeClr>
                </a:solidFill>
              </a:rPr>
              <a:t>Microsoft clip art © 2013 </a:t>
            </a:r>
          </a:p>
          <a:p>
            <a:pPr algn="ctr"/>
            <a:r>
              <a:rPr lang="en-CA" sz="800" dirty="0" smtClean="0">
                <a:solidFill>
                  <a:schemeClr val="accent4">
                    <a:lumMod val="75000"/>
                  </a:schemeClr>
                </a:solidFill>
              </a:rPr>
              <a:t>Microsoft Corporation. </a:t>
            </a:r>
            <a:endParaRPr lang="en-CA" sz="800" dirty="0">
              <a:solidFill>
                <a:schemeClr val="accent4">
                  <a:lumMod val="75000"/>
                </a:schemeClr>
              </a:solidFill>
            </a:endParaRPr>
          </a:p>
        </p:txBody>
      </p:sp>
      <p:sp>
        <p:nvSpPr>
          <p:cNvPr id="19" name="TextBox 18"/>
          <p:cNvSpPr txBox="1"/>
          <p:nvPr/>
        </p:nvSpPr>
        <p:spPr>
          <a:xfrm>
            <a:off x="179512" y="44624"/>
            <a:ext cx="8964488" cy="954107"/>
          </a:xfrm>
          <a:prstGeom prst="rect">
            <a:avLst/>
          </a:prstGeom>
          <a:solidFill>
            <a:srgbClr val="002060"/>
          </a:solidFill>
        </p:spPr>
        <p:txBody>
          <a:bodyPr wrap="square" rtlCol="0">
            <a:spAutoFit/>
          </a:bodyPr>
          <a:lstStyle/>
          <a:p>
            <a:pPr algn="ctr"/>
            <a:r>
              <a:rPr lang="en-CA" sz="2800" b="1" dirty="0" smtClean="0">
                <a:solidFill>
                  <a:srgbClr val="00FF00"/>
                </a:solidFill>
                <a:latin typeface="Calibri" pitchFamily="34" charset="0"/>
              </a:rPr>
              <a:t>The false teachers in Colossians taught that being in Christ by faith was not enough for spiritual fullness in God.</a:t>
            </a:r>
            <a:endParaRPr lang="en-CA" sz="2800" b="1" dirty="0">
              <a:solidFill>
                <a:srgbClr val="00FF00"/>
              </a:solidFill>
              <a:latin typeface="Calibri" pitchFamily="34" charset="0"/>
            </a:endParaRPr>
          </a:p>
        </p:txBody>
      </p:sp>
      <p:sp>
        <p:nvSpPr>
          <p:cNvPr id="44" name="Oval 43"/>
          <p:cNvSpPr/>
          <p:nvPr/>
        </p:nvSpPr>
        <p:spPr>
          <a:xfrm>
            <a:off x="3131840" y="2636912"/>
            <a:ext cx="2808000" cy="28083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87489" name="WordArt 1"/>
          <p:cNvSpPr>
            <a:spLocks noChangeArrowheads="1" noChangeShapeType="1" noTextEdit="1"/>
          </p:cNvSpPr>
          <p:nvPr/>
        </p:nvSpPr>
        <p:spPr bwMode="auto">
          <a:xfrm>
            <a:off x="3635896" y="2996952"/>
            <a:ext cx="1872208" cy="1152128"/>
          </a:xfrm>
          <a:prstGeom prst="rect">
            <a:avLst/>
          </a:prstGeom>
        </p:spPr>
        <p:txBody>
          <a:bodyPr wrap="none" fromWordArt="1">
            <a:prstTxWarp prst="textArchUp">
              <a:avLst>
                <a:gd name="adj" fmla="val 10800000"/>
              </a:avLst>
            </a:prstTxWarp>
          </a:bodyPr>
          <a:lstStyle/>
          <a:p>
            <a:pPr algn="ctr" rtl="0"/>
            <a:r>
              <a:rPr lang="en-CA" sz="4400" kern="10" spc="0" dirty="0" smtClean="0">
                <a:ln w="9525">
                  <a:solidFill>
                    <a:srgbClr val="000000"/>
                  </a:solidFill>
                  <a:round/>
                  <a:headEnd/>
                  <a:tailEnd/>
                </a:ln>
                <a:solidFill>
                  <a:srgbClr val="FFFF00"/>
                </a:solidFill>
                <a:effectLst/>
                <a:latin typeface="Arial Black"/>
              </a:rPr>
              <a:t>in Christ</a:t>
            </a:r>
            <a:endParaRPr lang="en-CA" sz="4400" kern="10" spc="0" dirty="0">
              <a:ln w="9525">
                <a:solidFill>
                  <a:srgbClr val="000000"/>
                </a:solidFill>
                <a:round/>
                <a:headEnd/>
                <a:tailEnd/>
              </a:ln>
              <a:solidFill>
                <a:srgbClr val="FFFF00"/>
              </a:solidFill>
              <a:effectLst/>
              <a:latin typeface="Arial Black"/>
            </a:endParaRPr>
          </a:p>
        </p:txBody>
      </p:sp>
      <p:sp>
        <p:nvSpPr>
          <p:cNvPr id="46" name="Oval 45"/>
          <p:cNvSpPr/>
          <p:nvPr/>
        </p:nvSpPr>
        <p:spPr>
          <a:xfrm>
            <a:off x="4355976" y="3140968"/>
            <a:ext cx="360040" cy="36004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ounded Rectangle 46"/>
          <p:cNvSpPr/>
          <p:nvPr/>
        </p:nvSpPr>
        <p:spPr>
          <a:xfrm>
            <a:off x="4211960" y="3573016"/>
            <a:ext cx="648072" cy="864096"/>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a:off x="4355976"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4572000"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3347864" y="3599145"/>
            <a:ext cx="2448272" cy="2062103"/>
          </a:xfrm>
          <a:prstGeom prst="rect">
            <a:avLst/>
          </a:prstGeom>
          <a:noFill/>
        </p:spPr>
        <p:txBody>
          <a:bodyPr wrap="square" rtlCol="0">
            <a:spAutoFit/>
          </a:bodyPr>
          <a:lstStyle/>
          <a:p>
            <a:pPr algn="ctr"/>
            <a:r>
              <a:rPr lang="en-US" sz="3200" b="1" dirty="0" smtClean="0">
                <a:latin typeface="Calibri" pitchFamily="34" charset="0"/>
              </a:rPr>
              <a:t>spiritual </a:t>
            </a:r>
          </a:p>
          <a:p>
            <a:pPr algn="ctr"/>
            <a:r>
              <a:rPr lang="en-US" sz="3200" b="1" dirty="0" smtClean="0">
                <a:latin typeface="Calibri" pitchFamily="34" charset="0"/>
              </a:rPr>
              <a:t>fullness</a:t>
            </a:r>
          </a:p>
          <a:p>
            <a:pPr algn="ctr"/>
            <a:r>
              <a:rPr lang="en-US" sz="3200" b="1" dirty="0" smtClean="0">
                <a:latin typeface="Calibri" pitchFamily="34" charset="0"/>
              </a:rPr>
              <a:t>in God</a:t>
            </a:r>
          </a:p>
          <a:p>
            <a:pPr algn="ctr"/>
            <a:endParaRPr lang="en-CA" sz="3200" b="1" dirty="0">
              <a:solidFill>
                <a:schemeClr val="bg1">
                  <a:lumMod val="95000"/>
                  <a:lumOff val="5000"/>
                </a:schemeClr>
              </a:solidFill>
              <a:latin typeface="Calibri" pitchFamily="34" charset="0"/>
            </a:endParaRPr>
          </a:p>
        </p:txBody>
      </p:sp>
      <p:cxnSp>
        <p:nvCxnSpPr>
          <p:cNvPr id="50" name="Straight Connector 49"/>
          <p:cNvCxnSpPr/>
          <p:nvPr/>
        </p:nvCxnSpPr>
        <p:spPr>
          <a:xfrm>
            <a:off x="3203848" y="2637208"/>
            <a:ext cx="2664296"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132136" y="2637208"/>
            <a:ext cx="2664000"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itle 1"/>
          <p:cNvSpPr txBox="1">
            <a:spLocks/>
          </p:cNvSpPr>
          <p:nvPr/>
        </p:nvSpPr>
        <p:spPr>
          <a:xfrm>
            <a:off x="107504" y="764704"/>
            <a:ext cx="8892480" cy="1944216"/>
          </a:xfrm>
          <a:prstGeom prst="rect">
            <a:avLst/>
          </a:prstGeom>
        </p:spPr>
        <p:txBody>
          <a:bodyPr/>
          <a:lstStyle/>
          <a:p>
            <a:pPr lvl="0" algn="ctr" eaLnBrk="0" hangingPunct="0"/>
            <a: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They proclaimed deeper “wisdom and knowledge”</a:t>
            </a:r>
            <a:r>
              <a:rPr lang="en-CA" sz="2800" b="1" kern="0" dirty="0" smtClean="0">
                <a:solidFill>
                  <a:srgbClr val="FFFF00"/>
                </a:solidFill>
                <a:latin typeface="Calibri" pitchFamily="34" charset="0"/>
                <a:ea typeface="+mj-ea"/>
                <a:cs typeface="+mj-cs"/>
              </a:rPr>
              <a:t> (2:2,3) </a:t>
            </a: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 </a:t>
            </a:r>
          </a:p>
          <a:p>
            <a:pPr lvl="0" algn="ctr" eaLnBrk="0" hangingPunct="0"/>
            <a:r>
              <a:rPr lang="en-CA" sz="2800" b="1" kern="0" dirty="0" smtClean="0">
                <a:solidFill>
                  <a:srgbClr val="FFFF00"/>
                </a:solidFill>
                <a:latin typeface="Calibri" pitchFamily="34" charset="0"/>
                <a:ea typeface="+mj-ea"/>
                <a:cs typeface="+mj-cs"/>
              </a:rPr>
              <a:t>and “fullness” (2:9-10) beyond  receiving Christ Jesus </a:t>
            </a:r>
          </a:p>
          <a:p>
            <a:pPr lvl="0" algn="ctr" eaLnBrk="0" hangingPunct="0"/>
            <a:r>
              <a:rPr lang="en-CA" sz="2800" b="1" kern="0" dirty="0" smtClean="0">
                <a:solidFill>
                  <a:srgbClr val="FFFF00"/>
                </a:solidFill>
                <a:latin typeface="Calibri" pitchFamily="34" charset="0"/>
                <a:ea typeface="+mj-ea"/>
                <a:cs typeface="+mj-cs"/>
              </a:rPr>
              <a:t>the Lord by faith and walking in him (2:6-7).</a:t>
            </a:r>
            <a:endParaRPr kumimoji="0" lang="en-CA" sz="2800" b="0" i="0" u="none" strike="noStrike" kern="0" cap="none" spc="0" normalizeH="0" baseline="0" noProof="0" dirty="0">
              <a:ln>
                <a:noFill/>
              </a:ln>
              <a:solidFill>
                <a:srgbClr val="FFFF00"/>
              </a:solidFill>
              <a:effectLst/>
              <a:uLnTx/>
              <a:uFillTx/>
              <a:latin typeface="Calibri" pitchFamily="34" charset="0"/>
              <a:ea typeface="+mj-ea"/>
              <a:cs typeface="+mj-cs"/>
            </a:endParaRPr>
          </a:p>
        </p:txBody>
      </p:sp>
      <p:sp>
        <p:nvSpPr>
          <p:cNvPr id="54" name="Title 1"/>
          <p:cNvSpPr txBox="1">
            <a:spLocks/>
          </p:cNvSpPr>
          <p:nvPr/>
        </p:nvSpPr>
        <p:spPr>
          <a:xfrm>
            <a:off x="35496" y="2780928"/>
            <a:ext cx="3384376" cy="5976664"/>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Christ is not enough. You need spiritual experiences of knowing and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fullness by worship encounters with angels in visions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of the spirit world</a:t>
            </a:r>
            <a:b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(Col 2:18-19).</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t>
            </a:r>
            <a:r>
              <a:rPr kumimoji="0" lang="en-CA" sz="2800" b="0" i="0" u="none" strike="noStrike" kern="0" cap="none" spc="0" normalizeH="0" baseline="0" noProof="0" dirty="0" smtClean="0">
                <a:ln>
                  <a:noFill/>
                </a:ln>
                <a:solidFill>
                  <a:schemeClr val="tx2"/>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56" name="Title 1"/>
          <p:cNvSpPr txBox="1">
            <a:spLocks/>
          </p:cNvSpPr>
          <p:nvPr/>
        </p:nvSpPr>
        <p:spPr>
          <a:xfrm>
            <a:off x="5580112" y="2780928"/>
            <a:ext cx="3672408" cy="5976664"/>
          </a:xfrm>
          <a:prstGeom prst="rect">
            <a:avLst/>
          </a:prstGeom>
        </p:spPr>
        <p:txBody>
          <a:bodyPr/>
          <a:lstStyle/>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Faith is not enough. You need to not </a:t>
            </a:r>
            <a:r>
              <a:rPr lang="en-CA" sz="2800" b="1" dirty="0" smtClean="0">
                <a:solidFill>
                  <a:srgbClr val="00FF00"/>
                </a:solidFill>
                <a:latin typeface="Calibri" pitchFamily="34" charset="0"/>
              </a:rPr>
              <a:t>eat </a:t>
            </a:r>
          </a:p>
          <a:p>
            <a:pPr lvl="0" algn="ctr" eaLnBrk="0" hangingPunct="0"/>
            <a:r>
              <a:rPr lang="en-CA" sz="2800" b="1" dirty="0" smtClean="0">
                <a:solidFill>
                  <a:srgbClr val="00FF00"/>
                </a:solidFill>
                <a:latin typeface="Calibri" pitchFamily="34" charset="0"/>
              </a:rPr>
              <a:t>certain food and </a:t>
            </a:r>
          </a:p>
          <a:p>
            <a:pPr lvl="0" algn="ctr" eaLnBrk="0" hangingPunct="0"/>
            <a:r>
              <a:rPr lang="en-CA" sz="2800" b="1" dirty="0" smtClean="0">
                <a:solidFill>
                  <a:srgbClr val="00FF00"/>
                </a:solidFill>
                <a:latin typeface="Calibri" pitchFamily="34" charset="0"/>
              </a:rPr>
              <a:t>drink, treat your </a:t>
            </a:r>
          </a:p>
          <a:p>
            <a:pPr lvl="0" algn="ctr" eaLnBrk="0" hangingPunct="0"/>
            <a:r>
              <a:rPr lang="en-CA" sz="2800" b="1" dirty="0" smtClean="0">
                <a:solidFill>
                  <a:srgbClr val="00FF00"/>
                </a:solidFill>
                <a:latin typeface="Calibri" pitchFamily="34" charset="0"/>
              </a:rPr>
              <a:t>body with ascetic severity, and observe special holy days as</a:t>
            </a:r>
          </a:p>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you seek angels and visions (Col 2:16-23).</a:t>
            </a:r>
            <a:endParaRPr kumimoji="0" lang="en-CA" sz="2800" b="0" i="0" u="none" strike="noStrike" kern="0" cap="none" spc="0" normalizeH="0" baseline="0" noProof="0" dirty="0">
              <a:ln>
                <a:noFill/>
              </a:ln>
              <a:solidFill>
                <a:srgbClr val="00FF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44624"/>
            <a:ext cx="7632848" cy="1143000"/>
          </a:xfrm>
        </p:spPr>
        <p:txBody>
          <a:bodyPr/>
          <a:lstStyle/>
          <a:p>
            <a:r>
              <a:rPr lang="en-US" sz="3200" b="1" dirty="0" smtClean="0">
                <a:solidFill>
                  <a:schemeClr val="bg1"/>
                </a:solidFill>
                <a:latin typeface="Calibri" pitchFamily="34" charset="0"/>
                <a:cs typeface="Calibri" pitchFamily="34" charset="0"/>
              </a:rPr>
              <a:t>How does Paul describe the false teaching?</a:t>
            </a:r>
            <a:endParaRPr lang="en-US" sz="3200" b="1" dirty="0">
              <a:solidFill>
                <a:schemeClr val="bg1"/>
              </a:solidFill>
              <a:latin typeface="Calibri" pitchFamily="34" charset="0"/>
              <a:cs typeface="Calibri" pitchFamily="34" charset="0"/>
            </a:endParaRPr>
          </a:p>
        </p:txBody>
      </p:sp>
      <p:pic>
        <p:nvPicPr>
          <p:cNvPr id="3" name="Picture 2" descr="question mark ClipArtBest.com RiG6zpAiL.png"/>
          <p:cNvPicPr>
            <a:picLocks noChangeAspect="1"/>
          </p:cNvPicPr>
          <p:nvPr/>
        </p:nvPicPr>
        <p:blipFill>
          <a:blip r:embed="rId2" cstate="print"/>
          <a:stretch>
            <a:fillRect/>
          </a:stretch>
        </p:blipFill>
        <p:spPr>
          <a:xfrm>
            <a:off x="8093154" y="116632"/>
            <a:ext cx="727317" cy="1080120"/>
          </a:xfrm>
          <a:prstGeom prst="rect">
            <a:avLst/>
          </a:prstGeom>
        </p:spPr>
      </p:pic>
      <p:sp>
        <p:nvSpPr>
          <p:cNvPr id="4" name="TextBox 3"/>
          <p:cNvSpPr txBox="1"/>
          <p:nvPr/>
        </p:nvSpPr>
        <p:spPr>
          <a:xfrm>
            <a:off x="179512" y="1052736"/>
            <a:ext cx="8892480" cy="5693866"/>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“See to it that no one takes you captive by </a:t>
            </a:r>
            <a:r>
              <a:rPr lang="en-US" sz="2800" b="1" u="sng" dirty="0" smtClean="0">
                <a:solidFill>
                  <a:schemeClr val="bg1"/>
                </a:solidFill>
                <a:latin typeface="Calibri" pitchFamily="34" charset="0"/>
                <a:cs typeface="Calibri" pitchFamily="34" charset="0"/>
              </a:rPr>
              <a:t>philosophy </a:t>
            </a:r>
          </a:p>
          <a:p>
            <a:r>
              <a:rPr lang="en-US" sz="2800" b="1" dirty="0" smtClean="0">
                <a:solidFill>
                  <a:schemeClr val="bg1"/>
                </a:solidFill>
                <a:latin typeface="Calibri" pitchFamily="34" charset="0"/>
                <a:cs typeface="Calibri" pitchFamily="34" charset="0"/>
              </a:rPr>
              <a:t>and </a:t>
            </a:r>
            <a:r>
              <a:rPr lang="en-US" sz="2800" b="1" u="sng" dirty="0" smtClean="0">
                <a:solidFill>
                  <a:schemeClr val="bg1"/>
                </a:solidFill>
                <a:latin typeface="Calibri" pitchFamily="34" charset="0"/>
                <a:cs typeface="Calibri" pitchFamily="34" charset="0"/>
              </a:rPr>
              <a:t>empty deceit</a:t>
            </a:r>
            <a:r>
              <a:rPr lang="en-US" sz="2800" b="1" dirty="0" smtClean="0">
                <a:solidFill>
                  <a:schemeClr val="bg1"/>
                </a:solidFill>
                <a:latin typeface="Calibri" pitchFamily="34" charset="0"/>
                <a:cs typeface="Calibri" pitchFamily="34" charset="0"/>
              </a:rPr>
              <a:t>, according to </a:t>
            </a:r>
            <a:r>
              <a:rPr lang="en-US" sz="2800" b="1" u="sng" dirty="0" smtClean="0">
                <a:solidFill>
                  <a:schemeClr val="bg1"/>
                </a:solidFill>
                <a:latin typeface="Calibri" pitchFamily="34" charset="0"/>
                <a:cs typeface="Calibri" pitchFamily="34" charset="0"/>
              </a:rPr>
              <a:t>human tradition</a:t>
            </a:r>
            <a:r>
              <a:rPr lang="en-US" sz="2800" b="1" dirty="0" smtClean="0">
                <a:solidFill>
                  <a:schemeClr val="bg1"/>
                </a:solidFill>
                <a:latin typeface="Calibri" pitchFamily="34" charset="0"/>
                <a:cs typeface="Calibri" pitchFamily="34" charset="0"/>
              </a:rPr>
              <a:t>, </a:t>
            </a:r>
          </a:p>
          <a:p>
            <a:r>
              <a:rPr lang="en-US" sz="2800" b="1" dirty="0" smtClean="0">
                <a:solidFill>
                  <a:schemeClr val="bg1"/>
                </a:solidFill>
                <a:latin typeface="Calibri" pitchFamily="34" charset="0"/>
                <a:cs typeface="Calibri" pitchFamily="34" charset="0"/>
              </a:rPr>
              <a:t>according to </a:t>
            </a:r>
            <a:r>
              <a:rPr lang="en-US" sz="2800" b="1" u="sng" dirty="0" smtClean="0">
                <a:solidFill>
                  <a:schemeClr val="bg1"/>
                </a:solidFill>
                <a:latin typeface="Calibri" pitchFamily="34" charset="0"/>
                <a:cs typeface="Calibri" pitchFamily="34" charset="0"/>
              </a:rPr>
              <a:t>the elemental spirits of the world</a:t>
            </a:r>
            <a:r>
              <a:rPr lang="en-US" sz="2800" b="1" dirty="0" smtClean="0">
                <a:solidFill>
                  <a:schemeClr val="bg1"/>
                </a:solidFill>
                <a:latin typeface="Calibri" pitchFamily="34" charset="0"/>
                <a:cs typeface="Calibri" pitchFamily="34" charset="0"/>
              </a:rPr>
              <a:t>, </a:t>
            </a:r>
          </a:p>
          <a:p>
            <a:r>
              <a:rPr lang="en-US" sz="2800" b="1" dirty="0" smtClean="0">
                <a:solidFill>
                  <a:schemeClr val="bg1"/>
                </a:solidFill>
                <a:latin typeface="Calibri" pitchFamily="34" charset="0"/>
                <a:cs typeface="Calibri" pitchFamily="34" charset="0"/>
              </a:rPr>
              <a:t>and </a:t>
            </a:r>
            <a:r>
              <a:rPr lang="en-US" sz="2800" b="1" u="sng" dirty="0" smtClean="0">
                <a:solidFill>
                  <a:schemeClr val="bg1"/>
                </a:solidFill>
                <a:latin typeface="Calibri" pitchFamily="34" charset="0"/>
                <a:cs typeface="Calibri" pitchFamily="34" charset="0"/>
              </a:rPr>
              <a:t>not according to Christ</a:t>
            </a:r>
            <a:r>
              <a:rPr lang="en-US" sz="2800" b="1" dirty="0" smtClean="0">
                <a:solidFill>
                  <a:schemeClr val="bg1"/>
                </a:solidFill>
                <a:latin typeface="Calibri" pitchFamily="34" charset="0"/>
                <a:cs typeface="Calibri" pitchFamily="34" charset="0"/>
              </a:rPr>
              <a:t>”  Col 2:8</a:t>
            </a:r>
          </a:p>
          <a:p>
            <a:endParaRPr lang="en-US" sz="1400" b="1" dirty="0" smtClean="0">
              <a:solidFill>
                <a:schemeClr val="bg1"/>
              </a:solidFill>
              <a:latin typeface="Calibri" pitchFamily="34" charset="0"/>
              <a:cs typeface="Calibri" pitchFamily="34" charset="0"/>
            </a:endParaRPr>
          </a:p>
          <a:p>
            <a:r>
              <a:rPr lang="en-US" sz="2800" b="1" dirty="0" smtClean="0">
                <a:solidFill>
                  <a:schemeClr val="bg1"/>
                </a:solidFill>
                <a:latin typeface="Calibri" pitchFamily="34" charset="0"/>
                <a:cs typeface="Calibri" pitchFamily="34" charset="0"/>
              </a:rPr>
              <a:t>“Let no one disqualify you, insisting on </a:t>
            </a:r>
            <a:r>
              <a:rPr lang="en-US" sz="2800" b="1" u="sng" dirty="0" smtClean="0">
                <a:solidFill>
                  <a:schemeClr val="bg1"/>
                </a:solidFill>
                <a:latin typeface="Calibri" pitchFamily="34" charset="0"/>
                <a:cs typeface="Calibri" pitchFamily="34" charset="0"/>
              </a:rPr>
              <a:t>asceticism</a:t>
            </a:r>
            <a:r>
              <a:rPr lang="en-US" sz="2800" b="1" dirty="0" smtClean="0">
                <a:solidFill>
                  <a:schemeClr val="bg1"/>
                </a:solidFill>
                <a:latin typeface="Calibri" pitchFamily="34" charset="0"/>
                <a:cs typeface="Calibri" pitchFamily="34" charset="0"/>
              </a:rPr>
              <a:t> and </a:t>
            </a:r>
            <a:r>
              <a:rPr lang="en-US" sz="2800" b="1" u="sng" dirty="0" smtClean="0">
                <a:solidFill>
                  <a:schemeClr val="bg1"/>
                </a:solidFill>
                <a:latin typeface="Calibri" pitchFamily="34" charset="0"/>
                <a:cs typeface="Calibri" pitchFamily="34" charset="0"/>
              </a:rPr>
              <a:t>worship of angels</a:t>
            </a:r>
            <a:r>
              <a:rPr lang="en-US" sz="2800" b="1" dirty="0" smtClean="0">
                <a:solidFill>
                  <a:schemeClr val="bg1"/>
                </a:solidFill>
                <a:latin typeface="Calibri" pitchFamily="34" charset="0"/>
                <a:cs typeface="Calibri" pitchFamily="34" charset="0"/>
              </a:rPr>
              <a:t>, going on in detail about </a:t>
            </a:r>
            <a:r>
              <a:rPr lang="en-US" sz="2800" b="1" u="sng" dirty="0" smtClean="0">
                <a:solidFill>
                  <a:schemeClr val="bg1"/>
                </a:solidFill>
                <a:latin typeface="Calibri" pitchFamily="34" charset="0"/>
                <a:cs typeface="Calibri" pitchFamily="34" charset="0"/>
              </a:rPr>
              <a:t>visions</a:t>
            </a:r>
            <a:r>
              <a:rPr lang="en-US" sz="2800" b="1" dirty="0" smtClean="0">
                <a:solidFill>
                  <a:schemeClr val="bg1"/>
                </a:solidFill>
                <a:latin typeface="Calibri" pitchFamily="34" charset="0"/>
                <a:cs typeface="Calibri" pitchFamily="34" charset="0"/>
              </a:rPr>
              <a:t>, </a:t>
            </a:r>
          </a:p>
          <a:p>
            <a:r>
              <a:rPr lang="en-US" sz="2800" b="1" u="sng" dirty="0" smtClean="0">
                <a:solidFill>
                  <a:schemeClr val="bg1"/>
                </a:solidFill>
                <a:latin typeface="Calibri" pitchFamily="34" charset="0"/>
                <a:cs typeface="Calibri" pitchFamily="34" charset="0"/>
              </a:rPr>
              <a:t>puffed up without reason by his sensuous mind</a:t>
            </a:r>
            <a:r>
              <a:rPr lang="en-US" sz="2800" b="1" dirty="0" smtClean="0">
                <a:solidFill>
                  <a:schemeClr val="bg1"/>
                </a:solidFill>
                <a:latin typeface="Calibri" pitchFamily="34" charset="0"/>
                <a:cs typeface="Calibri" pitchFamily="34" charset="0"/>
              </a:rPr>
              <a:t>,</a:t>
            </a:r>
          </a:p>
          <a:p>
            <a:r>
              <a:rPr lang="en-US" sz="2800" b="1" dirty="0" smtClean="0">
                <a:solidFill>
                  <a:schemeClr val="bg1"/>
                </a:solidFill>
                <a:latin typeface="Calibri" pitchFamily="34" charset="0"/>
                <a:cs typeface="Calibri" pitchFamily="34" charset="0"/>
              </a:rPr>
              <a:t>and </a:t>
            </a:r>
            <a:r>
              <a:rPr lang="en-US" sz="2800" b="1" u="sng" dirty="0" smtClean="0">
                <a:solidFill>
                  <a:schemeClr val="bg1"/>
                </a:solidFill>
                <a:latin typeface="Calibri" pitchFamily="34" charset="0"/>
                <a:cs typeface="Calibri" pitchFamily="34" charset="0"/>
              </a:rPr>
              <a:t>not holding fast to the Head</a:t>
            </a:r>
            <a:r>
              <a:rPr lang="en-US" sz="2800" b="1" dirty="0" smtClean="0">
                <a:solidFill>
                  <a:schemeClr val="bg1"/>
                </a:solidFill>
                <a:latin typeface="Calibri" pitchFamily="34" charset="0"/>
                <a:cs typeface="Calibri" pitchFamily="34" charset="0"/>
              </a:rPr>
              <a:t>”  Col 2:18-19</a:t>
            </a:r>
          </a:p>
          <a:p>
            <a:endParaRPr lang="en-US" sz="1400" b="1" dirty="0" smtClean="0">
              <a:solidFill>
                <a:schemeClr val="bg1"/>
              </a:solidFill>
              <a:latin typeface="Calibri" pitchFamily="34" charset="0"/>
              <a:cs typeface="Calibri" pitchFamily="34" charset="0"/>
            </a:endParaRPr>
          </a:p>
          <a:p>
            <a:r>
              <a:rPr lang="en-US" sz="2800" b="1" dirty="0" smtClean="0">
                <a:solidFill>
                  <a:schemeClr val="bg1"/>
                </a:solidFill>
                <a:latin typeface="Calibri" pitchFamily="34" charset="0"/>
                <a:cs typeface="Calibri" pitchFamily="34" charset="0"/>
              </a:rPr>
              <a:t>“</a:t>
            </a:r>
            <a:r>
              <a:rPr lang="en-US" sz="2800" b="1" u="sng" dirty="0" smtClean="0">
                <a:solidFill>
                  <a:schemeClr val="bg1"/>
                </a:solidFill>
                <a:latin typeface="Calibri" pitchFamily="34" charset="0"/>
                <a:cs typeface="Calibri" pitchFamily="34" charset="0"/>
              </a:rPr>
              <a:t>Human precepts and teachings</a:t>
            </a:r>
            <a:r>
              <a:rPr lang="en-US" sz="2800" b="1" dirty="0" smtClean="0">
                <a:solidFill>
                  <a:schemeClr val="bg1"/>
                </a:solidFill>
                <a:latin typeface="Calibri" pitchFamily="34" charset="0"/>
                <a:cs typeface="Calibri" pitchFamily="34" charset="0"/>
              </a:rPr>
              <a:t>?  These have indeed an appearance of wisdom in promoting </a:t>
            </a:r>
            <a:r>
              <a:rPr lang="en-US" sz="2800" b="1" u="sng" dirty="0" smtClean="0">
                <a:solidFill>
                  <a:schemeClr val="bg1"/>
                </a:solidFill>
                <a:latin typeface="Calibri" pitchFamily="34" charset="0"/>
                <a:cs typeface="Calibri" pitchFamily="34" charset="0"/>
              </a:rPr>
              <a:t>self-made religion </a:t>
            </a:r>
            <a:r>
              <a:rPr lang="en-US" sz="2800" b="1" dirty="0" smtClean="0">
                <a:solidFill>
                  <a:schemeClr val="bg1"/>
                </a:solidFill>
                <a:latin typeface="Calibri" pitchFamily="34" charset="0"/>
                <a:cs typeface="Calibri" pitchFamily="34" charset="0"/>
              </a:rPr>
              <a:t>and </a:t>
            </a:r>
            <a:r>
              <a:rPr lang="en-US" sz="2800" b="1" u="sng" dirty="0" smtClean="0">
                <a:solidFill>
                  <a:schemeClr val="bg1"/>
                </a:solidFill>
                <a:latin typeface="Calibri" pitchFamily="34" charset="0"/>
                <a:cs typeface="Calibri" pitchFamily="34" charset="0"/>
              </a:rPr>
              <a:t>asceticism</a:t>
            </a:r>
            <a:r>
              <a:rPr lang="en-US" sz="2800" b="1" dirty="0" smtClean="0">
                <a:solidFill>
                  <a:schemeClr val="bg1"/>
                </a:solidFill>
                <a:latin typeface="Calibri" pitchFamily="34" charset="0"/>
                <a:cs typeface="Calibri" pitchFamily="34" charset="0"/>
              </a:rPr>
              <a:t> and </a:t>
            </a:r>
            <a:r>
              <a:rPr lang="en-US" sz="2800" b="1" u="sng" dirty="0" smtClean="0">
                <a:solidFill>
                  <a:schemeClr val="bg1"/>
                </a:solidFill>
                <a:latin typeface="Calibri" pitchFamily="34" charset="0"/>
                <a:cs typeface="Calibri" pitchFamily="34" charset="0"/>
              </a:rPr>
              <a:t>severity to the body</a:t>
            </a:r>
            <a:r>
              <a:rPr lang="en-US" sz="2800" b="1" dirty="0" smtClean="0">
                <a:solidFill>
                  <a:schemeClr val="bg1"/>
                </a:solidFill>
                <a:latin typeface="Calibri" pitchFamily="34" charset="0"/>
                <a:cs typeface="Calibri" pitchFamily="34" charset="0"/>
              </a:rPr>
              <a:t>, but they are of </a:t>
            </a:r>
            <a:r>
              <a:rPr lang="en-US" sz="2800" b="1" u="sng" dirty="0" smtClean="0">
                <a:solidFill>
                  <a:schemeClr val="bg1"/>
                </a:solidFill>
                <a:latin typeface="Calibri" pitchFamily="34" charset="0"/>
                <a:cs typeface="Calibri" pitchFamily="34" charset="0"/>
              </a:rPr>
              <a:t>no</a:t>
            </a:r>
            <a:r>
              <a:rPr lang="en-US" sz="2800" b="1" dirty="0" smtClean="0">
                <a:solidFill>
                  <a:schemeClr val="bg1"/>
                </a:solidFill>
                <a:latin typeface="Calibri" pitchFamily="34" charset="0"/>
                <a:cs typeface="Calibri" pitchFamily="34" charset="0"/>
              </a:rPr>
              <a:t> </a:t>
            </a:r>
            <a:r>
              <a:rPr lang="en-US" sz="2800" b="1" u="sng" dirty="0" smtClean="0">
                <a:solidFill>
                  <a:schemeClr val="bg1"/>
                </a:solidFill>
                <a:latin typeface="Calibri" pitchFamily="34" charset="0"/>
                <a:cs typeface="Calibri" pitchFamily="34" charset="0"/>
              </a:rPr>
              <a:t>value</a:t>
            </a:r>
            <a:r>
              <a:rPr lang="en-US" sz="2800" b="1" dirty="0" smtClean="0">
                <a:solidFill>
                  <a:schemeClr val="bg1"/>
                </a:solidFill>
                <a:latin typeface="Calibri" pitchFamily="34" charset="0"/>
                <a:cs typeface="Calibri" pitchFamily="34" charset="0"/>
              </a:rPr>
              <a:t> in stopping the indulgence of the flesh” Col 2:22-23 </a:t>
            </a:r>
            <a:endParaRPr lang="en-US" sz="2800" b="1" dirty="0">
              <a:solidFill>
                <a:schemeClr val="bg1"/>
              </a:solidFill>
              <a:latin typeface="Calibri" pitchFamily="34" charset="0"/>
              <a:cs typeface="Calibri" pitchFamily="34" charset="0"/>
            </a:endParaRPr>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Shape 263"/>
        <p:cNvGrpSpPr/>
        <p:nvPr/>
      </p:nvGrpSpPr>
      <p:grpSpPr>
        <a:xfrm>
          <a:off x="0" y="0"/>
          <a:ext cx="0" cy="0"/>
          <a:chOff x="0" y="0"/>
          <a:chExt cx="0" cy="0"/>
        </a:xfrm>
      </p:grpSpPr>
      <p:sp>
        <p:nvSpPr>
          <p:cNvPr id="20" name="Oval 19"/>
          <p:cNvSpPr/>
          <p:nvPr/>
        </p:nvSpPr>
        <p:spPr>
          <a:xfrm>
            <a:off x="7308304" y="476672"/>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3" name="Rectangle 32"/>
          <p:cNvSpPr/>
          <p:nvPr/>
        </p:nvSpPr>
        <p:spPr>
          <a:xfrm>
            <a:off x="1331640"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4" name="Rectangle 33"/>
          <p:cNvSpPr/>
          <p:nvPr/>
        </p:nvSpPr>
        <p:spPr>
          <a:xfrm>
            <a:off x="821864"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1" name="Rounded Rectangle 30"/>
          <p:cNvSpPr/>
          <p:nvPr/>
        </p:nvSpPr>
        <p:spPr>
          <a:xfrm>
            <a:off x="467544" y="1412776"/>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884368"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Rectangle 21"/>
          <p:cNvSpPr/>
          <p:nvPr/>
        </p:nvSpPr>
        <p:spPr>
          <a:xfrm>
            <a:off x="7380312"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Rounded Rectangle 20"/>
          <p:cNvSpPr/>
          <p:nvPr/>
        </p:nvSpPr>
        <p:spPr>
          <a:xfrm>
            <a:off x="7020272" y="1312168"/>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3"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3"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3"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5" name="TextBox 24"/>
          <p:cNvSpPr txBox="1"/>
          <p:nvPr/>
        </p:nvSpPr>
        <p:spPr>
          <a:xfrm>
            <a:off x="1763688" y="188640"/>
            <a:ext cx="5544616" cy="5509200"/>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Christ the fullness of God is in </a:t>
            </a:r>
          </a:p>
          <a:p>
            <a:pPr lvl="0" algn="ctr" eaLnBrk="0" hangingPunct="0">
              <a:defRPr/>
            </a:pPr>
            <a:r>
              <a:rPr lang="en-CA" sz="2800" b="1" kern="0" dirty="0" smtClean="0">
                <a:solidFill>
                  <a:srgbClr val="0000FF"/>
                </a:solidFill>
                <a:latin typeface="Calibri" pitchFamily="34" charset="0"/>
                <a:cs typeface="Calibri" pitchFamily="34" charset="0"/>
              </a:rPr>
              <a:t>those in Christ,</a:t>
            </a:r>
          </a:p>
          <a:p>
            <a:pPr lvl="0" algn="ctr" eaLnBrk="0" hangingPunct="0">
              <a:defRPr/>
            </a:pPr>
            <a:r>
              <a:rPr lang="en-CA" sz="2800" b="1" kern="0" dirty="0" smtClean="0">
                <a:solidFill>
                  <a:srgbClr val="0000FF"/>
                </a:solidFill>
                <a:latin typeface="Calibri" pitchFamily="34" charset="0"/>
                <a:cs typeface="Calibri" pitchFamily="34" charset="0"/>
              </a:rPr>
              <a:t>but the false teachers </a:t>
            </a:r>
          </a:p>
          <a:p>
            <a:pPr lvl="0" algn="ctr" eaLnBrk="0" hangingPunct="0">
              <a:defRPr/>
            </a:pPr>
            <a:r>
              <a:rPr lang="en-CA" sz="2800" b="1" kern="0" dirty="0" smtClean="0">
                <a:solidFill>
                  <a:srgbClr val="0000FF"/>
                </a:solidFill>
                <a:latin typeface="Calibri" pitchFamily="34" charset="0"/>
                <a:cs typeface="Calibri" pitchFamily="34" charset="0"/>
              </a:rPr>
              <a:t>in Colossae say, </a:t>
            </a:r>
          </a:p>
          <a:p>
            <a:pPr lvl="0" algn="ctr" eaLnBrk="0" hangingPunct="0">
              <a:defRPr/>
            </a:pPr>
            <a:r>
              <a:rPr lang="en-CA" sz="2800" b="1" kern="0" dirty="0" smtClean="0">
                <a:solidFill>
                  <a:srgbClr val="0000FF"/>
                </a:solidFill>
                <a:latin typeface="Calibri" pitchFamily="34" charset="0"/>
                <a:cs typeface="Calibri" pitchFamily="34" charset="0"/>
              </a:rPr>
              <a:t>“We are more spiritual; </a:t>
            </a:r>
          </a:p>
          <a:p>
            <a:pPr lvl="0" algn="ctr" eaLnBrk="0" hangingPunct="0">
              <a:defRPr/>
            </a:pPr>
            <a:r>
              <a:rPr lang="en-CA" sz="2800" b="1" kern="0" dirty="0" smtClean="0">
                <a:solidFill>
                  <a:srgbClr val="0000FF"/>
                </a:solidFill>
                <a:latin typeface="Calibri" pitchFamily="34" charset="0"/>
                <a:cs typeface="Calibri" pitchFamily="34" charset="0"/>
              </a:rPr>
              <a:t>We have greater fullness.” </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smtClean="0">
                <a:solidFill>
                  <a:srgbClr val="0000FF"/>
                </a:solidFill>
                <a:latin typeface="Calibri" pitchFamily="34" charset="0"/>
                <a:cs typeface="Calibri" pitchFamily="34" charset="0"/>
              </a:rPr>
              <a:t>Are you serious? </a:t>
            </a:r>
          </a:p>
          <a:p>
            <a:pPr lvl="0" algn="ctr" eaLnBrk="0" hangingPunct="0">
              <a:defRPr/>
            </a:pPr>
            <a:r>
              <a:rPr lang="en-CA" sz="2800" b="1" kern="0" dirty="0" smtClean="0">
                <a:solidFill>
                  <a:srgbClr val="0000FF"/>
                </a:solidFill>
                <a:latin typeface="Calibri" pitchFamily="34" charset="0"/>
                <a:cs typeface="Calibri" pitchFamily="34" charset="0"/>
              </a:rPr>
              <a:t>Christ, the fullness of God in you, does not make you spiritually full?</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smtClean="0">
                <a:solidFill>
                  <a:srgbClr val="0000FF"/>
                </a:solidFill>
                <a:latin typeface="Calibri" pitchFamily="34" charset="0"/>
                <a:cs typeface="Calibri" pitchFamily="34" charset="0"/>
              </a:rPr>
              <a:t>God the Father, Son and Spirit is </a:t>
            </a:r>
          </a:p>
          <a:p>
            <a:pPr lvl="0" algn="ctr" eaLnBrk="0" hangingPunct="0">
              <a:defRPr/>
            </a:pPr>
            <a:r>
              <a:rPr lang="en-CA" sz="2800" b="1" kern="0" dirty="0" smtClean="0">
                <a:solidFill>
                  <a:srgbClr val="0000FF"/>
                </a:solidFill>
                <a:latin typeface="Calibri" pitchFamily="34" charset="0"/>
                <a:cs typeface="Calibri" pitchFamily="34" charset="0"/>
              </a:rPr>
              <a:t>in you, and you aren’t filled</a:t>
            </a:r>
          </a:p>
          <a:p>
            <a:pPr lvl="0" algn="ctr" eaLnBrk="0" hangingPunct="0">
              <a:defRPr/>
            </a:pPr>
            <a:r>
              <a:rPr lang="en-CA" sz="2800" b="1" kern="0" dirty="0" smtClean="0">
                <a:solidFill>
                  <a:srgbClr val="0000FF"/>
                </a:solidFill>
                <a:latin typeface="Calibri" pitchFamily="34" charset="0"/>
                <a:cs typeface="Calibri" pitchFamily="34" charset="0"/>
              </a:rPr>
              <a:t>with spiritual fullness? Really?</a:t>
            </a:r>
          </a:p>
        </p:txBody>
      </p:sp>
      <p:sp>
        <p:nvSpPr>
          <p:cNvPr id="26" name="TextBox 25"/>
          <p:cNvSpPr txBox="1"/>
          <p:nvPr/>
        </p:nvSpPr>
        <p:spPr>
          <a:xfrm>
            <a:off x="179512" y="5805264"/>
            <a:ext cx="8820472" cy="830997"/>
          </a:xfrm>
          <a:prstGeom prst="rect">
            <a:avLst/>
          </a:prstGeom>
          <a:noFill/>
        </p:spPr>
        <p:txBody>
          <a:bodyPr wrap="square" rtlCol="0">
            <a:spAutoFit/>
          </a:bodyPr>
          <a:lstStyle/>
          <a:p>
            <a:pPr algn="ctr"/>
            <a:r>
              <a:rPr lang="en-CA" sz="2400" b="1" dirty="0" smtClean="0">
                <a:solidFill>
                  <a:srgbClr val="FF0000"/>
                </a:solidFill>
                <a:latin typeface="Calibri" pitchFamily="34" charset="0"/>
                <a:cs typeface="Calibri" pitchFamily="34" charset="0"/>
              </a:rPr>
              <a:t>Now let’s try to better understand how those today who claim to be more spiritual repeat the error of the false teachers in Colossians</a:t>
            </a:r>
            <a:endParaRPr lang="en-CA" sz="2400" b="1" dirty="0">
              <a:solidFill>
                <a:srgbClr val="FF0000"/>
              </a:solidFill>
              <a:latin typeface="Calibri" pitchFamily="34" charset="0"/>
              <a:cs typeface="Calibri" pitchFamily="34" charset="0"/>
            </a:endParaRPr>
          </a:p>
        </p:txBody>
      </p:sp>
      <p:sp>
        <p:nvSpPr>
          <p:cNvPr id="27" name="TextBox 8"/>
          <p:cNvSpPr txBox="1">
            <a:spLocks noChangeArrowheads="1"/>
          </p:cNvSpPr>
          <p:nvPr/>
        </p:nvSpPr>
        <p:spPr bwMode="auto">
          <a:xfrm>
            <a:off x="179512" y="4786322"/>
            <a:ext cx="2160240" cy="553998"/>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rPr>
              <a:t>Jesus © </a:t>
            </a:r>
            <a:r>
              <a:rPr lang="en-CA" sz="1000" dirty="0" smtClean="0">
                <a:solidFill>
                  <a:schemeClr val="tx1">
                    <a:lumMod val="65000"/>
                  </a:schemeClr>
                </a:solidFill>
              </a:rPr>
              <a:t>GospelGifs.com</a:t>
            </a:r>
          </a:p>
          <a:p>
            <a:pPr algn="ctr">
              <a:defRPr/>
            </a:pPr>
            <a:r>
              <a:rPr lang="en-CA" sz="1000" dirty="0" smtClean="0">
                <a:solidFill>
                  <a:schemeClr val="tx1">
                    <a:lumMod val="65000"/>
                  </a:schemeClr>
                </a:solidFill>
              </a:rPr>
              <a:t>pulsing heart © clipartbest.com</a:t>
            </a:r>
          </a:p>
          <a:p>
            <a:pPr algn="ctr">
              <a:defRPr/>
            </a:pPr>
            <a:r>
              <a:rPr lang="en-CA" sz="1000" dirty="0" smtClean="0">
                <a:solidFill>
                  <a:schemeClr val="tx1">
                    <a:lumMod val="75000"/>
                  </a:schemeClr>
                </a:solidFill>
              </a:rPr>
              <a:t> </a:t>
            </a:r>
            <a:endParaRPr lang="en-CA" sz="1000" dirty="0">
              <a:solidFill>
                <a:schemeClr val="tx1">
                  <a:lumMod val="75000"/>
                </a:schemeClr>
              </a:solidFill>
            </a:endParaRPr>
          </a:p>
        </p:txBody>
      </p:sp>
      <p:sp>
        <p:nvSpPr>
          <p:cNvPr id="28" name="TextBox 27"/>
          <p:cNvSpPr txBox="1"/>
          <p:nvPr/>
        </p:nvSpPr>
        <p:spPr>
          <a:xfrm>
            <a:off x="6804248" y="4814840"/>
            <a:ext cx="2088232" cy="246221"/>
          </a:xfrm>
          <a:prstGeom prst="rect">
            <a:avLst/>
          </a:prstGeom>
          <a:noFill/>
        </p:spPr>
        <p:txBody>
          <a:bodyPr wrap="square" rtlCol="0">
            <a:spAutoFit/>
          </a:bodyPr>
          <a:lstStyle/>
          <a:p>
            <a:pPr algn="ctr"/>
            <a:r>
              <a:rPr lang="en-CA" sz="1000" dirty="0" err="1" smtClean="0">
                <a:solidFill>
                  <a:schemeClr val="tx1">
                    <a:lumMod val="65000"/>
                  </a:schemeClr>
                </a:solidFill>
              </a:rPr>
              <a:t>smileys</a:t>
            </a:r>
            <a:r>
              <a:rPr lang="en-CA" sz="1000" dirty="0" smtClean="0">
                <a:solidFill>
                  <a:schemeClr val="tx1">
                    <a:lumMod val="65000"/>
                  </a:schemeClr>
                </a:solidFill>
              </a:rPr>
              <a:t> © sherv.net</a:t>
            </a:r>
            <a:endParaRPr lang="en-CA" dirty="0">
              <a:solidFill>
                <a:schemeClr val="tx1">
                  <a:lumMod val="65000"/>
                </a:schemeClr>
              </a:solidFill>
            </a:endParaRPr>
          </a:p>
        </p:txBody>
      </p:sp>
      <p:sp>
        <p:nvSpPr>
          <p:cNvPr id="30" name="Oval 29"/>
          <p:cNvSpPr/>
          <p:nvPr/>
        </p:nvSpPr>
        <p:spPr>
          <a:xfrm>
            <a:off x="755576" y="548680"/>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5" name="Picture 34" descr="www.clipartbest.com dc6XLjAMi.gif"/>
          <p:cNvPicPr>
            <a:picLocks noChangeAspect="1"/>
          </p:cNvPicPr>
          <p:nvPr/>
        </p:nvPicPr>
        <p:blipFill>
          <a:blip r:embed="rId4" cstate="print"/>
          <a:stretch>
            <a:fillRect/>
          </a:stretch>
        </p:blipFill>
        <p:spPr>
          <a:xfrm>
            <a:off x="-252536" y="1412776"/>
            <a:ext cx="2992084" cy="2103120"/>
          </a:xfrm>
          <a:prstGeom prst="rect">
            <a:avLst/>
          </a:prstGeom>
        </p:spPr>
      </p:pic>
      <p:pic>
        <p:nvPicPr>
          <p:cNvPr id="29" name="Picture 28" descr="lord-jesus-christ-coming-293608.gif"/>
          <p:cNvPicPr>
            <a:picLocks noChangeAspect="1"/>
          </p:cNvPicPr>
          <p:nvPr/>
        </p:nvPicPr>
        <p:blipFill>
          <a:blip r:embed="rId5" cstate="print"/>
          <a:srcRect b="36140"/>
          <a:stretch>
            <a:fillRect/>
          </a:stretch>
        </p:blipFill>
        <p:spPr>
          <a:xfrm>
            <a:off x="107504" y="1340768"/>
            <a:ext cx="2245417" cy="2088232"/>
          </a:xfrm>
          <a:prstGeom prst="star32">
            <a:avLst/>
          </a:prstGeom>
        </p:spPr>
      </p:pic>
      <p:sp>
        <p:nvSpPr>
          <p:cNvPr id="32" name="TextBox 31"/>
          <p:cNvSpPr txBox="1"/>
          <p:nvPr/>
        </p:nvSpPr>
        <p:spPr>
          <a:xfrm>
            <a:off x="611560" y="2060848"/>
            <a:ext cx="1224136" cy="1118255"/>
          </a:xfrm>
          <a:prstGeom prst="rect">
            <a:avLst/>
          </a:prstGeom>
          <a:noFill/>
        </p:spPr>
        <p:txBody>
          <a:bodyPr wrap="square" rtlCol="0">
            <a:spAutoFit/>
          </a:bodyPr>
          <a:lstStyle/>
          <a:p>
            <a:pPr algn="ctr">
              <a:lnSpc>
                <a:spcPts val="2000"/>
              </a:lnSpc>
            </a:pPr>
            <a:r>
              <a:rPr lang="en-CA" sz="2400" b="1" dirty="0" smtClean="0">
                <a:solidFill>
                  <a:schemeClr val="bg1"/>
                </a:solidFill>
                <a:latin typeface="Calibri" pitchFamily="34" charset="0"/>
                <a:cs typeface="Calibri" pitchFamily="34" charset="0"/>
              </a:rPr>
              <a:t>Christ the fullness of God</a:t>
            </a:r>
            <a:endParaRPr lang="en-CA" sz="24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4788024" y="1844824"/>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004048"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220072"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932040" y="1340768"/>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164328"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876256"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164288"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316416"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316416"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1340768"/>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1" name="Rounded Rectangle 40"/>
          <p:cNvSpPr/>
          <p:nvPr/>
        </p:nvSpPr>
        <p:spPr>
          <a:xfrm>
            <a:off x="7524328" y="1844824"/>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5504" y="198884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87768" y="2132856"/>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35496" y="404664"/>
            <a:ext cx="3779912" cy="4832092"/>
          </a:xfrm>
          <a:prstGeom prst="rect">
            <a:avLst/>
          </a:prstGeom>
          <a:noFill/>
        </p:spPr>
        <p:txBody>
          <a:bodyPr wrap="square" rtlCol="0">
            <a:spAutoFit/>
          </a:bodyPr>
          <a:lstStyle/>
          <a:p>
            <a:pPr algn="ctr"/>
            <a:r>
              <a:rPr lang="en-US" sz="2800" b="1" dirty="0" smtClean="0">
                <a:solidFill>
                  <a:schemeClr val="bg1"/>
                </a:solidFill>
                <a:latin typeface="Calibri" pitchFamily="34" charset="0"/>
              </a:rPr>
              <a:t>When anyone tells you they have a greater “fullness” than the fullness we receive when we receive Christ the fullness of God </a:t>
            </a:r>
          </a:p>
          <a:p>
            <a:pPr algn="ctr"/>
            <a:r>
              <a:rPr lang="en-US" sz="2800" b="1" dirty="0" smtClean="0">
                <a:solidFill>
                  <a:schemeClr val="bg1"/>
                </a:solidFill>
                <a:latin typeface="Calibri" pitchFamily="34" charset="0"/>
              </a:rPr>
              <a:t>by faith apart from </a:t>
            </a:r>
          </a:p>
          <a:p>
            <a:pPr algn="ctr"/>
            <a:r>
              <a:rPr lang="en-US" sz="2800" b="1" dirty="0" smtClean="0">
                <a:solidFill>
                  <a:schemeClr val="bg1"/>
                </a:solidFill>
                <a:latin typeface="Calibri" pitchFamily="34" charset="0"/>
              </a:rPr>
              <a:t>any of our efforts or spiritual experiences, </a:t>
            </a:r>
          </a:p>
          <a:p>
            <a:pPr algn="ctr"/>
            <a:r>
              <a:rPr lang="en-US" sz="2800" b="1" dirty="0" smtClean="0">
                <a:solidFill>
                  <a:schemeClr val="bg1"/>
                </a:solidFill>
                <a:latin typeface="Calibri" pitchFamily="34" charset="0"/>
              </a:rPr>
              <a:t>they repeat the Colossian error.</a:t>
            </a:r>
          </a:p>
        </p:txBody>
      </p:sp>
      <p:sp>
        <p:nvSpPr>
          <p:cNvPr id="47" name="TextBox 46"/>
          <p:cNvSpPr txBox="1"/>
          <p:nvPr/>
        </p:nvSpPr>
        <p:spPr>
          <a:xfrm>
            <a:off x="72008" y="5469031"/>
            <a:ext cx="8964488"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Be on guard for anyone who says you will have greater fullness </a:t>
            </a:r>
          </a:p>
          <a:p>
            <a:pPr algn="ctr"/>
            <a:r>
              <a:rPr lang="en-CA" sz="2400" b="1" dirty="0" smtClean="0">
                <a:solidFill>
                  <a:schemeClr val="bg1"/>
                </a:solidFill>
                <a:latin typeface="Calibri" pitchFamily="34" charset="0"/>
                <a:cs typeface="Calibri" pitchFamily="34" charset="0"/>
              </a:rPr>
              <a:t>if you DO something, rather than receiving Christ the fullness of God and walking in him by faith based on all he has DONE.</a:t>
            </a:r>
            <a:endParaRPr lang="en-CA" sz="2400" b="1" dirty="0">
              <a:solidFill>
                <a:schemeClr val="bg1"/>
              </a:solidFill>
              <a:latin typeface="Calibri" pitchFamily="34" charset="0"/>
              <a:cs typeface="Calibri" pitchFamily="34" charset="0"/>
            </a:endParaRPr>
          </a:p>
        </p:txBody>
      </p:sp>
      <p:sp>
        <p:nvSpPr>
          <p:cNvPr id="24" name="TextBox 23"/>
          <p:cNvSpPr txBox="1"/>
          <p:nvPr/>
        </p:nvSpPr>
        <p:spPr>
          <a:xfrm>
            <a:off x="6588224" y="116632"/>
            <a:ext cx="2736304"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“Jesus is the </a:t>
            </a:r>
          </a:p>
          <a:p>
            <a:pPr algn="ctr"/>
            <a:r>
              <a:rPr lang="en-CA" sz="2400" b="1" dirty="0" smtClean="0">
                <a:solidFill>
                  <a:schemeClr val="bg1"/>
                </a:solidFill>
                <a:latin typeface="Calibri" pitchFamily="34" charset="0"/>
                <a:cs typeface="Calibri" pitchFamily="34" charset="0"/>
              </a:rPr>
              <a:t>fullness of God </a:t>
            </a:r>
          </a:p>
          <a:p>
            <a:pPr algn="ctr"/>
            <a:r>
              <a:rPr lang="en-CA" sz="2400" b="1" dirty="0" smtClean="0">
                <a:solidFill>
                  <a:schemeClr val="bg1"/>
                </a:solidFill>
                <a:latin typeface="Calibri" pitchFamily="34" charset="0"/>
                <a:cs typeface="Calibri" pitchFamily="34" charset="0"/>
              </a:rPr>
              <a:t>in human flesh.”</a:t>
            </a:r>
            <a:endParaRPr lang="en-CA" sz="2400" b="1" dirty="0">
              <a:solidFill>
                <a:schemeClr val="bg1"/>
              </a:solidFill>
              <a:latin typeface="Calibri" pitchFamily="34" charset="0"/>
              <a:cs typeface="Calibri" pitchFamily="34" charset="0"/>
            </a:endParaRPr>
          </a:p>
        </p:txBody>
      </p:sp>
      <p:sp>
        <p:nvSpPr>
          <p:cNvPr id="29" name="TextBox 28"/>
          <p:cNvSpPr txBox="1"/>
          <p:nvPr/>
        </p:nvSpPr>
        <p:spPr>
          <a:xfrm>
            <a:off x="6588224" y="3501008"/>
            <a:ext cx="2736304" cy="1938992"/>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“If Christ the fullness of God dwells in me</a:t>
            </a:r>
          </a:p>
          <a:p>
            <a:pPr algn="ctr"/>
            <a:r>
              <a:rPr lang="en-CA" sz="2400" b="1" dirty="0" smtClean="0">
                <a:solidFill>
                  <a:schemeClr val="bg1"/>
                </a:solidFill>
                <a:latin typeface="Calibri" pitchFamily="34" charset="0"/>
                <a:cs typeface="Calibri" pitchFamily="34" charset="0"/>
              </a:rPr>
              <a:t>by faith, </a:t>
            </a:r>
          </a:p>
          <a:p>
            <a:pPr algn="ctr"/>
            <a:r>
              <a:rPr lang="en-CA" sz="2400" b="1" dirty="0" smtClean="0">
                <a:solidFill>
                  <a:schemeClr val="bg1"/>
                </a:solidFill>
                <a:latin typeface="Calibri" pitchFamily="34" charset="0"/>
                <a:cs typeface="Calibri" pitchFamily="34" charset="0"/>
              </a:rPr>
              <a:t>I’m filled in him.”</a:t>
            </a:r>
            <a:endParaRPr lang="en-CA" sz="2400" b="1" dirty="0">
              <a:solidFill>
                <a:schemeClr val="bg1"/>
              </a:solidFill>
              <a:latin typeface="Calibri" pitchFamily="34" charset="0"/>
              <a:cs typeface="Calibri" pitchFamily="34" charset="0"/>
            </a:endParaRPr>
          </a:p>
        </p:txBody>
      </p:sp>
      <p:sp>
        <p:nvSpPr>
          <p:cNvPr id="30" name="TextBox 29"/>
          <p:cNvSpPr txBox="1"/>
          <p:nvPr/>
        </p:nvSpPr>
        <p:spPr>
          <a:xfrm>
            <a:off x="3563888" y="116632"/>
            <a:ext cx="3168352"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speak in tongues.  </a:t>
            </a:r>
          </a:p>
          <a:p>
            <a:pPr algn="ctr"/>
            <a:r>
              <a:rPr lang="en-CA" sz="2400" b="1" dirty="0" smtClean="0">
                <a:solidFill>
                  <a:srgbClr val="0000FF"/>
                </a:solidFill>
                <a:latin typeface="Calibri" pitchFamily="34" charset="0"/>
                <a:cs typeface="Calibri" pitchFamily="34" charset="0"/>
              </a:rPr>
              <a:t>I have greater fullness  than you.”</a:t>
            </a:r>
            <a:endParaRPr lang="en-CA" sz="2400" b="1" dirty="0">
              <a:solidFill>
                <a:srgbClr val="0000FF"/>
              </a:solidFill>
              <a:latin typeface="Calibri" pitchFamily="34" charset="0"/>
              <a:cs typeface="Calibri" pitchFamily="34" charset="0"/>
            </a:endParaRPr>
          </a:p>
        </p:txBody>
      </p:sp>
      <p:sp>
        <p:nvSpPr>
          <p:cNvPr id="48" name="TextBox 47"/>
          <p:cNvSpPr txBox="1"/>
          <p:nvPr/>
        </p:nvSpPr>
        <p:spPr>
          <a:xfrm>
            <a:off x="3491880" y="3645024"/>
            <a:ext cx="3456384" cy="1569660"/>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have dreams and visions.  I speak “words” from God.  I’m more spiritual than you.”</a:t>
            </a:r>
            <a:endParaRPr lang="en-CA" sz="2400" b="1" dirty="0">
              <a:solidFill>
                <a:srgbClr val="0000FF"/>
              </a:solidFill>
              <a:latin typeface="Calibri" pitchFamily="34" charset="0"/>
              <a:cs typeface="Calibri" pitchFamily="34" charset="0"/>
            </a:endParaRPr>
          </a:p>
        </p:txBody>
      </p:sp>
      <p:sp>
        <p:nvSpPr>
          <p:cNvPr id="31" name="TextBox 30"/>
          <p:cNvSpPr txBox="1"/>
          <p:nvPr/>
        </p:nvSpPr>
        <p:spPr>
          <a:xfrm>
            <a:off x="6156176" y="2060848"/>
            <a:ext cx="792088" cy="523220"/>
          </a:xfrm>
          <a:prstGeom prst="rect">
            <a:avLst/>
          </a:prstGeom>
          <a:noFill/>
        </p:spPr>
        <p:txBody>
          <a:bodyPr wrap="square" rtlCol="0">
            <a:spAutoFit/>
          </a:bodyPr>
          <a:lstStyle/>
          <a:p>
            <a:r>
              <a:rPr lang="en-US" sz="2800" b="1" dirty="0" smtClean="0">
                <a:latin typeface="Calibri" pitchFamily="34" charset="0"/>
                <a:cs typeface="Calibri" pitchFamily="34" charset="0"/>
              </a:rPr>
              <a:t>vs.</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1493912"/>
            <a:ext cx="6552728" cy="1143000"/>
          </a:xfrm>
        </p:spPr>
        <p:txBody>
          <a:bodyPr/>
          <a:lstStyle/>
          <a:p>
            <a:pPr algn="l"/>
            <a:r>
              <a:rPr lang="en-CA" sz="2600" dirty="0" smtClean="0">
                <a:solidFill>
                  <a:schemeClr val="bg1"/>
                </a:solidFill>
                <a:latin typeface="Calibri" pitchFamily="34" charset="0"/>
                <a:cs typeface="Calibri" pitchFamily="34" charset="0"/>
              </a:rPr>
              <a:t>Those who speak in tongues, please don’t hear me wrong.  I’m a missionary longing  to share the gospel of Christ with people of another language.  I think it would be wonderful if God enabled his people to speak in tongues like in Acts 2, declaring the wonderful works of God in Christ to the lost in their own language that we normally couldn’t speak!  We could finish taking Christ to every people group!</a:t>
            </a:r>
            <a:br>
              <a:rPr lang="en-CA" sz="2600" dirty="0" smtClean="0">
                <a:solidFill>
                  <a:schemeClr val="bg1"/>
                </a:solidFill>
                <a:latin typeface="Calibri" pitchFamily="34" charset="0"/>
                <a:cs typeface="Calibri" pitchFamily="34" charset="0"/>
              </a:rPr>
            </a:br>
            <a:endParaRPr lang="en-CA" sz="2600" dirty="0">
              <a:solidFill>
                <a:schemeClr val="bg1"/>
              </a:solidFill>
              <a:latin typeface="Calibri" pitchFamily="34" charset="0"/>
              <a:cs typeface="Calibri" pitchFamily="34" charset="0"/>
            </a:endParaRPr>
          </a:p>
        </p:txBody>
      </p:sp>
      <p:pic>
        <p:nvPicPr>
          <p:cNvPr id="3" name="Picture 2" descr="mouth bing images.jpg"/>
          <p:cNvPicPr>
            <a:picLocks noChangeAspect="1"/>
          </p:cNvPicPr>
          <p:nvPr/>
        </p:nvPicPr>
        <p:blipFill>
          <a:blip r:embed="rId2" cstate="print"/>
          <a:stretch>
            <a:fillRect/>
          </a:stretch>
        </p:blipFill>
        <p:spPr>
          <a:xfrm>
            <a:off x="6876256" y="116632"/>
            <a:ext cx="2143125" cy="2857500"/>
          </a:xfrm>
          <a:prstGeom prst="rect">
            <a:avLst/>
          </a:prstGeom>
        </p:spPr>
      </p:pic>
      <p:sp>
        <p:nvSpPr>
          <p:cNvPr id="4" name="TextBox 3"/>
          <p:cNvSpPr txBox="1"/>
          <p:nvPr/>
        </p:nvSpPr>
        <p:spPr>
          <a:xfrm>
            <a:off x="7560840" y="2606715"/>
            <a:ext cx="1691680" cy="246221"/>
          </a:xfrm>
          <a:prstGeom prst="rect">
            <a:avLst/>
          </a:prstGeom>
          <a:noFill/>
        </p:spPr>
        <p:txBody>
          <a:bodyPr wrap="square" rtlCol="0">
            <a:spAutoFit/>
          </a:bodyPr>
          <a:lstStyle/>
          <a:p>
            <a:pPr algn="ctr"/>
            <a:r>
              <a:rPr lang="en-CA" sz="1000" dirty="0" err="1" smtClean="0"/>
              <a:t>bing</a:t>
            </a:r>
            <a:r>
              <a:rPr lang="en-CA" sz="1000" dirty="0" smtClean="0"/>
              <a:t> images</a:t>
            </a:r>
            <a:endParaRPr lang="en-CA" sz="1000" dirty="0"/>
          </a:p>
        </p:txBody>
      </p:sp>
      <p:sp>
        <p:nvSpPr>
          <p:cNvPr id="6" name="TextBox 5"/>
          <p:cNvSpPr txBox="1"/>
          <p:nvPr/>
        </p:nvSpPr>
        <p:spPr>
          <a:xfrm>
            <a:off x="179512" y="3663602"/>
            <a:ext cx="8964488" cy="3077766"/>
          </a:xfrm>
          <a:prstGeom prst="rect">
            <a:avLst/>
          </a:prstGeom>
          <a:noFill/>
        </p:spPr>
        <p:txBody>
          <a:bodyPr wrap="square" rtlCol="0">
            <a:spAutoFit/>
          </a:bodyPr>
          <a:lstStyle/>
          <a:p>
            <a:r>
              <a:rPr lang="en-CA" sz="2600" dirty="0" smtClean="0">
                <a:solidFill>
                  <a:srgbClr val="0000FF"/>
                </a:solidFill>
                <a:latin typeface="Calibri" pitchFamily="34" charset="0"/>
                <a:cs typeface="Calibri" pitchFamily="34" charset="0"/>
              </a:rPr>
              <a:t>But hear me right on this.  If we claim, “I speak in tongues.  I have greater “fullness” than you; I’m more “spiritual” than you,” we repeat the Colossian error.  Same for dreams, visions and words.</a:t>
            </a:r>
          </a:p>
          <a:p>
            <a:endParaRPr lang="en-CA" sz="1200" dirty="0" smtClean="0">
              <a:solidFill>
                <a:srgbClr val="0000FF"/>
              </a:solidFill>
              <a:latin typeface="Calibri" pitchFamily="34" charset="0"/>
              <a:cs typeface="Calibri" pitchFamily="34" charset="0"/>
            </a:endParaRPr>
          </a:p>
          <a:p>
            <a:r>
              <a:rPr lang="en-CA" sz="2600" dirty="0" smtClean="0">
                <a:solidFill>
                  <a:schemeClr val="bg1"/>
                </a:solidFill>
                <a:latin typeface="Calibri" pitchFamily="34" charset="0"/>
                <a:cs typeface="Calibri" pitchFamily="34" charset="0"/>
              </a:rPr>
              <a:t>God’s command in Ephesians 6:17-18 is to take the sword of the Spirit, the word of God, to pray in the Spirit.  If we make tongues more “spiritual” than praying in the Spirit as the Spirit focuses our minds on God’s promises, we repeat the Colossian error.</a:t>
            </a:r>
            <a:endParaRPr lang="en-CA" sz="26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6372200"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6588224"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1475656" y="2132856"/>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1691680"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1907704"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1619672" y="1628800"/>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5724128"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499740" y="263691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724168"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020312"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7020312"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7083916" y="263689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6300192" y="1628800"/>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1" name="TextBox 30"/>
          <p:cNvSpPr txBox="1"/>
          <p:nvPr/>
        </p:nvSpPr>
        <p:spPr>
          <a:xfrm>
            <a:off x="395536" y="116632"/>
            <a:ext cx="3168352"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have greater fullness than you.  I’m more spiritual than you.”</a:t>
            </a:r>
            <a:endParaRPr lang="en-CA" sz="2400" b="1" dirty="0">
              <a:solidFill>
                <a:srgbClr val="0000FF"/>
              </a:solidFill>
              <a:latin typeface="Calibri" pitchFamily="34" charset="0"/>
              <a:cs typeface="Calibri" pitchFamily="34" charset="0"/>
            </a:endParaRPr>
          </a:p>
        </p:txBody>
      </p:sp>
      <p:sp>
        <p:nvSpPr>
          <p:cNvPr id="41" name="Rounded Rectangle 40"/>
          <p:cNvSpPr/>
          <p:nvPr/>
        </p:nvSpPr>
        <p:spPr>
          <a:xfrm>
            <a:off x="6163592" y="2132856"/>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6477352" y="220486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6319616" y="2348880"/>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3" name="TextBox 22"/>
          <p:cNvSpPr txBox="1"/>
          <p:nvPr/>
        </p:nvSpPr>
        <p:spPr>
          <a:xfrm>
            <a:off x="4860032" y="116632"/>
            <a:ext cx="3456384"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“Lord Jesus, you are </a:t>
            </a:r>
          </a:p>
          <a:p>
            <a:pPr algn="ctr"/>
            <a:r>
              <a:rPr lang="en-CA" sz="2400" b="1" dirty="0" smtClean="0">
                <a:solidFill>
                  <a:srgbClr val="0000FF"/>
                </a:solidFill>
                <a:latin typeface="Calibri" pitchFamily="34" charset="0"/>
                <a:cs typeface="Calibri" pitchFamily="34" charset="0"/>
              </a:rPr>
              <a:t>the fullness of God, </a:t>
            </a:r>
          </a:p>
          <a:p>
            <a:pPr algn="ctr"/>
            <a:r>
              <a:rPr lang="en-CA" sz="2400" b="1" dirty="0" smtClean="0">
                <a:solidFill>
                  <a:srgbClr val="0000FF"/>
                </a:solidFill>
                <a:latin typeface="Calibri" pitchFamily="34" charset="0"/>
                <a:cs typeface="Calibri" pitchFamily="34" charset="0"/>
              </a:rPr>
              <a:t>dwelling in me by faith.”</a:t>
            </a:r>
            <a:endParaRPr lang="en-CA" sz="2400" b="1" dirty="0">
              <a:solidFill>
                <a:srgbClr val="0000FF"/>
              </a:solidFill>
              <a:latin typeface="Calibri" pitchFamily="34" charset="0"/>
              <a:cs typeface="Calibri" pitchFamily="34" charset="0"/>
            </a:endParaRPr>
          </a:p>
        </p:txBody>
      </p:sp>
      <p:sp>
        <p:nvSpPr>
          <p:cNvPr id="24" name="TextBox 23"/>
          <p:cNvSpPr txBox="1"/>
          <p:nvPr/>
        </p:nvSpPr>
        <p:spPr>
          <a:xfrm>
            <a:off x="4211960" y="3928988"/>
            <a:ext cx="4716016" cy="2677656"/>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“You are my spiritual fullness.  </a:t>
            </a:r>
          </a:p>
          <a:p>
            <a:pPr algn="ctr"/>
            <a:r>
              <a:rPr lang="en-CA" sz="2400" b="1" dirty="0" smtClean="0">
                <a:solidFill>
                  <a:srgbClr val="0000FF"/>
                </a:solidFill>
                <a:latin typeface="Calibri" pitchFamily="34" charset="0"/>
                <a:cs typeface="Calibri" pitchFamily="34" charset="0"/>
              </a:rPr>
              <a:t>You make me fully ‘spiritual.’   </a:t>
            </a:r>
          </a:p>
          <a:p>
            <a:pPr algn="ctr"/>
            <a:r>
              <a:rPr lang="en-CA" sz="2400" b="1" dirty="0" smtClean="0">
                <a:solidFill>
                  <a:srgbClr val="0000FF"/>
                </a:solidFill>
                <a:latin typeface="Calibri" pitchFamily="34" charset="0"/>
                <a:cs typeface="Calibri" pitchFamily="34" charset="0"/>
              </a:rPr>
              <a:t>Nothing I DO can add to the fullness of God that you are.</a:t>
            </a:r>
          </a:p>
          <a:p>
            <a:pPr algn="ctr"/>
            <a:r>
              <a:rPr lang="en-CA" sz="2400" b="1" dirty="0" smtClean="0">
                <a:solidFill>
                  <a:srgbClr val="0000FF"/>
                </a:solidFill>
                <a:latin typeface="Calibri" pitchFamily="34" charset="0"/>
                <a:cs typeface="Calibri" pitchFamily="34" charset="0"/>
              </a:rPr>
              <a:t>Fullness in you is a gift based on what you have DONE on the cross, like all God’s grace in Christ.”  </a:t>
            </a:r>
            <a:endParaRPr lang="en-CA" sz="2400" b="1" dirty="0">
              <a:solidFill>
                <a:srgbClr val="0000FF"/>
              </a:solidFill>
              <a:latin typeface="Calibri" pitchFamily="34" charset="0"/>
              <a:cs typeface="Calibri" pitchFamily="34" charset="0"/>
            </a:endParaRPr>
          </a:p>
        </p:txBody>
      </p:sp>
      <p:sp>
        <p:nvSpPr>
          <p:cNvPr id="29" name="TextBox 28"/>
          <p:cNvSpPr txBox="1"/>
          <p:nvPr/>
        </p:nvSpPr>
        <p:spPr>
          <a:xfrm>
            <a:off x="251520" y="3866272"/>
            <a:ext cx="3312368" cy="1938992"/>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“You need to DO what </a:t>
            </a:r>
          </a:p>
          <a:p>
            <a:pPr algn="ctr"/>
            <a:r>
              <a:rPr lang="en-CA" sz="2400" b="1" dirty="0" smtClean="0">
                <a:solidFill>
                  <a:srgbClr val="0000FF"/>
                </a:solidFill>
                <a:latin typeface="Calibri" pitchFamily="34" charset="0"/>
                <a:cs typeface="Calibri" pitchFamily="34" charset="0"/>
              </a:rPr>
              <a:t>I DO and experience what I experience </a:t>
            </a:r>
          </a:p>
          <a:p>
            <a:pPr algn="ctr"/>
            <a:r>
              <a:rPr lang="en-CA" sz="2400" b="1" dirty="0" smtClean="0">
                <a:solidFill>
                  <a:srgbClr val="0000FF"/>
                </a:solidFill>
                <a:latin typeface="Calibri" pitchFamily="34" charset="0"/>
                <a:cs typeface="Calibri" pitchFamily="34" charset="0"/>
              </a:rPr>
              <a:t>to be as full as I am </a:t>
            </a:r>
          </a:p>
          <a:p>
            <a:pPr algn="ctr"/>
            <a:r>
              <a:rPr lang="en-CA" sz="2400" b="1" dirty="0" smtClean="0">
                <a:solidFill>
                  <a:srgbClr val="0000FF"/>
                </a:solidFill>
                <a:latin typeface="Calibri" pitchFamily="34" charset="0"/>
                <a:cs typeface="Calibri" pitchFamily="34" charset="0"/>
              </a:rPr>
              <a:t>and as spiritual as I am.”</a:t>
            </a:r>
            <a:endParaRPr lang="en-CA" sz="2400" b="1" dirty="0">
              <a:solidFill>
                <a:srgbClr val="0000FF"/>
              </a:solidFill>
              <a:latin typeface="Calibri" pitchFamily="34" charset="0"/>
              <a:cs typeface="Calibri" pitchFamily="34" charset="0"/>
            </a:endParaRPr>
          </a:p>
        </p:txBody>
      </p:sp>
      <p:sp>
        <p:nvSpPr>
          <p:cNvPr id="22" name="TextBox 21"/>
          <p:cNvSpPr txBox="1"/>
          <p:nvPr/>
        </p:nvSpPr>
        <p:spPr>
          <a:xfrm>
            <a:off x="3923928" y="2348880"/>
            <a:ext cx="792088" cy="523220"/>
          </a:xfrm>
          <a:prstGeom prst="rect">
            <a:avLst/>
          </a:prstGeom>
          <a:noFill/>
        </p:spPr>
        <p:txBody>
          <a:bodyPr wrap="square" rtlCol="0">
            <a:spAutoFit/>
          </a:bodyPr>
          <a:lstStyle/>
          <a:p>
            <a:r>
              <a:rPr lang="en-US" sz="2800" b="1" dirty="0" smtClean="0">
                <a:latin typeface="Calibri" pitchFamily="34" charset="0"/>
                <a:cs typeface="Calibri" pitchFamily="34" charset="0"/>
              </a:rPr>
              <a:t>vs.</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116632"/>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304110"/>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486726"/>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558734"/>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204864"/>
            <a:ext cx="8496944" cy="3539430"/>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fullness in God? </a:t>
            </a:r>
          </a:p>
          <a:p>
            <a:pPr algn="ctr"/>
            <a:r>
              <a:rPr lang="en-CA" sz="3200" dirty="0" smtClean="0">
                <a:latin typeface="Calibri" pitchFamily="34" charset="0"/>
                <a:cs typeface="Calibri" pitchFamily="34" charset="0"/>
              </a:rPr>
              <a:t>Is anyone else the one in whom God’s fullness dwells, the head of all rule and authority, </a:t>
            </a:r>
          </a:p>
          <a:p>
            <a:pPr algn="ctr"/>
            <a:r>
              <a:rPr lang="en-CA" sz="3200" dirty="0" smtClean="0">
                <a:latin typeface="Calibri" pitchFamily="34" charset="0"/>
                <a:cs typeface="Calibri" pitchFamily="34" charset="0"/>
              </a:rPr>
              <a:t>who fills all in him with spiritual fullness in God?</a:t>
            </a:r>
          </a:p>
          <a:p>
            <a:pPr algn="ctr"/>
            <a:r>
              <a:rPr lang="en-CA" sz="3200" dirty="0" smtClean="0">
                <a:latin typeface="Calibri" pitchFamily="34" charset="0"/>
                <a:cs typeface="Calibri" pitchFamily="34" charset="0"/>
              </a:rPr>
              <a:t>Has anyone else died for our sins to become </a:t>
            </a:r>
          </a:p>
          <a:p>
            <a:pPr algn="ctr"/>
            <a:r>
              <a:rPr lang="en-CA" sz="3200" dirty="0" smtClean="0">
                <a:latin typeface="Calibri" pitchFamily="34" charset="0"/>
                <a:cs typeface="Calibri" pitchFamily="34" charset="0"/>
              </a:rPr>
              <a:t>for us the fullness of God’s blessing?  </a:t>
            </a:r>
          </a:p>
          <a:p>
            <a:pPr algn="ctr"/>
            <a:endParaRPr lang="en-CA" sz="3200" dirty="0" smtClean="0">
              <a:latin typeface="Calibri" pitchFamily="34" charset="0"/>
              <a:cs typeface="Calibri" pitchFamily="34" charset="0"/>
            </a:endParaRPr>
          </a:p>
        </p:txBody>
      </p:sp>
      <p:sp>
        <p:nvSpPr>
          <p:cNvPr id="17" name="Rectangle 16"/>
          <p:cNvSpPr/>
          <p:nvPr/>
        </p:nvSpPr>
        <p:spPr>
          <a:xfrm>
            <a:off x="4089648" y="119675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rot="16200000">
            <a:off x="3912488" y="1457360"/>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934072"/>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algn="ctr" eaLnBrk="0" hangingPunct="0"/>
            <a:r>
              <a:rPr lang="en-US" sz="2800" kern="0" dirty="0" smtClean="0">
                <a:latin typeface="Calibri" pitchFamily="34" charset="0"/>
                <a:ea typeface="+mj-ea"/>
                <a:cs typeface="Calibri" pitchFamily="34" charset="0"/>
              </a:rPr>
              <a:t>I give.</a:t>
            </a:r>
          </a:p>
          <a:p>
            <a:pPr algn="ctr" eaLnBrk="0" hangingPunct="0"/>
            <a:r>
              <a:rPr lang="en-US" sz="2800" kern="0" dirty="0" smtClean="0">
                <a:latin typeface="Calibri" pitchFamily="34" charset="0"/>
                <a:ea typeface="+mj-ea"/>
                <a:cs typeface="Calibri" pitchFamily="34" charset="0"/>
              </a:rPr>
              <a:t>You receive.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10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 all</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I DO 4 U</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fullness except in Christ!</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7" name="Google Shape;264;p16" descr="www.clipartbest.com dc6XLjAMi.gif"/>
          <p:cNvPicPr preferRelativeResize="0"/>
          <p:nvPr/>
        </p:nvPicPr>
        <p:blipFill rotWithShape="1">
          <a:blip r:embed="rId2" cstate="print">
            <a:alphaModFix/>
          </a:blip>
          <a:srcRect/>
          <a:stretch/>
        </p:blipFill>
        <p:spPr>
          <a:xfrm>
            <a:off x="1187624" y="1484784"/>
            <a:ext cx="6336704" cy="4248472"/>
          </a:xfrm>
          <a:prstGeom prst="rect">
            <a:avLst/>
          </a:prstGeom>
          <a:noFill/>
          <a:ln>
            <a:noFill/>
          </a:ln>
        </p:spPr>
      </p:pic>
      <p:pic>
        <p:nvPicPr>
          <p:cNvPr id="18" name="Picture 17" descr="lord-jesus-christ-coming-293608.gif"/>
          <p:cNvPicPr>
            <a:picLocks noChangeAspect="1"/>
          </p:cNvPicPr>
          <p:nvPr/>
        </p:nvPicPr>
        <p:blipFill>
          <a:blip r:embed="rId3" cstate="print"/>
          <a:srcRect b="36140"/>
          <a:stretch>
            <a:fillRect/>
          </a:stretch>
        </p:blipFill>
        <p:spPr>
          <a:xfrm>
            <a:off x="2123728" y="1556792"/>
            <a:ext cx="4413406" cy="4104456"/>
          </a:xfrm>
          <a:prstGeom prst="star32">
            <a:avLst/>
          </a:prstGeom>
        </p:spPr>
      </p:pic>
      <p:sp>
        <p:nvSpPr>
          <p:cNvPr id="9" name="Title 1"/>
          <p:cNvSpPr txBox="1">
            <a:spLocks/>
          </p:cNvSpPr>
          <p:nvPr/>
        </p:nvSpPr>
        <p:spPr bwMode="auto">
          <a:xfrm>
            <a:off x="0" y="48580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000"/>
              </a:lnSpc>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lang="en-US" sz="2800" b="1" dirty="0" smtClean="0">
                <a:solidFill>
                  <a:schemeClr val="bg1"/>
                </a:solidFill>
                <a:latin typeface="Calibri" pitchFamily="34" charset="0"/>
                <a:cs typeface="Calibri" pitchFamily="34" charset="0"/>
              </a:rPr>
              <a:t>For in him all the </a:t>
            </a:r>
            <a:r>
              <a:rPr lang="en-US" sz="2800" b="1" u="sng" dirty="0" smtClean="0">
                <a:solidFill>
                  <a:schemeClr val="bg1"/>
                </a:solidFill>
                <a:latin typeface="Calibri" pitchFamily="34" charset="0"/>
                <a:cs typeface="Calibri" pitchFamily="34" charset="0"/>
              </a:rPr>
              <a:t>fullness</a:t>
            </a:r>
            <a:r>
              <a:rPr lang="en-US" sz="2800" b="1" dirty="0" smtClean="0">
                <a:solidFill>
                  <a:schemeClr val="bg1"/>
                </a:solidFill>
                <a:latin typeface="Calibri" pitchFamily="34" charset="0"/>
                <a:cs typeface="Calibri" pitchFamily="34" charset="0"/>
              </a:rPr>
              <a:t> of God was pleased to dwell . . . </a:t>
            </a:r>
          </a:p>
          <a:p>
            <a:pPr lvl="0" algn="ctr" eaLnBrk="0" hangingPunct="0">
              <a:lnSpc>
                <a:spcPts val="3000"/>
              </a:lnSpc>
              <a:defRPr/>
            </a:pPr>
            <a:r>
              <a:rPr kumimoji="0" lang="en-US" sz="2800" b="1" i="0" u="none" strike="noStrike" kern="0" cap="none" normalizeH="0" baseline="0" noProof="0" dirty="0" smtClean="0">
                <a:ln>
                  <a:noFill/>
                </a:ln>
                <a:solidFill>
                  <a:schemeClr val="bg1"/>
                </a:solidFill>
                <a:effectLst/>
                <a:uLnTx/>
                <a:uFillTx/>
                <a:latin typeface="Calibri" pitchFamily="34" charset="0"/>
                <a:ea typeface="+mj-ea"/>
                <a:cs typeface="+mj-cs"/>
              </a:rPr>
              <a:t>in him the whole </a:t>
            </a:r>
            <a:r>
              <a:rPr kumimoji="0" lang="en-US" sz="2800" b="1" i="0" u="sng" strike="noStrike" kern="0" cap="none" normalizeH="0" baseline="0" noProof="0" dirty="0" smtClean="0">
                <a:ln>
                  <a:noFill/>
                </a:ln>
                <a:solidFill>
                  <a:schemeClr val="bg1"/>
                </a:solidFill>
                <a:effectLst/>
                <a:uLnTx/>
                <a:uFillTx/>
                <a:latin typeface="Calibri" pitchFamily="34" charset="0"/>
                <a:ea typeface="+mj-ea"/>
                <a:cs typeface="+mj-cs"/>
              </a:rPr>
              <a:t>fullness</a:t>
            </a:r>
            <a:r>
              <a:rPr kumimoji="0" lang="en-US" sz="2800" b="1" i="0" u="none" strike="noStrike" kern="0" cap="none" normalizeH="0" baseline="0" noProof="0" dirty="0" smtClean="0">
                <a:ln>
                  <a:noFill/>
                </a:ln>
                <a:solidFill>
                  <a:schemeClr val="bg1"/>
                </a:solidFill>
                <a:effectLst/>
                <a:uLnTx/>
                <a:uFillTx/>
                <a:latin typeface="Calibri" pitchFamily="34" charset="0"/>
                <a:ea typeface="+mj-ea"/>
                <a:cs typeface="+mj-cs"/>
              </a:rPr>
              <a:t> of deity dwells bodily</a:t>
            </a:r>
          </a:p>
          <a:p>
            <a:pPr lvl="0" algn="ctr" eaLnBrk="0" hangingPunct="0">
              <a:lnSpc>
                <a:spcPts val="3000"/>
              </a:lnSpc>
              <a:defRPr/>
            </a:pPr>
            <a:r>
              <a:rPr lang="en-US" sz="2800" b="1" kern="0" dirty="0" smtClean="0">
                <a:solidFill>
                  <a:schemeClr val="bg1"/>
                </a:solidFill>
                <a:latin typeface="Calibri" pitchFamily="34" charset="0"/>
              </a:rPr>
              <a:t>and you have been </a:t>
            </a:r>
            <a:r>
              <a:rPr lang="en-US" sz="2800" b="1" u="sng" kern="0" dirty="0" smtClean="0">
                <a:solidFill>
                  <a:schemeClr val="bg1"/>
                </a:solidFill>
                <a:latin typeface="Calibri" pitchFamily="34" charset="0"/>
              </a:rPr>
              <a:t>filled</a:t>
            </a:r>
            <a:r>
              <a:rPr lang="en-US" sz="2800" b="1" kern="0" dirty="0" smtClean="0">
                <a:solidFill>
                  <a:schemeClr val="bg1"/>
                </a:solidFill>
                <a:latin typeface="Calibri" pitchFamily="34" charset="0"/>
              </a:rPr>
              <a:t>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1:19;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347864" y="4365104"/>
            <a:ext cx="1944216" cy="923330"/>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75000"/>
                  </a:schemeClr>
                </a:solidFill>
              </a:rPr>
              <a:t>Jesus © </a:t>
            </a:r>
            <a:r>
              <a:rPr lang="en-CA" sz="900" dirty="0" smtClean="0">
                <a:solidFill>
                  <a:schemeClr val="tx1">
                    <a:lumMod val="75000"/>
                  </a:schemeClr>
                </a:solidFill>
              </a:rPr>
              <a:t>GospelGifs.com </a:t>
            </a:r>
          </a:p>
          <a:p>
            <a:pPr algn="ctr">
              <a:defRPr/>
            </a:pPr>
            <a:r>
              <a:rPr lang="en-CA" sz="900" dirty="0" smtClean="0">
                <a:solidFill>
                  <a:schemeClr val="tx1">
                    <a:lumMod val="75000"/>
                  </a:schemeClr>
                </a:solidFill>
              </a:rPr>
              <a:t>with </a:t>
            </a:r>
            <a:r>
              <a:rPr lang="en-CA" sz="900" dirty="0" smtClean="0">
                <a:solidFill>
                  <a:schemeClr val="tx1">
                    <a:lumMod val="75000"/>
                  </a:schemeClr>
                </a:solidFill>
              </a:rPr>
              <a:t>permission</a:t>
            </a:r>
          </a:p>
          <a:p>
            <a:pPr algn="ctr">
              <a:defRPr/>
            </a:pPr>
            <a:r>
              <a:rPr lang="en-CA" sz="900" dirty="0" smtClean="0">
                <a:solidFill>
                  <a:schemeClr val="tx1">
                    <a:lumMod val="75000"/>
                  </a:schemeClr>
                </a:solidFill>
              </a:rPr>
              <a:t>pulsing heart © clipartbest.com</a:t>
            </a:r>
          </a:p>
          <a:p>
            <a:pPr algn="ctr">
              <a:defRPr/>
            </a:pPr>
            <a:r>
              <a:rPr lang="en-CA" sz="900" dirty="0" smtClean="0">
                <a:solidFill>
                  <a:schemeClr val="tx1">
                    <a:lumMod val="75000"/>
                  </a:schemeClr>
                </a:solidFill>
              </a:rPr>
              <a:t>jumping </a:t>
            </a:r>
            <a:r>
              <a:rPr lang="en-CA" sz="900" dirty="0" smtClean="0">
                <a:solidFill>
                  <a:schemeClr val="tx1">
                    <a:lumMod val="75000"/>
                  </a:schemeClr>
                </a:solidFill>
              </a:rPr>
              <a:t>heart © </a:t>
            </a:r>
            <a:r>
              <a:rPr lang="en-CA" sz="900" dirty="0" smtClean="0">
                <a:solidFill>
                  <a:schemeClr val="tx1">
                    <a:lumMod val="75000"/>
                  </a:schemeClr>
                </a:solidFill>
              </a:rPr>
              <a:t>www.fg-a.com</a:t>
            </a:r>
          </a:p>
          <a:p>
            <a:pPr algn="ctr">
              <a:defRPr/>
            </a:pPr>
            <a:endParaRPr lang="en-CA" sz="900" dirty="0" smtClean="0">
              <a:solidFill>
                <a:schemeClr val="tx1">
                  <a:lumMod val="75000"/>
                </a:schemeClr>
              </a:solidFill>
            </a:endParaRPr>
          </a:p>
          <a:p>
            <a:pPr algn="ctr">
              <a:defRPr/>
            </a:pPr>
            <a:endParaRPr lang="en-CA" sz="900" dirty="0">
              <a:solidFill>
                <a:schemeClr val="tx1">
                  <a:lumMod val="7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41039"/>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a:t>
            </a:r>
          </a:p>
          <a:p>
            <a:pPr algn="ctr"/>
            <a:r>
              <a:rPr lang="en-CA" sz="2400" b="1" kern="0" spc="-10" dirty="0" smtClean="0">
                <a:solidFill>
                  <a:srgbClr val="002060"/>
                </a:solidFill>
                <a:latin typeface="Arial Narrow" pitchFamily="34" charset="0"/>
              </a:rPr>
              <a:t>Christ makes us spiritually filled and complete in God by faith. </a:t>
            </a:r>
          </a:p>
          <a:p>
            <a:pPr lvl="0" algn="ctr" eaLnBrk="0" hangingPunct="0">
              <a:defRPr/>
            </a:pPr>
            <a:r>
              <a:rPr lang="en-CA" sz="2400" b="1" kern="0" spc="-10" dirty="0" smtClean="0">
                <a:solidFill>
                  <a:srgbClr val="002060"/>
                </a:solidFill>
                <a:latin typeface="Arial Narrow" pitchFamily="34" charset="0"/>
              </a:rPr>
              <a:t>Nothing “I DO” makes me more “spiritual” or more “full” in God’s sight.</a:t>
            </a:r>
            <a:endParaRPr lang="en-CA" sz="2000" b="1" kern="0" spc="-10" dirty="0" smtClean="0">
              <a:solidFill>
                <a:srgbClr val="FFFF0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4" cstate="print"/>
          <a:stretch>
            <a:fillRect/>
          </a:stretch>
        </p:blipFill>
        <p:spPr>
          <a:xfrm>
            <a:off x="3707904" y="2924944"/>
            <a:ext cx="1143000" cy="1333500"/>
          </a:xfrm>
          <a:prstGeom prst="rect">
            <a:avLst/>
          </a:prstGeom>
        </p:spPr>
      </p:pic>
      <p:sp>
        <p:nvSpPr>
          <p:cNvPr id="20" name="WordArt 2"/>
          <p:cNvSpPr>
            <a:spLocks noChangeArrowheads="1" noChangeShapeType="1" noTextEdit="1"/>
          </p:cNvSpPr>
          <p:nvPr/>
        </p:nvSpPr>
        <p:spPr bwMode="auto">
          <a:xfrm>
            <a:off x="2699792" y="1884784"/>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Tree>
  </p:cSld>
  <p:clrMapOvr>
    <a:masterClrMapping/>
  </p:clrMapOvr>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627784" y="2276872"/>
            <a:ext cx="3960441"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843808" y="1875797"/>
            <a:ext cx="3528392" cy="3281395"/>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3711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counted as righteous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to marry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God’s </a:t>
            </a:r>
            <a:r>
              <a:rPr kumimoji="0" lang="en-CA" altLang="ko-KR" sz="1600" b="0" i="1"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agape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Rest </a:t>
            </a:r>
            <a:r>
              <a:rPr kumimoji="0" lang="en-CA" sz="3200" b="1" i="0" u="none" strike="noStrike" cap="none" normalizeH="0" baseline="0" smtClean="0">
                <a:ln>
                  <a:noFill/>
                </a:ln>
                <a:solidFill>
                  <a:srgbClr val="FF0000"/>
                </a:solidFill>
                <a:effectLst/>
                <a:latin typeface="Calibri" pitchFamily="34" charset="0"/>
                <a:ea typeface="Malgun Gothic" pitchFamily="34" charset="-127"/>
                <a:cs typeface="Calibri" pitchFamily="34" charset="0"/>
              </a:rPr>
              <a:t>and rejoice in </a:t>
            </a: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Me as your fullness </a:t>
            </a:r>
            <a:r>
              <a:rPr kumimoji="0" lang="en-CA" sz="3200" b="1" i="0" u="none" strike="noStrike" cap="none" normalizeH="0" baseline="0" smtClean="0">
                <a:ln>
                  <a:noFill/>
                </a:ln>
                <a:solidFill>
                  <a:srgbClr val="FF0000"/>
                </a:solidFill>
                <a:effectLst/>
                <a:latin typeface="Calibri" pitchFamily="34" charset="0"/>
                <a:ea typeface="Malgun Gothic" pitchFamily="34" charset="-127"/>
                <a:cs typeface="Calibri" pitchFamily="34" charset="0"/>
              </a:rPr>
              <a:t>in God!</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2780928"/>
            <a:ext cx="8589640" cy="1143000"/>
          </a:xfrm>
        </p:spPr>
        <p:txBody>
          <a:bodyPr/>
          <a:lstStyle/>
          <a:p>
            <a:r>
              <a:rPr lang="en-US" altLang="ko-KR" sz="2800" dirty="0" smtClean="0">
                <a:solidFill>
                  <a:schemeClr val="tx1"/>
                </a:solidFill>
                <a:latin typeface="Calibri" pitchFamily="34" charset="0"/>
                <a:cs typeface="Calibri" pitchFamily="34" charset="0"/>
              </a:rPr>
              <a:t>From the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“The Grace of God in Christ:</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Sixty days of enjoying Jesus Christ and God’s riches of grace in Christ”  by John </a:t>
            </a:r>
            <a:r>
              <a:rPr lang="en-US" altLang="ko-KR" sz="2800" dirty="0" err="1" smtClean="0">
                <a:solidFill>
                  <a:schemeClr val="tx1"/>
                </a:solidFill>
                <a:latin typeface="Calibri" pitchFamily="34" charset="0"/>
                <a:cs typeface="Calibri" pitchFamily="34" charset="0"/>
              </a:rPr>
              <a:t>Crozier</a:t>
            </a:r>
            <a:r>
              <a:rPr lang="en-US" altLang="ko-KR" sz="2800" dirty="0" smtClean="0">
                <a:solidFill>
                  <a:schemeClr val="tx1"/>
                </a:solidFill>
                <a:latin typeface="Calibri" pitchFamily="34" charset="0"/>
                <a:cs typeface="Calibri" pitchFamily="34" charset="0"/>
              </a:rPr>
              <a:t/>
            </a:r>
            <a:br>
              <a:rPr lang="en-US" altLang="ko-KR" sz="2800" dirty="0" smtClean="0">
                <a:solidFill>
                  <a:schemeClr val="tx1"/>
                </a:solidFill>
                <a:latin typeface="Calibri" pitchFamily="34" charset="0"/>
                <a:cs typeface="Calibri" pitchFamily="34" charset="0"/>
              </a:rPr>
            </a:br>
            <a:r>
              <a:rPr lang="en-US" altLang="ko-KR" sz="1000" dirty="0" smtClean="0">
                <a:solidFill>
                  <a:schemeClr val="tx1"/>
                </a:solidFill>
                <a:latin typeface="Calibri" pitchFamily="34" charset="0"/>
                <a:cs typeface="Calibri" pitchFamily="34" charset="0"/>
              </a:rPr>
              <a:t/>
            </a:r>
            <a:br>
              <a:rPr lang="en-US" altLang="ko-KR" sz="10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free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at</a:t>
            </a:r>
            <a:r>
              <a:rPr lang="en-US" altLang="ko-KR" sz="2800" dirty="0" smtClean="0">
                <a:solidFill>
                  <a:schemeClr val="bg1"/>
                </a:solidFill>
                <a:latin typeface="Calibri" pitchFamily="34" charset="0"/>
                <a:cs typeface="Calibri" pitchFamily="34" charset="0"/>
              </a:rPr>
              <a:t> </a:t>
            </a:r>
            <a:r>
              <a:rPr lang="en-US" altLang="ko-KR" sz="2800" dirty="0" smtClean="0">
                <a:solidFill>
                  <a:schemeClr val="bg1"/>
                </a:solidFill>
                <a:latin typeface="Calibri" pitchFamily="34" charset="0"/>
                <a:cs typeface="Calibri" pitchFamily="34" charset="0"/>
                <a:hlinkClick r:id="rId3"/>
              </a:rPr>
              <a:t>www.GraceGodChrist.com</a:t>
            </a:r>
            <a:r>
              <a:rPr lang="en-US" altLang="ko-KR" sz="2800" dirty="0" smtClean="0">
                <a:solidFill>
                  <a:schemeClr val="bg1"/>
                </a:solidFill>
                <a:latin typeface="Calibri" pitchFamily="34" charset="0"/>
                <a:cs typeface="Calibri" pitchFamily="34" charset="0"/>
              </a:rPr>
              <a:t> </a:t>
            </a:r>
            <a:br>
              <a:rPr lang="en-US" altLang="ko-KR" sz="2800" dirty="0" smtClean="0">
                <a:solidFill>
                  <a:schemeClr val="bg1"/>
                </a:solidFill>
                <a:latin typeface="Calibri" pitchFamily="34" charset="0"/>
                <a:cs typeface="Calibri" pitchFamily="34" charset="0"/>
              </a:rPr>
            </a:br>
            <a:r>
              <a:rPr lang="en-US" altLang="ko-KR" sz="1000" dirty="0" smtClean="0">
                <a:solidFill>
                  <a:schemeClr val="bg1"/>
                </a:solidFill>
                <a:latin typeface="Calibri" pitchFamily="34" charset="0"/>
                <a:cs typeface="Calibri" pitchFamily="34" charset="0"/>
              </a:rPr>
              <a:t/>
            </a:r>
            <a:br>
              <a:rPr lang="en-US" altLang="ko-KR" sz="1000" dirty="0" smtClean="0">
                <a:solidFill>
                  <a:schemeClr val="bg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 was a Pastor in Canada from 1979-2008.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From 2009-2016, John was an ESL teacher and Pastor in South Korea, mainly training Korean missionaries at MTI,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the Missionary Training Institute.  Now retired, he serves with Engage Today (</a:t>
            </a:r>
            <a:r>
              <a:rPr lang="en-US" altLang="ko-KR" sz="2800" dirty="0" smtClean="0">
                <a:solidFill>
                  <a:schemeClr val="tx1"/>
                </a:solidFill>
                <a:latin typeface="Calibri" pitchFamily="34" charset="0"/>
                <a:cs typeface="Calibri" pitchFamily="34" charset="0"/>
                <a:hlinkClick r:id="rId4"/>
              </a:rPr>
              <a:t>www.engage.today</a:t>
            </a:r>
            <a:r>
              <a:rPr lang="en-US" altLang="ko-KR" sz="2800" dirty="0" smtClean="0">
                <a:solidFill>
                  <a:schemeClr val="tx1"/>
                </a:solidFill>
                <a:latin typeface="Calibri" pitchFamily="34" charset="0"/>
                <a:cs typeface="Calibri" pitchFamily="34" charset="0"/>
              </a:rPr>
              <a:t>), with the privilege of encouraging indigenous leaders in India, Bangladesh, Myanmar, Nepal and Indonesia.</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John’s Doctor of Ministry is from Trinity Evangelical Divinity School in Deerfield, Illinois (Chicago).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Contact John at: johncrozieris@gmail.com</a:t>
            </a:r>
            <a:endParaRPr lang="ko-KR" altLang="en-US" sz="28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02024"/>
            <a:ext cx="8229600" cy="1143000"/>
          </a:xfrm>
        </p:spPr>
        <p:txBody>
          <a:bodyPr/>
          <a:lstStyle/>
          <a:p>
            <a:r>
              <a:rPr lang="en-CA" dirty="0" smtClean="0">
                <a:solidFill>
                  <a:schemeClr val="tx1"/>
                </a:solidFill>
              </a:rPr>
              <a:t/>
            </a:r>
            <a:br>
              <a:rPr lang="en-CA" dirty="0" smtClean="0">
                <a:solidFill>
                  <a:schemeClr val="tx1"/>
                </a:solidFill>
              </a:rPr>
            </a:br>
            <a:r>
              <a:rPr lang="en-US" sz="3600" b="1" dirty="0" smtClean="0">
                <a:solidFill>
                  <a:schemeClr val="tx1"/>
                </a:solidFill>
              </a:rPr>
              <a:t> “John’s carefully calibrated study </a:t>
            </a:r>
            <a:br>
              <a:rPr lang="en-US" sz="3600" b="1" dirty="0" smtClean="0">
                <a:solidFill>
                  <a:schemeClr val="tx1"/>
                </a:solidFill>
              </a:rPr>
            </a:br>
            <a:r>
              <a:rPr lang="en-US" sz="3600" b="1" dirty="0" smtClean="0">
                <a:solidFill>
                  <a:schemeClr val="tx1"/>
                </a:solidFill>
              </a:rPr>
              <a:t>of the believer’s blessings in Christ is superbly done!  It breathes Scripture – exalts Christ – is most practical and adaptable.  </a:t>
            </a:r>
            <a:br>
              <a:rPr lang="en-US" sz="3600" b="1" dirty="0" smtClean="0">
                <a:solidFill>
                  <a:schemeClr val="tx1"/>
                </a:solidFill>
              </a:rPr>
            </a:br>
            <a:r>
              <a:rPr lang="en-US" sz="3600" b="1" dirty="0" smtClean="0">
                <a:solidFill>
                  <a:schemeClr val="tx1"/>
                </a:solidFill>
              </a:rPr>
              <a:t>These truths are much needed in our time.  Highly recommended.”</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Dr. David Larsen </a:t>
            </a:r>
            <a:br>
              <a:rPr lang="en-US" sz="3600" dirty="0" smtClean="0">
                <a:solidFill>
                  <a:schemeClr val="tx1"/>
                </a:solidFill>
              </a:rPr>
            </a:br>
            <a:r>
              <a:rPr lang="en-US" sz="36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150096"/>
            <a:ext cx="8229600" cy="1143000"/>
          </a:xfrm>
        </p:spPr>
        <p:txBody>
          <a:bodyPr/>
          <a:lstStyle/>
          <a:p>
            <a:r>
              <a:rPr lang="en-US" sz="3600" b="1" dirty="0" smtClean="0">
                <a:solidFill>
                  <a:schemeClr val="tx1"/>
                </a:solidFill>
              </a:rPr>
              <a:t>“I love being reminded daily </a:t>
            </a:r>
            <a:br>
              <a:rPr lang="en-US" sz="3600" b="1" dirty="0" smtClean="0">
                <a:solidFill>
                  <a:schemeClr val="tx1"/>
                </a:solidFill>
              </a:rPr>
            </a:br>
            <a:r>
              <a:rPr lang="en-US" sz="3600" b="1" dirty="0" smtClean="0">
                <a:solidFill>
                  <a:schemeClr val="tx1"/>
                </a:solidFill>
              </a:rPr>
              <a:t>of who I am in Christ and </a:t>
            </a:r>
            <a:br>
              <a:rPr lang="en-US" sz="3600" b="1" dirty="0" smtClean="0">
                <a:solidFill>
                  <a:schemeClr val="tx1"/>
                </a:solidFill>
              </a:rPr>
            </a:br>
            <a:r>
              <a:rPr lang="en-US" sz="3600" b="1" dirty="0" smtClean="0">
                <a:solidFill>
                  <a:schemeClr val="tx1"/>
                </a:solidFill>
              </a:rPr>
              <a:t>of all that Christ has done for me.  John's study has helped me to live a more joyous and victorious life.  </a:t>
            </a:r>
            <a:r>
              <a:rPr lang="en-CA" sz="3600" dirty="0" smtClean="0">
                <a:solidFill>
                  <a:schemeClr val="tx1"/>
                </a:solidFill>
              </a:rPr>
              <a:t/>
            </a:r>
            <a:br>
              <a:rPr lang="en-CA" sz="3600" dirty="0" smtClean="0">
                <a:solidFill>
                  <a:schemeClr val="tx1"/>
                </a:solidFill>
              </a:rPr>
            </a:br>
            <a:r>
              <a:rPr lang="en-US" sz="3600" b="1" dirty="0" smtClean="0">
                <a:solidFill>
                  <a:schemeClr val="tx1"/>
                </a:solidFill>
              </a:rPr>
              <a:t>We are indeed </a:t>
            </a:r>
            <a:r>
              <a:rPr lang="en-US" sz="3600" b="1" i="1" dirty="0" smtClean="0">
                <a:solidFill>
                  <a:schemeClr val="tx1"/>
                </a:solidFill>
              </a:rPr>
              <a:t>rich</a:t>
            </a:r>
            <a:r>
              <a:rPr lang="en-US" sz="3600" b="1" dirty="0" smtClean="0">
                <a:solidFill>
                  <a:schemeClr val="tx1"/>
                </a:solidFill>
              </a:rPr>
              <a:t> in Christ.”</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Bob Arnold, SIM International, </a:t>
            </a:r>
            <a:br>
              <a:rPr lang="en-US" sz="3600" dirty="0" smtClean="0">
                <a:solidFill>
                  <a:schemeClr val="tx1"/>
                </a:solidFill>
              </a:rPr>
            </a:br>
            <a:r>
              <a:rPr lang="en-US" sz="3600" dirty="0" smtClean="0">
                <a:solidFill>
                  <a:schemeClr val="tx1"/>
                </a:solidFill>
              </a:rPr>
              <a:t>former Director of SIM Benin </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3200" b="1" dirty="0" smtClean="0">
                <a:solidFill>
                  <a:schemeClr val="tx1"/>
                </a:solidFill>
              </a:rPr>
              <a:t>“As I read John’s study, I found myself being blessed by the truths being presented, and incorporated them into my own devotional life.  </a:t>
            </a:r>
            <a:br>
              <a:rPr lang="en-US" sz="3200" b="1" dirty="0" smtClean="0">
                <a:solidFill>
                  <a:schemeClr val="tx1"/>
                </a:solidFill>
              </a:rPr>
            </a:br>
            <a:r>
              <a:rPr lang="en-US" sz="3200" b="1" dirty="0" smtClean="0">
                <a:solidFill>
                  <a:schemeClr val="tx1"/>
                </a:solidFill>
              </a:rPr>
              <a:t>I shared the list of the riches with my study group and we spent time each week reflecting on each truth.  </a:t>
            </a:r>
            <a:br>
              <a:rPr lang="en-US" sz="3200" b="1" dirty="0" smtClean="0">
                <a:solidFill>
                  <a:schemeClr val="tx1"/>
                </a:solidFill>
              </a:rPr>
            </a:br>
            <a:r>
              <a:rPr lang="en-US" sz="3200" b="1" dirty="0" smtClean="0">
                <a:solidFill>
                  <a:schemeClr val="tx1"/>
                </a:solidFill>
              </a:rPr>
              <a:t>I commend the study of God’s riches of grace by those who desire to move to the next level of their maturing in Christ.”</a:t>
            </a:r>
            <a:r>
              <a:rPr lang="en-US" sz="3200" i="1" dirty="0" smtClean="0">
                <a:solidFill>
                  <a:schemeClr val="tx1"/>
                </a:solidFill>
              </a:rPr>
              <a:t>  </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1000" dirty="0" smtClean="0">
                <a:solidFill>
                  <a:schemeClr val="tx1"/>
                </a:solidFill>
              </a:rPr>
              <a:t/>
            </a:r>
            <a:br>
              <a:rPr lang="en-CA" sz="1000" dirty="0" smtClean="0">
                <a:solidFill>
                  <a:schemeClr val="tx1"/>
                </a:solidFill>
              </a:rPr>
            </a:br>
            <a:r>
              <a:rPr lang="en-US" sz="3200" dirty="0" smtClean="0">
                <a:solidFill>
                  <a:schemeClr val="tx1"/>
                </a:solidFill>
              </a:rPr>
              <a:t>Dr. Gene </a:t>
            </a:r>
            <a:r>
              <a:rPr lang="en-US" sz="3200" dirty="0" err="1" smtClean="0">
                <a:solidFill>
                  <a:schemeClr val="tx1"/>
                </a:solidFill>
              </a:rPr>
              <a:t>Swanstrom</a:t>
            </a:r>
            <a:r>
              <a:rPr lang="en-US" sz="3200" dirty="0" smtClean="0">
                <a:solidFill>
                  <a:schemeClr val="tx1"/>
                </a:solidFill>
              </a:rPr>
              <a:t/>
            </a:r>
            <a:br>
              <a:rPr lang="en-US" sz="3200" dirty="0" smtClean="0">
                <a:solidFill>
                  <a:schemeClr val="tx1"/>
                </a:solidFill>
              </a:rPr>
            </a:br>
            <a:r>
              <a:rPr lang="en-US" sz="32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Jin Woo Lee, MTI, </a:t>
            </a:r>
            <a:br>
              <a:rPr lang="en-US" sz="3200" dirty="0" smtClean="0">
                <a:solidFill>
                  <a:schemeClr val="tx1"/>
                </a:solidFill>
              </a:rPr>
            </a:br>
            <a:r>
              <a:rPr lang="en-US" sz="3200" dirty="0" smtClean="0">
                <a:solidFill>
                  <a:schemeClr val="tx1"/>
                </a:solidFill>
              </a:rPr>
              <a:t>now a missionary with AIM in Africa</a:t>
            </a:r>
            <a:endParaRPr lang="en-CA" sz="3600" dirty="0">
              <a:solidFill>
                <a:schemeClr val="tx1"/>
              </a:solidFill>
            </a:endParaRPr>
          </a:p>
        </p:txBody>
      </p:sp>
    </p:spTree>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“I love John’s PPT diagrams of the many riches of the Grace of God in Christ.  </a:t>
            </a:r>
            <a:br>
              <a:rPr lang="en-US" sz="3200" b="1" dirty="0" smtClean="0">
                <a:solidFill>
                  <a:schemeClr val="tx1"/>
                </a:solidFill>
              </a:rPr>
            </a:br>
            <a:r>
              <a:rPr lang="en-US" sz="3200" b="1" dirty="0" smtClean="0">
                <a:solidFill>
                  <a:schemeClr val="tx1"/>
                </a:solidFill>
              </a:rPr>
              <a:t>It’s a great way to learn to share the gospel in depth with simple questions, terms and pictures.  I believe this is what mission trainees need.  We can use John’s PPT on our smart-phone to share Christ effectively in any language.”</a:t>
            </a:r>
            <a:r>
              <a:rPr lang="en-CA" sz="3200" b="1" dirty="0" smtClean="0">
                <a:solidFill>
                  <a:schemeClr val="tx1"/>
                </a:solidFill>
              </a:rPr>
              <a:t/>
            </a:r>
            <a:br>
              <a:rPr lang="en-CA" sz="3200" b="1"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a:t>
            </a:r>
            <a:r>
              <a:rPr lang="en-US" sz="3200" dirty="0" err="1" smtClean="0">
                <a:solidFill>
                  <a:schemeClr val="tx1"/>
                </a:solidFill>
              </a:rPr>
              <a:t>Hakjin</a:t>
            </a:r>
            <a:r>
              <a:rPr lang="en-US" sz="3200" dirty="0" smtClean="0">
                <a:solidFill>
                  <a:schemeClr val="tx1"/>
                </a:solidFill>
              </a:rPr>
              <a:t> Chun,</a:t>
            </a:r>
            <a:br>
              <a:rPr lang="en-US" sz="3200" dirty="0" smtClean="0">
                <a:solidFill>
                  <a:schemeClr val="tx1"/>
                </a:solidFill>
              </a:rPr>
            </a:br>
            <a:r>
              <a:rPr lang="en-US" sz="3200" dirty="0" smtClean="0">
                <a:solidFill>
                  <a:schemeClr val="tx1"/>
                </a:solidFill>
              </a:rPr>
              <a:t>former Director of SIM Korea</a:t>
            </a:r>
            <a:endParaRPr lang="en-CA" sz="3600" dirty="0">
              <a:solidFill>
                <a:schemeClr val="tx1"/>
              </a:solidFill>
            </a:endParaRPr>
          </a:p>
        </p:txBody>
      </p:sp>
    </p:spTree>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934072"/>
            <a:ext cx="9144000" cy="1143000"/>
          </a:xfrm>
        </p:spPr>
        <p:txBody>
          <a:bodyPr/>
          <a:lstStyle/>
          <a:p>
            <a:pPr>
              <a:lnSpc>
                <a:spcPts val="2000"/>
              </a:lnSpc>
            </a:pPr>
            <a:r>
              <a:rPr lang="en-CA" sz="2800" b="1" dirty="0" smtClean="0">
                <a:solidFill>
                  <a:schemeClr val="bg1"/>
                </a:solidFill>
                <a:latin typeface="Calibri" pitchFamily="34" charset="0"/>
              </a:rPr>
              <a:t>This PPT is “The Grace of God in Christ”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shorter version is “God’s Gifts of Delight in Christ”</a:t>
            </a: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in English, Korean, Nepali, and Chinese</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There are other free PPT’s at  </a:t>
            </a:r>
            <a:r>
              <a:rPr lang="en-CA" sz="2800" b="1" dirty="0" smtClean="0">
                <a:solidFill>
                  <a:srgbClr val="FF0000"/>
                </a:solidFill>
                <a:latin typeface="Calibri" pitchFamily="34" charset="0"/>
              </a:rPr>
              <a:t>www.GraceGodChrist.com</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spc="-30" dirty="0" smtClean="0">
                <a:solidFill>
                  <a:schemeClr val="bg1"/>
                </a:solidFill>
                <a:latin typeface="Calibri" pitchFamily="34" charset="0"/>
              </a:rPr>
              <a:t>“100 Easter Gifts” and “100 Thanksgiving Gifts”</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are all based on “God’s Gifts of Delight in Christ”</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“Finding true Joy” </a:t>
            </a:r>
            <a:r>
              <a:rPr lang="en-CA" sz="1800" b="1" dirty="0" smtClean="0">
                <a:solidFill>
                  <a:schemeClr val="bg1"/>
                </a:solidFill>
                <a:latin typeface="Calibri" pitchFamily="34" charset="0"/>
              </a:rPr>
              <a:t>for sharing Christ with friends</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t>
            </a:r>
            <a:br>
              <a:rPr lang="en-CA" sz="800" b="1" dirty="0" smtClean="0">
                <a:solidFill>
                  <a:schemeClr val="bg1"/>
                </a:solidFill>
                <a:latin typeface="Calibri" pitchFamily="34" charset="0"/>
              </a:rPr>
            </a:b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a:t>
            </a:r>
            <a:r>
              <a:rPr lang="en-CA" sz="2800" b="1" dirty="0" err="1" smtClean="0">
                <a:solidFill>
                  <a:schemeClr val="bg1"/>
                </a:solidFill>
                <a:latin typeface="Calibri" pitchFamily="34" charset="0"/>
              </a:rPr>
              <a:t>Nos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Richesses</a:t>
            </a:r>
            <a:r>
              <a:rPr lang="en-CA" sz="2800" b="1" dirty="0" smtClean="0">
                <a:solidFill>
                  <a:schemeClr val="bg1"/>
                </a:solidFill>
                <a:latin typeface="Calibri" pitchFamily="34" charset="0"/>
              </a:rPr>
              <a:t>” </a:t>
            </a:r>
            <a:r>
              <a:rPr lang="en-CA" sz="1600" b="1" dirty="0" smtClean="0">
                <a:solidFill>
                  <a:schemeClr val="bg1"/>
                </a:solidFill>
                <a:latin typeface="Calibri" pitchFamily="34" charset="0"/>
              </a:rPr>
              <a:t>The Grace of God in Christ in French</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“How Easter Opens the Door to Deepest Joy”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good for sharing the gospel briefly</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Romans”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Colossians”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2800" b="1" dirty="0" smtClean="0">
                <a:solidFill>
                  <a:schemeClr val="bg1"/>
                </a:solidFill>
                <a:latin typeface="Calibri" pitchFamily="34" charset="0"/>
              </a:rPr>
              <a:t>“Nike in the New Testament” </a:t>
            </a:r>
            <a:r>
              <a:rPr lang="en-CA" sz="1600" b="1" dirty="0" smtClean="0">
                <a:solidFill>
                  <a:schemeClr val="bg1"/>
                </a:solidFill>
                <a:latin typeface="Calibri" pitchFamily="34" charset="0"/>
              </a:rPr>
              <a:t> in English, Korean and English/Korean</a:t>
            </a:r>
            <a:endParaRPr lang="en-CA" sz="1600" b="1" dirty="0">
              <a:solidFill>
                <a:schemeClr val="bg1"/>
              </a:solidFill>
              <a:latin typeface="Calibri" pitchFamily="34" charset="0"/>
            </a:endParaRPr>
          </a:p>
        </p:txBody>
      </p:sp>
    </p:spTree>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718048"/>
            <a:ext cx="8640960" cy="1143000"/>
          </a:xfrm>
        </p:spPr>
        <p:txBody>
          <a:bodyPr/>
          <a:lstStyle/>
          <a:p>
            <a:r>
              <a:rPr lang="en-CA" b="1" dirty="0" smtClean="0">
                <a:solidFill>
                  <a:schemeClr val="tx1"/>
                </a:solidFill>
                <a:latin typeface="Calibri" pitchFamily="34" charset="0"/>
              </a:rPr>
              <a:t>Sharing with a friend</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rgbClr val="002060"/>
                </a:solidFill>
                <a:latin typeface="Calibri" pitchFamily="34" charset="0"/>
              </a:rPr>
              <a:t>When you share this on your smart-phone,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the slides are set up so you can ask simple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who, what, when, where, why, how questions so there can be friendly discussion back and forth.</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instance, #1 justified: What do you see?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What’s the difference between the two?</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 does the Bible say?</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How did the one change?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Which one do you want to be?</a:t>
            </a:r>
            <a:endParaRPr lang="en-CA" sz="2800" b="1" dirty="0">
              <a:latin typeface="Calibri" pitchFamily="34" charset="0"/>
            </a:endParaRPr>
          </a:p>
        </p:txBody>
      </p:sp>
    </p:spTree>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34072"/>
            <a:ext cx="8229600" cy="1143000"/>
          </a:xfrm>
        </p:spPr>
        <p:txBody>
          <a:bodyPr/>
          <a:lstStyle/>
          <a:p>
            <a:r>
              <a:rPr lang="en-CA" sz="3200" b="1" dirty="0" smtClean="0">
                <a:solidFill>
                  <a:schemeClr val="tx1"/>
                </a:solidFill>
                <a:latin typeface="Calibri" pitchFamily="34" charset="0"/>
              </a:rPr>
              <a:t>Please spread this PPT to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as many as possible without charge.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Please send it to missionaries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their encouragement and use!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 would gladly help missionaries translate the PPT as much as I can if they contact me.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Other resources are available at </a:t>
            </a:r>
            <a:r>
              <a:rPr lang="en-US" altLang="ko-KR" sz="3200" b="1" dirty="0" smtClean="0">
                <a:solidFill>
                  <a:schemeClr val="bg1"/>
                </a:solidFill>
                <a:latin typeface="Calibri" pitchFamily="34" charset="0"/>
              </a:rPr>
              <a:t> www.GraceGodChrist.com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Contact John at johncrozieris@gmail.com</a:t>
            </a:r>
            <a:r>
              <a:rPr lang="en-CA" sz="2800" b="1" dirty="0" smtClean="0">
                <a:latin typeface="Calibri" pitchFamily="34" charset="0"/>
              </a:rPr>
              <a:t/>
            </a:r>
            <a:br>
              <a:rPr lang="en-CA" sz="2800" b="1" dirty="0" smtClean="0">
                <a:latin typeface="Calibri" pitchFamily="34" charset="0"/>
              </a:rPr>
            </a:br>
            <a:endParaRPr lang="en-CA" sz="2800" b="1" dirty="0">
              <a:latin typeface="Calibri" pitchFamily="34" charset="0"/>
            </a:endParaRPr>
          </a:p>
        </p:txBody>
      </p:sp>
    </p:spTree>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1709936"/>
            <a:ext cx="8445624" cy="1143000"/>
          </a:xfrm>
        </p:spPr>
        <p:txBody>
          <a:bodyPr/>
          <a:lstStyle/>
          <a:p>
            <a:r>
              <a:rPr lang="en-US" altLang="ko-KR" sz="2800" dirty="0" smtClean="0">
                <a:solidFill>
                  <a:schemeClr val="tx1"/>
                </a:solidFill>
              </a:rPr>
              <a:t>John’s book on the powers and perfections of God </a:t>
            </a:r>
            <a:br>
              <a:rPr lang="en-US" altLang="ko-KR" sz="2800" dirty="0" smtClean="0">
                <a:solidFill>
                  <a:schemeClr val="tx1"/>
                </a:solidFill>
              </a:rPr>
            </a:br>
            <a:r>
              <a:rPr lang="en-US" altLang="ko-KR" sz="2800" dirty="0" smtClean="0">
                <a:solidFill>
                  <a:schemeClr val="tx1"/>
                </a:solidFill>
              </a:rPr>
              <a:t>the Father, Son and Spirit is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“Know Your God:</a:t>
            </a:r>
            <a:br>
              <a:rPr lang="en-US" altLang="ko-KR" sz="2800" dirty="0" smtClean="0">
                <a:solidFill>
                  <a:schemeClr val="tx1"/>
                </a:solidFill>
              </a:rPr>
            </a:br>
            <a:r>
              <a:rPr lang="en-US" altLang="ko-KR" sz="2800" dirty="0" smtClean="0">
                <a:solidFill>
                  <a:schemeClr val="tx1"/>
                </a:solidFill>
              </a:rPr>
              <a:t>Thirty days of enjoying the Lord and His Character”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by John </a:t>
            </a:r>
            <a:r>
              <a:rPr lang="en-US" altLang="ko-KR" sz="2800" dirty="0" err="1" smtClean="0">
                <a:solidFill>
                  <a:schemeClr val="tx1"/>
                </a:solidFill>
              </a:rPr>
              <a:t>Crozier</a:t>
            </a:r>
            <a:r>
              <a:rPr lang="en-US" altLang="ko-KR" sz="2800" dirty="0" smtClean="0">
                <a:solidFill>
                  <a:schemeClr val="tx1"/>
                </a:solidFill>
              </a:rP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free </a:t>
            </a:r>
            <a:r>
              <a:rPr lang="en-US" altLang="ko-KR" sz="2800" i="1" dirty="0" smtClean="0">
                <a:solidFill>
                  <a:schemeClr val="tx1"/>
                </a:solidFill>
              </a:rPr>
              <a:t>e</a:t>
            </a:r>
            <a:r>
              <a:rPr lang="en-US" altLang="ko-KR" sz="2800" dirty="0" smtClean="0">
                <a:solidFill>
                  <a:schemeClr val="tx1"/>
                </a:solidFill>
              </a:rPr>
              <a:t>Book at</a:t>
            </a:r>
            <a:r>
              <a:rPr lang="en-US" altLang="ko-KR" sz="2800" dirty="0" smtClean="0">
                <a:solidFill>
                  <a:schemeClr val="bg1"/>
                </a:solidFill>
              </a:rPr>
              <a:t> </a:t>
            </a:r>
            <a:r>
              <a:rPr lang="en-US" altLang="ko-KR" sz="2800" dirty="0" smtClean="0">
                <a:solidFill>
                  <a:schemeClr val="bg1"/>
                </a:solidFill>
                <a:hlinkClick r:id="rId3"/>
              </a:rPr>
              <a:t>www.GraceGodChrist.com</a:t>
            </a:r>
            <a:r>
              <a:rPr lang="en-US" altLang="ko-KR" sz="2800" dirty="0" smtClean="0">
                <a:solidFill>
                  <a:schemeClr val="bg1"/>
                </a:solidFill>
              </a:rPr>
              <a:t> </a:t>
            </a:r>
            <a:br>
              <a:rPr lang="en-US" altLang="ko-KR" sz="2800" dirty="0" smtClean="0">
                <a:solidFill>
                  <a:schemeClr val="bg1"/>
                </a:solidFill>
              </a:rPr>
            </a:br>
            <a:r>
              <a:rPr lang="en-US" altLang="ko-KR" sz="1800" dirty="0" smtClean="0">
                <a:solidFill>
                  <a:schemeClr val="bg1"/>
                </a:solidFill>
              </a:rPr>
              <a:t/>
            </a:r>
            <a:br>
              <a:rPr lang="en-US" altLang="ko-KR" sz="1800" dirty="0" smtClean="0">
                <a:solidFill>
                  <a:schemeClr val="bg1"/>
                </a:solidFill>
              </a:rPr>
            </a:br>
            <a:endParaRPr lang="ko-KR" altLang="en-US" sz="2800" dirty="0">
              <a:solidFill>
                <a:schemeClr val="tx1"/>
              </a:solidFill>
            </a:endParaRPr>
          </a:p>
        </p:txBody>
      </p:sp>
      <p:sp>
        <p:nvSpPr>
          <p:cNvPr id="3" name="TextBox 2"/>
          <p:cNvSpPr txBox="1"/>
          <p:nvPr/>
        </p:nvSpPr>
        <p:spPr>
          <a:xfrm>
            <a:off x="107504" y="4005064"/>
            <a:ext cx="8820472" cy="2308324"/>
          </a:xfrm>
          <a:prstGeom prst="rect">
            <a:avLst/>
          </a:prstGeom>
          <a:noFill/>
        </p:spPr>
        <p:txBody>
          <a:bodyPr wrap="square" rtlCol="0">
            <a:spAutoFit/>
          </a:bodyPr>
          <a:lstStyle/>
          <a:p>
            <a:pPr algn="ctr"/>
            <a:r>
              <a:rPr lang="en-US" sz="2400" dirty="0" smtClean="0">
                <a:solidFill>
                  <a:srgbClr val="00FF00"/>
                </a:solidFill>
              </a:rPr>
              <a:t>In this life, two key fountains to constantly drink from are God’s character </a:t>
            </a:r>
            <a:r>
              <a:rPr lang="en-US" sz="2400" u="sng" dirty="0" smtClean="0">
                <a:solidFill>
                  <a:srgbClr val="00FF00"/>
                </a:solidFill>
              </a:rPr>
              <a:t>and</a:t>
            </a:r>
            <a:r>
              <a:rPr lang="en-US" sz="2400" dirty="0" smtClean="0">
                <a:solidFill>
                  <a:srgbClr val="00FF00"/>
                </a:solidFill>
              </a:rPr>
              <a:t> his riches in Christ.  They are really one fountain, the fountain of God in Christ.  All God’s grace in Christ is that we may know God as he is, rejoicing in him forever.  </a:t>
            </a:r>
          </a:p>
          <a:p>
            <a:pPr algn="ctr"/>
            <a:r>
              <a:rPr lang="en-US" sz="2400" dirty="0" smtClean="0">
                <a:solidFill>
                  <a:srgbClr val="00FF00"/>
                </a:solidFill>
              </a:rPr>
              <a:t>“Know Your God” focuses on God’s character. “The Grace of God in Christ” focuses on all God provides in Christ</a:t>
            </a:r>
            <a:r>
              <a:rPr lang="en-US" sz="2400" b="1" dirty="0" smtClean="0">
                <a:solidFill>
                  <a:srgbClr val="00FF00"/>
                </a:solidFill>
              </a:rPr>
              <a:t>.</a:t>
            </a:r>
            <a:endParaRPr lang="en-CA" sz="2400" dirty="0">
              <a:solidFill>
                <a:srgbClr val="00FF00"/>
              </a:solidFill>
            </a:endParaRPr>
          </a:p>
        </p:txBody>
      </p:sp>
    </p:spTree>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0016"/>
            <a:ext cx="8229600" cy="1143000"/>
          </a:xfrm>
        </p:spPr>
        <p:txBody>
          <a:bodyPr/>
          <a:lstStyle/>
          <a:p>
            <a:r>
              <a:rPr lang="en-CA" sz="3600" dirty="0" smtClean="0"/>
              <a:t>To get this PPT to play properly so the </a:t>
            </a:r>
            <a:r>
              <a:rPr lang="en-CA" sz="3600" dirty="0" err="1" smtClean="0"/>
              <a:t>smileys</a:t>
            </a:r>
            <a:r>
              <a:rPr lang="en-CA" sz="3600" dirty="0" smtClean="0"/>
              <a:t> dance on your smart-phone or other device, you must download a free copy of Microsoft Office </a:t>
            </a:r>
            <a:r>
              <a:rPr lang="en-CA" sz="3600" dirty="0" err="1" smtClean="0"/>
              <a:t>Powerpoint</a:t>
            </a:r>
            <a:r>
              <a:rPr lang="en-CA" sz="3600" dirty="0" smtClean="0"/>
              <a:t> onto your phone, and when you go to this PPT, you must press the “play as a PPT” tab.  Otherwise the </a:t>
            </a:r>
            <a:r>
              <a:rPr lang="en-CA" sz="3600" dirty="0" err="1" smtClean="0"/>
              <a:t>smileys</a:t>
            </a:r>
            <a:r>
              <a:rPr lang="en-CA" sz="3600" dirty="0" smtClean="0"/>
              <a:t> stand still and the heart doesn’t jump for joy!</a:t>
            </a:r>
            <a:endParaRPr lang="en-CA" sz="3600" dirty="0"/>
          </a:p>
        </p:txBody>
      </p:sp>
    </p:spTree>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smtClean="0">
                <a:solidFill>
                  <a:schemeClr val="tx1"/>
                </a:solidFill>
              </a:rPr>
              <a:t> 2024 </a:t>
            </a:r>
            <a:r>
              <a:rPr lang="en-CA" sz="2800" dirty="0" smtClean="0">
                <a:solidFill>
                  <a:schemeClr val="tx1"/>
                </a:solidFill>
              </a:rPr>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a:t>
            </a:r>
            <a:r>
              <a:rPr lang="en-CA" sz="2800" dirty="0" smtClean="0">
                <a:solidFill>
                  <a:schemeClr val="tx1"/>
                </a:solidFill>
              </a:rPr>
              <a:t/>
            </a:r>
            <a:br>
              <a:rPr lang="en-CA" sz="2800" dirty="0" smtClean="0">
                <a:solidFill>
                  <a:schemeClr val="tx1"/>
                </a:solidFill>
              </a:rPr>
            </a:b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85139</TotalTime>
  <Words>35296</Words>
  <Application>Microsoft Office PowerPoint</Application>
  <PresentationFormat>On-screen Show (4:3)</PresentationFormat>
  <Paragraphs>6552</Paragraphs>
  <Slides>386</Slides>
  <Notes>122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386</vt:i4>
      </vt:variant>
    </vt:vector>
  </HeadingPairs>
  <TitlesOfParts>
    <vt:vector size="389" baseType="lpstr">
      <vt:lpstr>Default Design</vt:lpstr>
      <vt:lpstr>Slide</vt:lpstr>
      <vt:lpstr>Unknown</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Slide 2</vt:lpstr>
      <vt:lpstr>Slide 3</vt:lpstr>
      <vt:lpstr>Slide 4</vt:lpstr>
      <vt:lpstr>When we receive God’s gift of  his Son Jesus Christ</vt:lpstr>
      <vt:lpstr>we receive all  Jesus is as our crucified and reigning Savior.</vt:lpstr>
      <vt:lpstr>Slide 7</vt:lpstr>
      <vt:lpstr>Slide 8</vt:lpstr>
      <vt:lpstr>Slide 9</vt:lpstr>
      <vt:lpstr>Slide 10</vt:lpstr>
      <vt:lpstr>Slide 11</vt:lpstr>
      <vt:lpstr>Slide 12</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14</vt:lpstr>
      <vt:lpstr>Slide 15</vt:lpstr>
      <vt:lpstr>Slide 16</vt:lpstr>
      <vt:lpstr>Slide 17</vt:lpstr>
      <vt:lpstr>Slide 18</vt:lpstr>
      <vt:lpstr>Slide 19</vt:lpstr>
      <vt:lpstr>Slide 20</vt:lpstr>
      <vt:lpstr>Slide 21</vt:lpstr>
      <vt:lpstr>Slide 22</vt:lpstr>
      <vt:lpstr>Thank you, Lord, for the two ways you are just to justify guilty sinners who deserve your just judgment.  1.  Thank you for your infinitely righteous Son  being your truly just sacrifice of atonement / propitiation  so you justly count our sins as fully punished   in Christ our substitute punishment. 1  2.  Thank you for your infinitely righteous Son  obeying all your commands in the law on our behalf so you justly count us as fully righteous  in Christ our substitute righteousness. 1  You are just and the justifier of those who trust Jesus as their wrath-bearer and righteousness-provider! 1</vt:lpstr>
      <vt:lpstr>1 John Piper uses the helpful terms Christ our “substitute perfection” and our “substitute pardon” in: John Piper and Justin Taylor, “What God Requires, Christ Provides” January 1, 2004 at DesiringGod.org. Of his daughter he says, “Jesus' punishment and Jesus' righteousness  . . . Jesus is her righteousness and Jesus is her punishment.”   John Piper uses the terms “righteousness-provider” and “sin-bearer” in a sermon on Romans 13:8-10.  “Love Is a Fulfilling of the Law, Part 3”  August 7, 2005 at DesiringGod.org  Piper also uses “substitute punishment” and “substitute perfection” and “substitute sacrifice and substitute righteousness” in: John Piper, “When Does God Become 100% For Us? Answering a Good Question” October 3, 2007 at DesiringGod.org  Also see John Piper’s book, Counted Righteous in Christ: Should We Abandon the Imputation of Christ's Righteousness? at DesiringGod.org</vt:lpstr>
      <vt:lpstr>Slide 25</vt:lpstr>
      <vt:lpstr>Slide 26</vt:lpstr>
      <vt:lpstr>Slide 27</vt:lpstr>
      <vt:lpstr>Slide 28</vt:lpstr>
      <vt:lpstr>Have you received Jesus Christ, the Righteous One, crucified and risen, as God’s robe of infinite righteousness? Has God justified you in Christ the righteousness of God? </vt:lpstr>
      <vt:lpstr>Slide 30</vt:lpstr>
      <vt:lpstr>Redemption from slavery to sin?   I’m a slave to sin?</vt:lpstr>
      <vt:lpstr>Redemption from slavery to sin?   I’m a slave to sin?</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Lord, thank you that when you forgive us  you “lift off / nasa” our sins from us.  Praise you that all can join your NASA (lift off) program of forgiveness!</vt:lpstr>
      <vt:lpstr>Slide 62</vt:lpstr>
      <vt:lpstr>This can make your time with God more wonderful.  1. For each of the riches,  look at the diagrams and praise the Lord  for the truths you see.  2. Look at the Bible verses and praise  the Lord for what he says  he gives us through the death  and resurrection of Christ!  As you learn to do this, you will be thrilled as the Lord gives you fresh insights over and over.</vt:lpstr>
      <vt:lpstr>Lord, without Jesus Christ . . .   but I praise you that through Christ’s death . . . </vt:lpstr>
      <vt:lpstr>Lord, without Jesus Christ I am in chains, chains, chains,  a slave, slave, slave to sin, Satan, death and hell . . .   but I praise you that through Christ’s death I am free, free, free, since Christ’s ransom payment redeems me . . .  </vt:lpstr>
      <vt:lpstr>Slide 66</vt:lpstr>
      <vt:lpstr>Slide 67</vt:lpstr>
      <vt:lpstr>Jesus Christ believed in eternal life and eternal fire.  “I give them eternal life, and they will never perish”   John 10:28  </vt:lpstr>
      <vt:lpstr>Slide 69</vt:lpstr>
      <vt:lpstr>Slide 70</vt:lpstr>
      <vt:lpstr>Slide 71</vt:lpstr>
      <vt:lpstr>Slide 72</vt:lpstr>
      <vt:lpstr>Slide 73</vt:lpstr>
      <vt:lpstr>Slide 74</vt:lpstr>
      <vt:lpstr>Slide 75</vt:lpstr>
      <vt:lpstr>Slide 76</vt:lpstr>
      <vt:lpstr>Slide 77</vt:lpstr>
      <vt:lpstr>Slide 78</vt:lpstr>
      <vt:lpstr>In Roman / Greek beliefs, different gods ruled different areas of creation with their different limited powers.   Poseidon ruled over the sea.  Bacchus had power over grapes and wine.  Aphrodite was the goddess of sex.  </vt:lpstr>
      <vt:lpstr>Slide 80</vt:lpstr>
      <vt:lpstr>Slide 81</vt:lpstr>
      <vt:lpstr>Slide 82</vt:lpstr>
      <vt:lpstr>Slide 83</vt:lpstr>
      <vt:lpstr>Slide 84</vt:lpstr>
      <vt:lpstr>Slide 85</vt:lpstr>
      <vt:lpstr>Slide 86</vt:lpstr>
      <vt:lpstr>How does Paul describe the false teaching?</vt:lpstr>
      <vt:lpstr>Slide 88</vt:lpstr>
      <vt:lpstr>Slide 89</vt:lpstr>
      <vt:lpstr>Slide 90</vt:lpstr>
      <vt:lpstr>Slide 91</vt:lpstr>
      <vt:lpstr>Slide 92</vt:lpstr>
      <vt:lpstr>Slide 93</vt:lpstr>
      <vt:lpstr>Slide 94</vt:lpstr>
      <vt:lpstr>Stop doing something to be more whole and complete.   Stop searching for fullness  in other ways.   Enjoy God’s fullness in Christ by faith in his Word  with prayers of thanks.  </vt:lpstr>
      <vt:lpstr>“If we do not rely on Christ for wholeness,  all our relationships  are an attempt  to complete ourselves.”  adapted from Drs. Les and Leslie Parrott</vt:lpstr>
      <vt:lpstr>Slide 97</vt:lpstr>
      <vt:lpstr>You can’t DO anything to make yourself more righteous;  I am your righteousness.   You can’t DO anything to be more forgiven; I am your forgiveness from God.    You can’t DO anything to be more reconciled to God; I am your reconciliation with God.  You can’t DO anything to be more accepted; I am your acceptance with God.   You can’t DO anything to be more spiritual; I am your spiritual fullness in God. If I in whom the fullness of God dwells am in you,  nothing you DO can add to the spiritual fullness I provide.</vt:lpstr>
      <vt:lpstr>Slide 99</vt:lpstr>
      <vt:lpstr>Slide 100</vt:lpstr>
      <vt:lpstr>Slide 101</vt:lpstr>
      <vt:lpstr>Slide 102</vt:lpstr>
      <vt:lpstr>Slide 103</vt:lpstr>
      <vt:lpstr>Slide 104</vt:lpstr>
      <vt:lpstr>Slide 105</vt:lpstr>
      <vt:lpstr>Slide 106</vt:lpstr>
      <vt:lpstr>Slide 107</vt:lpstr>
      <vt:lpstr>Slide 108</vt:lpstr>
      <vt:lpstr>Buddhism  says: Do Do Do Do Do Do  Do Do. You Do.  8-fold path</vt:lpstr>
      <vt:lpstr>Slide 110</vt:lpstr>
      <vt:lpstr>Slide 111</vt:lpstr>
      <vt:lpstr>Slide 112</vt:lpstr>
      <vt:lpstr>Slide 113</vt:lpstr>
      <vt:lpstr>Slide 114</vt:lpstr>
      <vt:lpstr>What is SIN?</vt:lpstr>
      <vt:lpstr>What is sin?  It’s more than we think!</vt:lpstr>
      <vt:lpstr>What is sin?  </vt:lpstr>
      <vt:lpstr>Slide 118</vt:lpstr>
      <vt:lpstr>Slide 119</vt:lpstr>
      <vt:lpstr>Slide 120</vt:lpstr>
      <vt:lpstr>Slide 121</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Jesus died to provide full fellowship with God the Father, Son and Spirit.  It’s like being at the table in their home to share in the personal relationships of love, communion, cooperation and  delight they enjoy with each other and want to share with us.</vt:lpstr>
      <vt:lpstr>Slide 141</vt:lpstr>
      <vt:lpstr>Slide 142</vt:lpstr>
      <vt:lpstr>Slide 143</vt:lpstr>
      <vt:lpstr>Buddhism  says: Do Do Do Do Do Do  Do Do. You Do.  8-fold path</vt:lpstr>
      <vt:lpstr>Slide 145</vt:lpstr>
      <vt:lpstr>Slide 146</vt:lpstr>
      <vt:lpstr>Slide 147</vt:lpstr>
      <vt:lpstr>Slide 148</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Buddhism  says: Do Do Do Do Do Do  Do Do. You Do.  8-fold path</vt:lpstr>
      <vt:lpstr>Slide 170</vt:lpstr>
      <vt:lpstr>Slide 171</vt:lpstr>
      <vt:lpstr>Slide 172</vt:lpstr>
      <vt:lpstr>Slide 173</vt:lpstr>
      <vt:lpstr>Why did Jesus have the greatest joy of anyone?    Jesus had and sought none of the joys of the world  like a nice home and money, but he was the happiest person ever on earth because more than all others,  he had the greatest joy in God.   When we stop seeking joy in earthly, temporary things, to seek joy in the eternal God who’s better than all else, we will find joy and satisfaction in Christ  that is different and better than joy in anything else.   Jesus died “that my joy may be in you,  and that your joy may be full. . . . that they may have my joy fulfilled in themselves” (John 15:11; 17:13).    From “Know Your God,” John’s eBook on God’s attributes, page 52, and “The Grace of God in Christ,” page 129, both at www.GraceGodChrist.com</vt:lpstr>
      <vt:lpstr>Slide 175</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177</vt:lpstr>
      <vt:lpstr> The gifts  of grace  in Christ God provides to overcome temptation.  </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         </vt:lpstr>
      <vt:lpstr>         </vt:lpstr>
      <vt:lpstr>Slide 207</vt:lpstr>
      <vt:lpstr>me</vt:lpstr>
      <vt:lpstr>Slide 209</vt:lpstr>
      <vt:lpstr>Slide 210</vt:lpstr>
      <vt:lpstr>Slide 211</vt:lpstr>
      <vt:lpstr>Slide 212</vt:lpstr>
      <vt:lpstr>To overcome temptation, note how principles from Romans 6-8 (Gifts 32-48) work together with life in the Spirit (Gifts 48-71). We die with Christ in order to live with Christ  in the Spirit, freed from sin.    Note in particular how the following gifts of life in the Spirit contribute to being set free from sin.  62. The Holy Spirit is constantly teaching us God’s   word as part of setting us free from sin. 63-64. The Holy Spirit is always leading us and   sanctifying us to walk with Christ and not sin. 66.  The Spirit fills us to do the Lord’s will, not sin. 67.  We are circumcised by Christ to live in the   Spirit and not live in the flesh and sin. 70-71.  The Lord leads us in victory over sin.</vt:lpstr>
      <vt:lpstr>Slide 214</vt:lpstr>
      <vt:lpstr>Slide 215</vt:lpstr>
      <vt:lpstr>Buddhism  says: Do Do Do Do Do Do  Do Do. You Do.  8-fold path</vt:lpstr>
      <vt:lpstr>Slide 217</vt:lpstr>
      <vt:lpstr>Slide 218</vt:lpstr>
      <vt:lpstr>Slide 219</vt:lpstr>
      <vt:lpstr>Slide 220</vt:lpstr>
      <vt:lpstr>Slide 221</vt:lpstr>
      <vt:lpstr>Slide 222</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the law of the Spirit sets free the Spirit and God’s love is poured in born of the Spirit, born of God  given, receive, have the gift of the Spirit   rivers of life in the Spirit satisfy thirsty hearts immersed in the Spirit the Spirit comes on us, falls on us power of the Spirit to be ambassadors of Christ  anointed and sealed with the Spirit of guarantee the Spirit of truth helps and teaches us God’s word  the Spirit leads and sanctifies, producing holy fruit the Spirit gifts us for service to others  the Spirit fills us to do the Lord’s will  circumcised, set apart in the Spirit immeasurably great power of the Spirit God’s workmanship led in triumph and nike victory </vt:lpstr>
      <vt:lpstr>Slide 225</vt:lpstr>
      <vt:lpstr>         </vt:lpstr>
      <vt:lpstr>Slide 227</vt:lpstr>
      <vt:lpstr>Slide 228</vt:lpstr>
      <vt:lpstr>Slide 229</vt:lpstr>
      <vt:lpstr>Slide 230</vt:lpstr>
      <vt:lpstr>Slide 231</vt:lpstr>
      <vt:lpstr>Slide 232</vt:lpstr>
      <vt:lpstr>Slide 233</vt:lpstr>
      <vt:lpstr>Slide 234</vt:lpstr>
      <vt:lpstr>Slide 235</vt:lpstr>
      <vt:lpstr>Slide 236</vt:lpstr>
      <vt:lpstr>Slide 237</vt:lpstr>
      <vt:lpstr>At Pentecost, with his new grasp of what God was doing,  what did Peter say God would do from then on?   And Peter said to them, “Repent and be baptized (immersed) every one of you in the name of Jesus Christ for the forgiveness of your sins, and you will receive the gift of the Holy Spirit” (Acts 2:38).  Have you repented and been forgiven through Christ? What does Peter say goes together with forgiveness? Peter says God also gives the gift of the Holy Spirit! Does Peter think God’s gift of the Spirit includes the baptism of the Spirit (1:5), receiving power when the Spirit comes upon us (1:8), the filling of the Spirit (2:4), and the pouring out of the Spirit (2:16-18)?  Yes!  To Peter, it’s not possible to be forgiven and not also receive the Holy Spirit in all his New Covenant ministry.</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me</vt:lpstr>
      <vt:lpstr>Slide 269</vt:lpstr>
      <vt:lpstr>Slide 270</vt:lpstr>
      <vt:lpstr>“For we are his workmanship, created in Christ Jesus for good works, which God prepared beforehand, that we should walk in them” Eph 2:10  “For it is God who works in you, both to will and to work  for his good pleasure”  Phil 2:13   </vt:lpstr>
      <vt:lpstr>Slide 272</vt:lpstr>
      <vt:lpstr>Jesus Christ has niked and gives us nike victory!</vt:lpstr>
      <vt:lpstr>the law of the Spirit sets free the Spirit and God’s love is poured in born of the Spirit, born of God  given, receive, have the gift of the Spirit   rivers of life in the Spirit satisfy thirsty hearts immersed in the Spirit the Spirit comes on us, falls on us power of the Spirit to be ambassadors of Christ  anointed and sealed with the Spirit of guarantee the Spirit of truth helps and teaches us God’s word  the Spirit leads and sanctifies, producing holy fruit the Spirit gifts us for service to others  the Spirit fills us to do the Lord’s will  circumcised, set apart in the Spirit immeasurably great power of the Spirit God’s workmanship led in triumph and nike victory </vt:lpstr>
      <vt:lpstr>That’s not all!  Holy Spirit riches also include:  8 adopted as sons with the Spirit of God’s Son in heart   17, 18 in the Spirit and the Spirit in us,  19 temples of the Holy Spirit   22 immersed in the Father, Son and Spirit  23 fellowship with the Spirit  24 access to the Father through Christ  in one Spirit (Eph 2:18)  28, 29 the Spirit prays for us  and helps us pray in the Spirit  Wonderful, Lord!  Amazing!  Thank you! </vt:lpstr>
      <vt:lpstr>in the Spirit and the Spirit in us immersed in the Father, Son and Spirit Father, Son and Spirit fellowship with us   adopted as sons with the Spirit of the Son in us  released from the Law to marry Christ in the Spirit law of Spirit of life in Christ sets free from law of sin     the Spirit and God’s love is poured into heart      born of the Spirit, born of God  given, receive, have the gift of the Spirit   rivers of living water of the Spirit satisfy thirsty hearts the Spirit comes on us, falls on us power of the Spirit to be ambassadors of Christ  anointed and sealed with the Spirit of guarantee  the Spirit of truth helps and teaches us God’s word  the Spirit prays for us and helps us pray with God’s Word the Spirit leads and sanctifies us, producing holy fruit the Spirit gifts us for service to others  the Spirit fills us to do the Lord’s will  circumcised, set apart in the Spirit immeasurably great power of the Spirit God’s workmanship led in triumph and nike victory conformed to Christ and  his resurrection body </vt:lpstr>
      <vt:lpstr>Slide 277</vt:lpstr>
      <vt:lpstr>Buddhism  says: Do Do Do Do Do Do  Do Do. You Do.  8-fold path</vt:lpstr>
      <vt:lpstr>Slide 279</vt:lpstr>
      <vt:lpstr>Slide 280</vt:lpstr>
      <vt:lpstr>Slide 281</vt:lpstr>
      <vt:lpstr>Slide 282</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in Christ</vt:lpstr>
      <vt:lpstr>Slide 285</vt:lpstr>
      <vt:lpstr>Slide 286</vt:lpstr>
      <vt:lpstr>Slide 287</vt:lpstr>
      <vt:lpstr>Slide 288</vt:lpstr>
      <vt:lpstr>“But you are a chosen race, a royal priesthood, a holy nation, a people for his own possession, that you may proclaim the excellencies of him who called you out of darkness into his marvelous light. . . . now you are God's people”  1 Pet 2:9-10  </vt:lpstr>
      <vt:lpstr>Slide 290</vt:lpstr>
      <vt:lpstr>Slide 291</vt:lpstr>
      <vt:lpstr>in Christ</vt:lpstr>
      <vt:lpstr>Slide 293</vt:lpstr>
      <vt:lpstr>Buddhism  says: Do Do Do Do Do Do  Do Do. You Do.  8-fold path</vt:lpstr>
      <vt:lpstr>Slide 295</vt:lpstr>
      <vt:lpstr>Slide 296</vt:lpstr>
      <vt:lpstr>Slide 297</vt:lpstr>
      <vt:lpstr>Slide 298</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in Christ</vt:lpstr>
      <vt:lpstr>“Their end is destruction, . . . But our citizenship is  in heaven, and from it we await a Savior,  the Lord Jesus Christ”  Phil 3:19-20    “the assembly of the firstborn who are enrolled in heaven”  Heb 12:23        Praise you, Lord! </vt:lpstr>
      <vt:lpstr>Slide 302</vt:lpstr>
      <vt:lpstr>Slide 303</vt:lpstr>
      <vt:lpstr>Slide 304</vt:lpstr>
      <vt:lpstr>Slide 305</vt:lpstr>
      <vt:lpstr>Slide 306</vt:lpstr>
      <vt:lpstr>Slide 307</vt:lpstr>
      <vt:lpstr>Slide 308</vt:lpstr>
      <vt:lpstr>Slide 309</vt:lpstr>
      <vt:lpstr>“The most satisfying and joy-filled love, communion, and cooperation in the universe flow between the Father, Son, and Spirit.”   “Like joining a happy, loving family for dinner, the Lord shares himself with us by immersing us in God the Father, Son and Spirit to share in their all-satisfying love, delight, communion, and cooperation in their purposes.  Joyful communion with God as we do his will  is our highest joy in heaven - and now!”  Thank you, Lord, that we can rejoice in and serve you now, eager for entering the joy of the Lord in the future, the eternal joy flowing between the Father, Son and Spirit!   From “Know Your God,” John’s discipleship eBook on God’s attributes, page 59,  available free at www.GraceGodChrist.com</vt:lpstr>
      <vt:lpstr>Slide 311</vt:lpstr>
      <vt:lpstr>Slide 312</vt:lpstr>
      <vt:lpstr>Slide 313</vt:lpstr>
      <vt:lpstr>Slide 314</vt:lpstr>
      <vt:lpstr>Slide 315</vt:lpstr>
      <vt:lpstr>Slide 316</vt:lpstr>
      <vt:lpstr>Slide 317</vt:lpstr>
      <vt:lpstr>“They will  see his  face”   Rev 22:4</vt:lpstr>
      <vt:lpstr>“They will reign forever and ever”  Rev 22:5 </vt:lpstr>
      <vt:lpstr>Hallelujah! For the Lord our God  the Almighty reigns (Rev 19:6),  and because of all Christ’s death does for us,  we will reign with you forever (Rev 22:5)!  Thanks be to God! Praise be to God! Glory be to God!  In the coming ages you will show the immeasurable riches of your grace  in kindness toward us in Christ Jesus (Eph 2:7)! For all eternity, all we receive from you flows from the finished work of the Lord Jesus Christ!</vt:lpstr>
      <vt:lpstr>in Christ</vt:lpstr>
      <vt:lpstr>Slide 322</vt:lpstr>
      <vt:lpstr>Buddhism  says: Do Do Do Do Do Do  Do Do. You Do.  8-fold path</vt:lpstr>
      <vt:lpstr>Slide 324</vt:lpstr>
      <vt:lpstr>Slide 325</vt:lpstr>
      <vt:lpstr>Slide 326</vt:lpstr>
      <vt:lpstr>“Many pursue sexual pleasure far more than they pursue joy in God.  Some may agree that temporary sexual pleasures in this life can’t be greater than the pleasures of God in eternity, but what blindness that since God is different and better than all else,  joy in God in this life is different and better than  all else now, including sexual pleasure!   Jesus had supreme joy without sex!”      From “Know Your God,” John’s discipleship eBook on God’s attributes, page 65,  available free at www.GraceGodChrist.com   </vt:lpstr>
      <vt:lpstr>“The joy Jesus had in God was a joy that was different and better than joy in anything else. Jesus had none of the joys of the world like a nice home and money, but he was the happiest person ever on earth because he, more than all others, had the greatest joy in God.”    “More than anyone else, Jesus sought joy in God, not in the things of the world, and more than all others, Jesus walked in God’s righteous ways, so that his fullness of joy in God was made complete by his always walking in harmony with God’s will.”   “Jesus has shown us the way to deepest,  all-satisfying joy in God!  When earthly things tempt us, we can turn away to drink joy in God instead!”  From “Know Your God,” John’s eBook on God’s attributes, page 65, at www.GraceGodChrist.com</vt:lpstr>
      <vt:lpstr>There is such great benefit in reflecting on each Scripture  and praising the Lord for each of his gifts!   Personally applying God’s Word with praise  moves God’s truth from the head to the heart.  Praise changes Bible study into fellowship with God.    Faith-filled praise based on God’s promises in Christ  is like drinking God’s grace.  Praise completes our joy in God.2  To be thankful and say so completes our joy vs. being thankful but not saying so!     Since God is different and better than all else, enjoying God with praise, love and doing his will gives different and better joy than all else. </vt:lpstr>
      <vt:lpstr>Praise completes our joy in God.2  To be thankful and say so completes our joy, vs. being thankful but not saying so!  C.S. Lewis said, “I think we delight to praise what we enjoy because the praise not merely expresses but completes the enjoyment; it is its appointed consummation. It is not out of compliment that lovers keep on telling one another how beautiful they are;  the delight is incomplete till it is expressed.” C. S. Lewis, Reflections on the Psalms (New York: Harcourt, Brace and World, 1958), 95.  For more discussion, see John Piper “God Is Most Glorified in Us When We Are Most Satisfied in Him” October 13, 2012 at DesiringGod.org and  Sam Storms, “Praise: The Consummation of Joy” November 17, 2013  at DesiringGod.org</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Now let’s enjoy three concluding riches of grace in Christ!  They are put last because  they involve all the others.</vt:lpstr>
      <vt:lpstr>in Christ</vt:lpstr>
      <vt:lpstr>Slide 334</vt:lpstr>
      <vt:lpstr>Slide 335</vt:lpstr>
      <vt:lpstr>Slide 336</vt:lpstr>
      <vt:lpstr> Since the LORD is full of joy and satisfaction in himself because all his infinitely holy qualities make him supremely enjoyable and satisfying,  there’s nothing more loving than the LORD saving us from the hell we deserve by the death of God the Son  in order to share himself with us so we also are  full of joy and satisfaction in him in his presence,  face to face in an eternal covenant of love relationship, in Christ in God in the Spirit,  and God the Father, Son and Holy Spirit in us!    </vt:lpstr>
      <vt:lpstr>Slide 338</vt:lpstr>
      <vt:lpstr>Slide 339</vt:lpstr>
      <vt:lpstr>Lord, if Christ had not shed his precious blood . . .   but all thanks and praise to you that in Christ . . . </vt:lpstr>
      <vt:lpstr>Slide 341</vt:lpstr>
      <vt:lpstr>Lord, without Christ’s blood of the New Covenant . . .   but all joy and delight in you that in Christ . . . </vt:lpstr>
      <vt:lpstr>Slide 343</vt:lpstr>
      <vt:lpstr>Slide 344</vt:lpstr>
      <vt:lpstr>Slide 345</vt:lpstr>
      <vt:lpstr>Buddhism  says: Do Do Do Do Do Do  Do Do. You Do.  8-fold path</vt:lpstr>
      <vt:lpstr>Slide 347</vt:lpstr>
      <vt:lpstr>Slide 348</vt:lpstr>
      <vt:lpstr>in Christ</vt:lpstr>
      <vt:lpstr>Slide 350</vt:lpstr>
      <vt:lpstr>Slide 351</vt:lpstr>
      <vt:lpstr>Slide 352</vt:lpstr>
      <vt:lpstr>Slide 353</vt:lpstr>
      <vt:lpstr>Slide 354</vt:lpstr>
      <vt:lpstr>Slide 355</vt:lpstr>
      <vt:lpstr>Slide 356</vt:lpstr>
      <vt:lpstr>Slide 357</vt:lpstr>
      <vt:lpstr>Slide 358</vt:lpstr>
      <vt:lpstr>“But you will receive power when the Holy Spirit has come upon you, and you will be my witnesses . . .  to the end of the earth”  Acts 1:8   Like a former beggar now a billionaire in Christ, will you reach out to people who are bankrupt in sin to speak of the Lord who died for them to make them rich in Christ?  Like someone who knows a Doctor who cured you of terminal cancer, will you tell lost people about Christ and his riches that cure us of the cancer of sin?  </vt:lpstr>
      <vt:lpstr>When we deeply value and enjoy something  we receive, thanks and expressions of delight  are spontaneous and freely given.   “What a great gift!  I love it!  Thank you very much!”  Worship is an automatic response to deeply valuing and enjoying God in Christ.  The more we truly enjoy God and his grace in Christ, the more we eagerly praise Him. If we aren’t praising, we must not be properly believing the grace of God given us in Christ.  C.S. Lewis said, “I had never noticed that all enjoyment spontaneously overflows into praise . . .  The world rings with praise — lovers praising their mistresses, readers their favourite poet, walkers praising the countryside, . . . ”  For discussion of this insight from C. S. Lewis, download the free mp3 at desiringGod.org – topic – Christian biography – “How Lewis changed the way I worship” by Sam Storms, 20130927-DGNC13-SMALL_TALKS-SAM_STORMS.mp3   http://www.desiringGod.org/conference-messages/how-lewis-changed-the-way-i-worship # Storms quotes Lewis from Reflections on the Psalms in the chapter “A Word About Praising” 90-98. </vt:lpstr>
      <vt:lpstr>Slide 361</vt:lpstr>
      <vt:lpstr>The End  but I hope it is just the beginning  of using God’s truth in these PPTs  to rejoice in God’s greatest gift of the Lord Jesus Christ in whom are many, many gifts, all the gifts we need in God! Get this on your Smartphone from www.GraceGodChrist.com</vt:lpstr>
      <vt:lpstr>Appendices 1  More on fullness, gift #10</vt:lpstr>
      <vt:lpstr>Slide 364</vt:lpstr>
      <vt:lpstr>Slide 365</vt:lpstr>
      <vt:lpstr>How does Paul describe the false teaching?</vt:lpstr>
      <vt:lpstr>Slide 367</vt:lpstr>
      <vt:lpstr>Slide 368</vt:lpstr>
      <vt:lpstr>Those who speak in tongues, please don’t hear me wrong.  I’m a missionary longing  to share the gospel of Christ with people of another language.  I think it would be wonderful if God enabled his people to speak in tongues like in Acts 2, declaring the wonderful works of God in Christ to the lost in their own language that we normally couldn’t speak!  We could finish taking Christ to every people group! </vt:lpstr>
      <vt:lpstr>Slide 370</vt:lpstr>
      <vt:lpstr>Slide 371</vt:lpstr>
      <vt:lpstr>Buddhism  says: Do Do Do Do Do Do  Do Do. You Do.  8-fold path</vt:lpstr>
      <vt:lpstr>Slide 373</vt:lpstr>
      <vt:lpstr>Slide 374</vt:lpstr>
      <vt:lpstr>From the eBook, “The Grace of God in Christ: Sixty days of enjoying Jesus Christ and God’s riches of grace in Christ”  by John Crozier  free eBook at www.GraceGodChrist.com   John was a Pastor in Canada from 1979-2008.  From 2009-2016, John was an ESL teacher and Pastor in South Korea, mainly training Korean missionaries at MTI,  the Missionary Training Institute.  Now retired, he serves with Engage Today (www.engage.today), with the privilege of encouraging indigenous leaders in India, Bangladesh, Myanmar, Nepal and Indonesia. John’s Doctor of Ministry is from Trinity Evangelical Divinity School in Deerfield, Illinois (Chicago).  Contact John at: johncrozieris@gmail.com</vt:lpstr>
      <vt:lpstr>  “John’s carefully calibrated study  of the believer’s blessings in Christ is superbly done!  It breathes Scripture – exalts Christ – is most practical and adaptable.   These truths are much needed in our time.  Highly recommended.”   Dr. David Larsen  Trinity Evangelical Divinity School </vt:lpstr>
      <vt:lpstr>“I love being reminded daily  of who I am in Christ and  of all that Christ has done for me.  John's study has helped me to live a more joyous and victorious life.   We are indeed rich in Christ.”   Bob Arnold, SIM International,  former Director of SIM Benin    </vt:lpstr>
      <vt:lpstr>“As I read John’s study, I found myself being blessed by the truths being presented, and incorporated them into my own devotional life.   I shared the list of the riches with my study group and we spent time each week reflecting on each truth.   I commend the study of God’s riches of grace by those who desire to move to the next level of their maturing in Christ.”     Dr. Gene Swanstrom Trinity Evangelical Divinity School   </vt:lpstr>
      <vt:lpstr>“Before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   Pastor Jin Woo Lee, MTI,  now a missionary with AIM in Africa</vt:lpstr>
      <vt:lpstr>“I love John’s PPT diagrams of the many riches of the Grace of God in Christ.   It’s a great way to learn to share the gospel in depth with simple questions, terms and pictures.  I believe this is what mission trainees need.  We can use John’s PPT on our smart-phone to share Christ effectively in any language.”   Pastor Hakjin Chun, former Director of SIM Korea</vt:lpstr>
      <vt:lpstr>This PPT is “The Grace of God in Christ”   a shorter version is “God’s Gifts of Delight in Christ” in English, Korean, Nepali, and Chinese   There are other free PPT’s at  www.GraceGodChrist.com  “100 Easter Gifts” and “100 Thanksgiving Gifts”  are all based on “God’s Gifts of Delight in Christ”   “Finding true Joy” for sharing Christ with friends     “Nos Richesses” The Grace of God in Christ in French   “How Easter Opens the Door to Deepest Joy”  good for sharing the gospel briefly   “The Grace of God in Christ in Romans”   in English  “The Grace of God in Christ in Colossians”   in English  “Nike in the New Testament”  in English, Korean and English/Korean</vt:lpstr>
      <vt:lpstr>Sharing with a friend  When you share this on your smart-phone, the slides are set up so you can ask simple who, what, when, where, why, how questions so there can be friendly discussion back and forth.  For instance, #1 justified: What do you see? What’s the difference between the two? What does the Bible say? How did the one change? Which one do you want to be?</vt:lpstr>
      <vt:lpstr>Please spread this PPT to  as many as possible without charge. Please send it to missionaries  for their encouragement and use! I would gladly help missionaries translate the PPT as much as I can if they contact me.   Other resources are available at  www.GraceGodChrist.com  Contact John at johncrozieris@gmail.com </vt:lpstr>
      <vt:lpstr>John’s book on the powers and perfections of God  the Father, Son and Spirit is    “Know Your God: Thirty days of enjoying the Lord and His Character”   by John Crozier  free eBook at www.GraceGodChrist.com   </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PPT © copyright by John Crozier 2024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Lenovo X1 Carbon G2</cp:lastModifiedBy>
  <cp:revision>5131</cp:revision>
  <dcterms:created xsi:type="dcterms:W3CDTF">2006-01-11T13:24:15Z</dcterms:created>
  <dcterms:modified xsi:type="dcterms:W3CDTF">2024-05-06T14:42:36Z</dcterms:modified>
</cp:coreProperties>
</file>